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0" r:id="rId2"/>
  </p:sldMasterIdLst>
  <p:sldIdLst>
    <p:sldId id="256" r:id="rId3"/>
    <p:sldId id="257" r:id="rId4"/>
    <p:sldId id="258" r:id="rId5"/>
    <p:sldId id="260" r:id="rId6"/>
    <p:sldId id="261" r:id="rId7"/>
    <p:sldId id="262" r:id="rId8"/>
    <p:sldId id="263"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041A-8F42-880F-FC1E-42E1462697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D1EC3C-76BC-93F5-802E-5AC051516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B6C2BD-12A0-EB22-1BD7-4E3EB45CDAEA}"/>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5" name="Footer Placeholder 4">
            <a:extLst>
              <a:ext uri="{FF2B5EF4-FFF2-40B4-BE49-F238E27FC236}">
                <a16:creationId xmlns:a16="http://schemas.microsoft.com/office/drawing/2014/main" id="{FBBB3937-7DFC-11CE-0293-7C8173CB3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A53E8E-32DA-D4CA-83B6-B157897C8530}"/>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07732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7E04-7EC2-AD8A-3C3C-75F3247E0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D8846E-9256-97F0-C95E-38A36B774F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55464-1B50-29C1-10CA-0E6AB1ED44ED}"/>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5" name="Footer Placeholder 4">
            <a:extLst>
              <a:ext uri="{FF2B5EF4-FFF2-40B4-BE49-F238E27FC236}">
                <a16:creationId xmlns:a16="http://schemas.microsoft.com/office/drawing/2014/main" id="{B80C61E3-2925-E476-F45F-86CEB8700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6731D9-D9E7-490C-BF19-2AAA9C5EFCBD}"/>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34728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4E5FB-72CB-7046-F8ED-A9422465C7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133B39-C1EB-ED10-31AB-1F2308DA2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C5978A-24A8-ECD7-D66C-A6F5A546985C}"/>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5" name="Footer Placeholder 4">
            <a:extLst>
              <a:ext uri="{FF2B5EF4-FFF2-40B4-BE49-F238E27FC236}">
                <a16:creationId xmlns:a16="http://schemas.microsoft.com/office/drawing/2014/main" id="{65571B96-B1D0-B5F1-8610-09F0D9953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7B9C7-7F4D-7CD3-D43D-386B8C9B874B}"/>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400749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7896B1C-BB07-40D6-A890-96F0932CE6C4}" type="datetimeFigureOut">
              <a:rPr lang="en-IN" smtClean="0"/>
              <a:t>15-04-2024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87575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96B1C-BB07-40D6-A890-96F0932CE6C4}"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3088061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96B1C-BB07-40D6-A890-96F0932CE6C4}"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89488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896B1C-BB07-40D6-A890-96F0932CE6C4}"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3663113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896B1C-BB07-40D6-A890-96F0932CE6C4}"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2340038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96B1C-BB07-40D6-A890-96F0932CE6C4}"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2510216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96B1C-BB07-40D6-A890-96F0932CE6C4}"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631626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96B1C-BB07-40D6-A890-96F0932CE6C4}"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286644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5E5E-98B1-EC1F-259C-8F3AD9D059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788B5-5C31-BB50-D2DC-B1BEEB813F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0658B-7B6B-A02E-A651-745FB01AEF9C}"/>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5" name="Footer Placeholder 4">
            <a:extLst>
              <a:ext uri="{FF2B5EF4-FFF2-40B4-BE49-F238E27FC236}">
                <a16:creationId xmlns:a16="http://schemas.microsoft.com/office/drawing/2014/main" id="{85804B0D-26DB-5128-1C82-DC7670F34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9A7293-3999-D334-1AE2-942919260095}"/>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094743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96B1C-BB07-40D6-A890-96F0932CE6C4}"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2332940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96B1C-BB07-40D6-A890-96F0932CE6C4}"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4043399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96B1C-BB07-40D6-A890-96F0932CE6C4}"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295779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96B1C-BB07-40D6-A890-96F0932CE6C4}"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29950-4D92-4F36-A24E-95633788639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1901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96B1C-BB07-40D6-A890-96F0932CE6C4}"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3607819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896B1C-BB07-40D6-A890-96F0932CE6C4}"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2343618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896B1C-BB07-40D6-A890-96F0932CE6C4}"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2950491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96B1C-BB07-40D6-A890-96F0932CE6C4}"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297254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96B1C-BB07-40D6-A890-96F0932CE6C4}"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364676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18E4-77AC-D970-6AF8-1F603CF02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58241F-4BF1-1D54-98EF-BA77B0C9CC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33CE1-233F-01A4-D0EC-EB4FD11B3F45}"/>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5" name="Footer Placeholder 4">
            <a:extLst>
              <a:ext uri="{FF2B5EF4-FFF2-40B4-BE49-F238E27FC236}">
                <a16:creationId xmlns:a16="http://schemas.microsoft.com/office/drawing/2014/main" id="{14509F3D-D5D0-35E4-1ECF-E968709DF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85C0F-21E2-1B92-C675-E4AF19B46E96}"/>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31042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71CB-AE89-7406-B0FD-DEE777F941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C5E57E-97BC-A021-725D-EAFADC90E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D17794-E6D4-9764-83F2-5AB20A6DA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0214E4-D04C-8247-33A1-BDBEFCA71814}"/>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6" name="Footer Placeholder 5">
            <a:extLst>
              <a:ext uri="{FF2B5EF4-FFF2-40B4-BE49-F238E27FC236}">
                <a16:creationId xmlns:a16="http://schemas.microsoft.com/office/drawing/2014/main" id="{067C5F71-A3BC-D41C-FD05-2A41237D45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08E70-6750-26BF-78E8-B3F41ED9A11A}"/>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285579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637F-2278-0841-5AAC-D822E3471E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6C2E73-B08D-D959-6D45-27586991C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A42F9-B681-5D7D-A821-D86B5395B0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39B18F-C181-1F63-5247-0FA287C3E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543F7-F98C-1F42-77E9-5EE26A7702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A4E563-34A1-407E-E172-AF582258C3BA}"/>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8" name="Footer Placeholder 7">
            <a:extLst>
              <a:ext uri="{FF2B5EF4-FFF2-40B4-BE49-F238E27FC236}">
                <a16:creationId xmlns:a16="http://schemas.microsoft.com/office/drawing/2014/main" id="{13483F04-3B19-D59C-2C08-ED15D915B4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A9B055-AAF9-3071-DEEE-1D53B2B23DBF}"/>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313388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D1E6-9EB7-9D84-13F8-2446FE77F4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28EFE8-1FF1-0B9D-C541-6A28129DB8E5}"/>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4" name="Footer Placeholder 3">
            <a:extLst>
              <a:ext uri="{FF2B5EF4-FFF2-40B4-BE49-F238E27FC236}">
                <a16:creationId xmlns:a16="http://schemas.microsoft.com/office/drawing/2014/main" id="{F90D8827-5719-5CE4-6240-B310441523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E0780B-E408-767F-4F2A-1925B3F8888F}"/>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578522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657B0-AFAA-AFAC-0D91-CBA14327DC1F}"/>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3" name="Footer Placeholder 2">
            <a:extLst>
              <a:ext uri="{FF2B5EF4-FFF2-40B4-BE49-F238E27FC236}">
                <a16:creationId xmlns:a16="http://schemas.microsoft.com/office/drawing/2014/main" id="{2445F694-2BC2-696F-3FAE-CD4D87D3C7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BF93BC-D122-C848-6868-19C4878DB8E3}"/>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96163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6993-CD31-5566-194C-3E432F146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95D47F-B584-BFDA-199D-59869B30D7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B4FBC8-6B8A-512C-17EF-A1F271061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D7BAA-962D-3208-C0EC-0DEB5D863141}"/>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6" name="Footer Placeholder 5">
            <a:extLst>
              <a:ext uri="{FF2B5EF4-FFF2-40B4-BE49-F238E27FC236}">
                <a16:creationId xmlns:a16="http://schemas.microsoft.com/office/drawing/2014/main" id="{7545E0E6-91C3-EB2A-2241-63D480B1B8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7B0B68-5987-157C-1BB1-C72D667D6405}"/>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426387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B701-29BF-D0D9-BB2F-3F826BDA3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D7DC1B-602C-F1AE-F7A9-599AC3087E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48C717-EC6D-DE98-E6E9-814920321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053DD-E658-3CAA-A921-20307C57E059}"/>
              </a:ext>
            </a:extLst>
          </p:cNvPr>
          <p:cNvSpPr>
            <a:spLocks noGrp="1"/>
          </p:cNvSpPr>
          <p:nvPr>
            <p:ph type="dt" sz="half" idx="10"/>
          </p:nvPr>
        </p:nvSpPr>
        <p:spPr/>
        <p:txBody>
          <a:bodyPr/>
          <a:lstStyle/>
          <a:p>
            <a:fld id="{37896B1C-BB07-40D6-A890-96F0932CE6C4}" type="datetimeFigureOut">
              <a:rPr lang="en-IN" smtClean="0"/>
              <a:t>15-04-2024</a:t>
            </a:fld>
            <a:endParaRPr lang="en-IN"/>
          </a:p>
        </p:txBody>
      </p:sp>
      <p:sp>
        <p:nvSpPr>
          <p:cNvPr id="6" name="Footer Placeholder 5">
            <a:extLst>
              <a:ext uri="{FF2B5EF4-FFF2-40B4-BE49-F238E27FC236}">
                <a16:creationId xmlns:a16="http://schemas.microsoft.com/office/drawing/2014/main" id="{C3F08B28-FE1F-1183-7579-571E53EBF6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D17BFB-8FFA-CB86-C3AE-3B63C1858705}"/>
              </a:ext>
            </a:extLst>
          </p:cNvPr>
          <p:cNvSpPr>
            <a:spLocks noGrp="1"/>
          </p:cNvSpPr>
          <p:nvPr>
            <p:ph type="sldNum" sz="quarter" idx="12"/>
          </p:nvPr>
        </p:nvSpPr>
        <p:spPr/>
        <p:txBody>
          <a:bodyPr/>
          <a:lstStyle/>
          <a:p>
            <a:fld id="{2EA29950-4D92-4F36-A24E-956337886397}" type="slidenum">
              <a:rPr lang="en-IN" smtClean="0"/>
              <a:t>‹#›</a:t>
            </a:fld>
            <a:endParaRPr lang="en-IN"/>
          </a:p>
        </p:txBody>
      </p:sp>
    </p:spTree>
    <p:extLst>
      <p:ext uri="{BB962C8B-B14F-4D97-AF65-F5344CB8AC3E}">
        <p14:creationId xmlns:p14="http://schemas.microsoft.com/office/powerpoint/2010/main" val="133994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DD5BD1-381B-4D53-12DF-2D67B90FF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E6E582-5D80-E712-5D28-149810AC7D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47533-973E-CD8D-CD9C-2A68ECC0A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96B1C-BB07-40D6-A890-96F0932CE6C4}" type="datetimeFigureOut">
              <a:rPr lang="en-IN" smtClean="0"/>
              <a:t>15-04-2024</a:t>
            </a:fld>
            <a:endParaRPr lang="en-IN"/>
          </a:p>
        </p:txBody>
      </p:sp>
      <p:sp>
        <p:nvSpPr>
          <p:cNvPr id="5" name="Footer Placeholder 4">
            <a:extLst>
              <a:ext uri="{FF2B5EF4-FFF2-40B4-BE49-F238E27FC236}">
                <a16:creationId xmlns:a16="http://schemas.microsoft.com/office/drawing/2014/main" id="{92B96D44-703F-18A0-DEE4-DE70501BC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2695EC-10E5-2B25-D992-4947803A3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29950-4D92-4F36-A24E-956337886397}" type="slidenum">
              <a:rPr lang="en-IN" smtClean="0"/>
              <a:t>‹#›</a:t>
            </a:fld>
            <a:endParaRPr lang="en-IN"/>
          </a:p>
        </p:txBody>
      </p:sp>
    </p:spTree>
    <p:extLst>
      <p:ext uri="{BB962C8B-B14F-4D97-AF65-F5344CB8AC3E}">
        <p14:creationId xmlns:p14="http://schemas.microsoft.com/office/powerpoint/2010/main" val="105550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896B1C-BB07-40D6-A890-96F0932CE6C4}" type="datetimeFigureOut">
              <a:rPr lang="en-IN" smtClean="0"/>
              <a:t>15-04-2024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A29950-4D92-4F36-A24E-956337886397}" type="slidenum">
              <a:rPr lang="en-IN" smtClean="0"/>
              <a:t>‹#›</a:t>
            </a:fld>
            <a:endParaRPr lang="en-IN"/>
          </a:p>
        </p:txBody>
      </p:sp>
    </p:spTree>
    <p:extLst>
      <p:ext uri="{BB962C8B-B14F-4D97-AF65-F5344CB8AC3E}">
        <p14:creationId xmlns:p14="http://schemas.microsoft.com/office/powerpoint/2010/main" val="168597601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rnorman/miniWeather/blob/main/README.md#common-problem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4FB06B-831F-49E1-903C-CACE57DD2B24}"/>
              </a:ext>
            </a:extLst>
          </p:cNvPr>
          <p:cNvPicPr>
            <a:picLocks noChangeAspect="1"/>
          </p:cNvPicPr>
          <p:nvPr/>
        </p:nvPicPr>
        <p:blipFill rotWithShape="1">
          <a:blip r:embed="rId2">
            <a:extLst>
              <a:ext uri="{28A0092B-C50C-407E-A947-70E740481C1C}">
                <a14:useLocalDpi xmlns:a14="http://schemas.microsoft.com/office/drawing/2010/main" val="0"/>
              </a:ext>
            </a:extLst>
          </a:blip>
          <a:srcRect b="10476"/>
          <a:stretch/>
        </p:blipFill>
        <p:spPr>
          <a:xfrm>
            <a:off x="0" y="-1"/>
            <a:ext cx="12218814" cy="6858001"/>
          </a:xfrm>
          <a:prstGeom prst="rect">
            <a:avLst/>
          </a:prstGeom>
        </p:spPr>
      </p:pic>
      <p:sp>
        <p:nvSpPr>
          <p:cNvPr id="2" name="Title 1">
            <a:extLst>
              <a:ext uri="{FF2B5EF4-FFF2-40B4-BE49-F238E27FC236}">
                <a16:creationId xmlns:a16="http://schemas.microsoft.com/office/drawing/2014/main" id="{5998B22E-24D7-8132-C8E7-FA2A4E280643}"/>
              </a:ext>
            </a:extLst>
          </p:cNvPr>
          <p:cNvSpPr>
            <a:spLocks noGrp="1"/>
          </p:cNvSpPr>
          <p:nvPr>
            <p:ph type="ctrTitle"/>
          </p:nvPr>
        </p:nvSpPr>
        <p:spPr>
          <a:xfrm>
            <a:off x="200025" y="1607344"/>
            <a:ext cx="9210675" cy="2387600"/>
          </a:xfrm>
        </p:spPr>
        <p:txBody>
          <a:bodyPr>
            <a:noAutofit/>
          </a:bodyPr>
          <a:lstStyle/>
          <a:p>
            <a:r>
              <a:rPr lang="en-US" dirty="0">
                <a:solidFill>
                  <a:schemeClr val="bg1"/>
                </a:solidFill>
                <a:latin typeface="Bahnschrift SemiBold Condensed" panose="020B0502040204020203" pitchFamily="34" charset="0"/>
              </a:rPr>
              <a:t>Deployment of Parallel Processing in Weather Forecast Prediction Model through Domain Decomposition</a:t>
            </a:r>
            <a:endParaRPr lang="en-IN" dirty="0">
              <a:solidFill>
                <a:schemeClr val="bg1"/>
              </a:solidFill>
              <a:latin typeface="Bahnschrift SemiBold Condensed" panose="020B0502040204020203" pitchFamily="34" charset="0"/>
            </a:endParaRPr>
          </a:p>
        </p:txBody>
      </p:sp>
      <p:sp>
        <p:nvSpPr>
          <p:cNvPr id="3" name="Subtitle 2">
            <a:extLst>
              <a:ext uri="{FF2B5EF4-FFF2-40B4-BE49-F238E27FC236}">
                <a16:creationId xmlns:a16="http://schemas.microsoft.com/office/drawing/2014/main" id="{2F374187-83B6-5045-818D-EEA21C8634D8}"/>
              </a:ext>
            </a:extLst>
          </p:cNvPr>
          <p:cNvSpPr>
            <a:spLocks noGrp="1"/>
          </p:cNvSpPr>
          <p:nvPr>
            <p:ph type="subTitle" idx="1"/>
          </p:nvPr>
        </p:nvSpPr>
        <p:spPr>
          <a:xfrm>
            <a:off x="8296275" y="5060158"/>
            <a:ext cx="3133725" cy="1655762"/>
          </a:xfrm>
        </p:spPr>
        <p:txBody>
          <a:bodyPr>
            <a:normAutofit/>
          </a:bodyPr>
          <a:lstStyle/>
          <a:p>
            <a:pPr algn="l">
              <a:lnSpc>
                <a:spcPct val="80000"/>
              </a:lnSpc>
            </a:pPr>
            <a:r>
              <a:rPr lang="en-US" dirty="0">
                <a:latin typeface="Berlin Sans FB" panose="020E0602020502020306" pitchFamily="34" charset="0"/>
              </a:rPr>
              <a:t>Made by :</a:t>
            </a:r>
          </a:p>
          <a:p>
            <a:pPr algn="l">
              <a:lnSpc>
                <a:spcPct val="80000"/>
              </a:lnSpc>
            </a:pPr>
            <a:r>
              <a:rPr lang="en-US" dirty="0">
                <a:latin typeface="Berlin Sans FB" panose="020E0602020502020306" pitchFamily="34" charset="0"/>
              </a:rPr>
              <a:t>S Shruti, </a:t>
            </a:r>
            <a:r>
              <a:rPr lang="en-US" dirty="0" err="1">
                <a:latin typeface="Berlin Sans FB" panose="020E0602020502020306" pitchFamily="34" charset="0"/>
              </a:rPr>
              <a:t>Trishaa</a:t>
            </a:r>
            <a:r>
              <a:rPr lang="en-US" dirty="0">
                <a:latin typeface="Berlin Sans FB" panose="020E0602020502020306" pitchFamily="34" charset="0"/>
              </a:rPr>
              <a:t> S</a:t>
            </a:r>
          </a:p>
          <a:p>
            <a:pPr algn="l">
              <a:lnSpc>
                <a:spcPct val="80000"/>
              </a:lnSpc>
            </a:pPr>
            <a:r>
              <a:rPr lang="en-US" dirty="0">
                <a:latin typeface="Berlin Sans FB" panose="020E0602020502020306" pitchFamily="34" charset="0"/>
              </a:rPr>
              <a:t>(CSE, Third Year)</a:t>
            </a:r>
          </a:p>
        </p:txBody>
      </p:sp>
    </p:spTree>
    <p:extLst>
      <p:ext uri="{BB962C8B-B14F-4D97-AF65-F5344CB8AC3E}">
        <p14:creationId xmlns:p14="http://schemas.microsoft.com/office/powerpoint/2010/main" val="87227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2A568-F671-4A37-0B66-044588D39A6A}"/>
              </a:ext>
            </a:extLst>
          </p:cNvPr>
          <p:cNvSpPr>
            <a:spLocks noGrp="1"/>
          </p:cNvSpPr>
          <p:nvPr>
            <p:ph idx="1"/>
          </p:nvPr>
        </p:nvSpPr>
        <p:spPr>
          <a:xfrm>
            <a:off x="1706165" y="315911"/>
            <a:ext cx="9905999" cy="731838"/>
          </a:xfrm>
        </p:spPr>
        <p:txBody>
          <a:bodyPr>
            <a:noAutofit/>
          </a:bodyPr>
          <a:lstStyle/>
          <a:p>
            <a:pPr marL="0" indent="0">
              <a:buNone/>
            </a:pPr>
            <a:r>
              <a:rPr lang="en-US"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rPr>
              <a:t>Application Description</a:t>
            </a:r>
            <a:endParaRPr lang="en-IN"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endParaRPr>
          </a:p>
        </p:txBody>
      </p:sp>
      <p:sp>
        <p:nvSpPr>
          <p:cNvPr id="4" name="Content Placeholder 2">
            <a:extLst>
              <a:ext uri="{FF2B5EF4-FFF2-40B4-BE49-F238E27FC236}">
                <a16:creationId xmlns:a16="http://schemas.microsoft.com/office/drawing/2014/main" id="{3F15CAC8-4120-2FEA-3D0C-74DC4C7A31A9}"/>
              </a:ext>
            </a:extLst>
          </p:cNvPr>
          <p:cNvSpPr txBox="1">
            <a:spLocks/>
          </p:cNvSpPr>
          <p:nvPr/>
        </p:nvSpPr>
        <p:spPr>
          <a:xfrm>
            <a:off x="1706165" y="1325562"/>
            <a:ext cx="8779669" cy="46561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sz="2300" dirty="0">
                <a:solidFill>
                  <a:schemeClr val="bg1">
                    <a:lumMod val="95000"/>
                    <a:lumOff val="5000"/>
                  </a:schemeClr>
                </a:solidFill>
                <a:latin typeface="Dubai Medium" panose="020B0603030403030204" pitchFamily="34" charset="-78"/>
                <a:cs typeface="Dubai Medium" panose="020B0603030403030204" pitchFamily="34" charset="-78"/>
              </a:rPr>
              <a:t>A simple, preliminary weather forecast prediction model which takes images of different atmospheric conditions as input, and tries to analyze the pattern in order to generate a scientific interpretation by making use of parallel processing for heavy image processing related computations. We intend to deploy domain decomposition for achieving the same.</a:t>
            </a:r>
          </a:p>
          <a:p>
            <a:pPr marL="0" indent="0" algn="just">
              <a:buNone/>
            </a:pPr>
            <a:endParaRPr lang="en-US" sz="1400" dirty="0">
              <a:solidFill>
                <a:schemeClr val="bg1">
                  <a:lumMod val="95000"/>
                  <a:lumOff val="5000"/>
                </a:schemeClr>
              </a:solidFill>
              <a:latin typeface="Dubai Medium" panose="020B0603030403030204" pitchFamily="34" charset="-78"/>
              <a:cs typeface="Dubai Medium" panose="020B0603030403030204" pitchFamily="34" charset="-78"/>
            </a:endParaRPr>
          </a:p>
          <a:p>
            <a:pPr marL="0" indent="0" algn="just">
              <a:buNone/>
            </a:pPr>
            <a:r>
              <a:rPr lang="en-US" sz="2300" dirty="0">
                <a:solidFill>
                  <a:schemeClr val="bg1">
                    <a:lumMod val="95000"/>
                    <a:lumOff val="5000"/>
                  </a:schemeClr>
                </a:solidFill>
                <a:latin typeface="Dubai Medium" panose="020B0603030403030204" pitchFamily="34" charset="-78"/>
                <a:cs typeface="Dubai Medium" panose="020B0603030403030204" pitchFamily="34" charset="-78"/>
              </a:rPr>
              <a:t>Domain Decomposition - split of the three-dimensional computational grid into a set of logical subdomains which are worked on by separate workers (threads). The coordinated work done by separate worker is then synchronized via some form of message passing interface (MPI).</a:t>
            </a:r>
          </a:p>
        </p:txBody>
      </p:sp>
    </p:spTree>
    <p:extLst>
      <p:ext uri="{BB962C8B-B14F-4D97-AF65-F5344CB8AC3E}">
        <p14:creationId xmlns:p14="http://schemas.microsoft.com/office/powerpoint/2010/main" val="48173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DE197A1-DB38-4689-D6C2-1F098ED4CB89}"/>
              </a:ext>
            </a:extLst>
          </p:cNvPr>
          <p:cNvSpPr>
            <a:spLocks noGrp="1"/>
          </p:cNvSpPr>
          <p:nvPr>
            <p:ph idx="1"/>
          </p:nvPr>
        </p:nvSpPr>
        <p:spPr>
          <a:xfrm>
            <a:off x="1614487" y="287336"/>
            <a:ext cx="9905999" cy="731838"/>
          </a:xfrm>
        </p:spPr>
        <p:txBody>
          <a:bodyPr>
            <a:noAutofit/>
          </a:bodyPr>
          <a:lstStyle/>
          <a:p>
            <a:pPr marL="0" indent="0">
              <a:buNone/>
            </a:pPr>
            <a:r>
              <a:rPr lang="en-US"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rPr>
              <a:t>Aspects of Parallelization</a:t>
            </a:r>
            <a:endParaRPr lang="en-IN"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endParaRPr>
          </a:p>
        </p:txBody>
      </p:sp>
      <p:sp>
        <p:nvSpPr>
          <p:cNvPr id="8" name="Content Placeholder 2">
            <a:extLst>
              <a:ext uri="{FF2B5EF4-FFF2-40B4-BE49-F238E27FC236}">
                <a16:creationId xmlns:a16="http://schemas.microsoft.com/office/drawing/2014/main" id="{9A3626F1-560F-5945-270E-4D99E2FA19EB}"/>
              </a:ext>
            </a:extLst>
          </p:cNvPr>
          <p:cNvSpPr txBox="1">
            <a:spLocks/>
          </p:cNvSpPr>
          <p:nvPr/>
        </p:nvSpPr>
        <p:spPr>
          <a:xfrm>
            <a:off x="1614488" y="1163637"/>
            <a:ext cx="5253037" cy="46561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sz="2300" u="sng" dirty="0">
                <a:solidFill>
                  <a:schemeClr val="bg1"/>
                </a:solidFill>
                <a:latin typeface="Dubai Medium" panose="020B0603030403030204" pitchFamily="34" charset="-78"/>
                <a:cs typeface="Dubai Medium" panose="020B0603030403030204" pitchFamily="34" charset="-78"/>
              </a:rPr>
              <a:t>Algorithm:</a:t>
            </a:r>
          </a:p>
          <a:p>
            <a:pPr marL="0" indent="0" algn="just">
              <a:lnSpc>
                <a:spcPct val="100000"/>
              </a:lnSpc>
              <a:buNone/>
            </a:pPr>
            <a:r>
              <a:rPr lang="en-US" sz="2300" dirty="0">
                <a:solidFill>
                  <a:schemeClr val="bg1"/>
                </a:solidFill>
                <a:latin typeface="Dubai Medium" panose="020B0603030403030204" pitchFamily="34" charset="-78"/>
                <a:cs typeface="Dubai Medium" panose="020B0603030403030204" pitchFamily="34" charset="-78"/>
              </a:rPr>
              <a:t>We attempt to parallelize the Sliding Window Algorithm used for extracting features from the input images. The data will be decomposed into smaller chunks so that we can apply parallelization to the mathematical operations independent of each other.</a:t>
            </a:r>
          </a:p>
          <a:p>
            <a:pPr marL="0" indent="0" algn="just">
              <a:lnSpc>
                <a:spcPct val="100000"/>
              </a:lnSpc>
              <a:buNone/>
            </a:pPr>
            <a:endParaRPr lang="en-US" sz="1400" dirty="0">
              <a:solidFill>
                <a:schemeClr val="bg1"/>
              </a:solidFill>
              <a:latin typeface="Dubai Medium" panose="020B0603030403030204" pitchFamily="34" charset="-78"/>
              <a:cs typeface="Dubai Medium" panose="020B0603030403030204" pitchFamily="34" charset="-78"/>
            </a:endParaRPr>
          </a:p>
          <a:p>
            <a:pPr marL="0" indent="0" algn="just">
              <a:lnSpc>
                <a:spcPct val="100000"/>
              </a:lnSpc>
              <a:buNone/>
            </a:pPr>
            <a:r>
              <a:rPr lang="en-US" sz="2300" u="sng" dirty="0">
                <a:solidFill>
                  <a:schemeClr val="bg1"/>
                </a:solidFill>
                <a:latin typeface="Dubai Medium" panose="020B0603030403030204" pitchFamily="34" charset="-78"/>
                <a:cs typeface="Dubai Medium" panose="020B0603030403030204" pitchFamily="34" charset="-78"/>
              </a:rPr>
              <a:t>Platform :</a:t>
            </a:r>
          </a:p>
          <a:p>
            <a:pPr marL="0" indent="0" algn="just">
              <a:lnSpc>
                <a:spcPct val="100000"/>
              </a:lnSpc>
              <a:buNone/>
            </a:pPr>
            <a:r>
              <a:rPr lang="en-US" sz="2300" dirty="0">
                <a:solidFill>
                  <a:schemeClr val="bg1"/>
                </a:solidFill>
                <a:latin typeface="Dubai Medium" panose="020B0603030403030204" pitchFamily="34" charset="-78"/>
                <a:cs typeface="Dubai Medium" panose="020B0603030403030204" pitchFamily="34" charset="-78"/>
              </a:rPr>
              <a:t>We will be using C++ and OpenMP (with NVIDIA GPU) in Visual Studio Code to implement the model.</a:t>
            </a:r>
          </a:p>
          <a:p>
            <a:pPr marL="0" indent="0" algn="just">
              <a:lnSpc>
                <a:spcPct val="100000"/>
              </a:lnSpc>
              <a:buNone/>
            </a:pPr>
            <a:endParaRPr lang="en-US" sz="2300" dirty="0">
              <a:solidFill>
                <a:schemeClr val="bg1"/>
              </a:solidFill>
              <a:latin typeface="Dubai Medium" panose="020B0603030403030204" pitchFamily="34" charset="-78"/>
              <a:cs typeface="Dubai Medium" panose="020B0603030403030204" pitchFamily="34" charset="-78"/>
            </a:endParaRPr>
          </a:p>
          <a:p>
            <a:pPr marL="0" indent="0" algn="just">
              <a:lnSpc>
                <a:spcPct val="100000"/>
              </a:lnSpc>
              <a:buNone/>
            </a:pPr>
            <a:endParaRPr lang="en-US" sz="2300" dirty="0">
              <a:solidFill>
                <a:schemeClr val="bg1"/>
              </a:solidFill>
              <a:latin typeface="Dubai Medium" panose="020B0603030403030204" pitchFamily="34" charset="-78"/>
              <a:cs typeface="Dubai Medium" panose="020B0603030403030204" pitchFamily="34" charset="-78"/>
            </a:endParaRPr>
          </a:p>
        </p:txBody>
      </p:sp>
      <p:pic>
        <p:nvPicPr>
          <p:cNvPr id="10" name="Picture 9">
            <a:extLst>
              <a:ext uri="{FF2B5EF4-FFF2-40B4-BE49-F238E27FC236}">
                <a16:creationId xmlns:a16="http://schemas.microsoft.com/office/drawing/2014/main" id="{73E58218-0A6E-9691-91E7-64C733FF9D30}"/>
              </a:ext>
            </a:extLst>
          </p:cNvPr>
          <p:cNvPicPr>
            <a:picLocks noChangeAspect="1"/>
          </p:cNvPicPr>
          <p:nvPr/>
        </p:nvPicPr>
        <p:blipFill>
          <a:blip r:embed="rId2"/>
          <a:stretch>
            <a:fillRect/>
          </a:stretch>
        </p:blipFill>
        <p:spPr>
          <a:xfrm>
            <a:off x="7167561" y="1728787"/>
            <a:ext cx="4352925" cy="2881313"/>
          </a:xfrm>
          <a:prstGeom prst="rect">
            <a:avLst/>
          </a:prstGeom>
          <a:ln>
            <a:noFill/>
          </a:ln>
          <a:effectLst>
            <a:outerShdw blurRad="190500" algn="tl" rotWithShape="0">
              <a:srgbClr val="000000">
                <a:alpha val="70000"/>
              </a:srgbClr>
            </a:outerShdw>
          </a:effectLst>
        </p:spPr>
      </p:pic>
      <p:sp>
        <p:nvSpPr>
          <p:cNvPr id="13" name="Content Placeholder 2">
            <a:extLst>
              <a:ext uri="{FF2B5EF4-FFF2-40B4-BE49-F238E27FC236}">
                <a16:creationId xmlns:a16="http://schemas.microsoft.com/office/drawing/2014/main" id="{DAEB19CA-E06C-AD79-DC0E-914B8E7AFD33}"/>
              </a:ext>
            </a:extLst>
          </p:cNvPr>
          <p:cNvSpPr txBox="1">
            <a:spLocks/>
          </p:cNvSpPr>
          <p:nvPr/>
        </p:nvSpPr>
        <p:spPr>
          <a:xfrm>
            <a:off x="6830612" y="4619625"/>
            <a:ext cx="5026821" cy="7318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latin typeface="Dubai Medium" panose="020B0603030403030204" pitchFamily="34" charset="-78"/>
                <a:cs typeface="Dubai Medium" panose="020B0603030403030204" pitchFamily="34" charset="-78"/>
              </a:rPr>
              <a:t>Symbolic Representation of Domain Decomposition</a:t>
            </a:r>
            <a:endParaRPr lang="en-IN" sz="2000" dirty="0">
              <a:solidFill>
                <a:schemeClr val="tx1">
                  <a:lumMod val="95000"/>
                </a:schemeClr>
              </a:solidFill>
              <a:latin typeface="Dubai Medium" panose="020B0603030403030204" pitchFamily="34" charset="-78"/>
              <a:cs typeface="Dubai Medium" panose="020B0603030403030204" pitchFamily="34" charset="-78"/>
            </a:endParaRPr>
          </a:p>
        </p:txBody>
      </p:sp>
      <p:pic>
        <p:nvPicPr>
          <p:cNvPr id="3" name="Picture 2">
            <a:extLst>
              <a:ext uri="{FF2B5EF4-FFF2-40B4-BE49-F238E27FC236}">
                <a16:creationId xmlns:a16="http://schemas.microsoft.com/office/drawing/2014/main" id="{B375556C-5A75-68BF-02D2-6F8068F9E1C5}"/>
              </a:ext>
            </a:extLst>
          </p:cNvPr>
          <p:cNvPicPr>
            <a:picLocks noChangeAspect="1"/>
          </p:cNvPicPr>
          <p:nvPr/>
        </p:nvPicPr>
        <p:blipFill>
          <a:blip r:embed="rId3"/>
          <a:stretch>
            <a:fillRect/>
          </a:stretch>
        </p:blipFill>
        <p:spPr>
          <a:xfrm>
            <a:off x="1614489" y="4345362"/>
            <a:ext cx="5253037" cy="21248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6630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3851F22-EC85-5EBD-F5AB-FDE6764C2D55}"/>
              </a:ext>
            </a:extLst>
          </p:cNvPr>
          <p:cNvSpPr txBox="1">
            <a:spLocks/>
          </p:cNvSpPr>
          <p:nvPr/>
        </p:nvSpPr>
        <p:spPr>
          <a:xfrm>
            <a:off x="1614487" y="287336"/>
            <a:ext cx="9905999" cy="7318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rPr>
              <a:t>Timeline</a:t>
            </a:r>
            <a:endParaRPr lang="en-IN"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endParaRPr>
          </a:p>
        </p:txBody>
      </p:sp>
      <p:pic>
        <p:nvPicPr>
          <p:cNvPr id="6" name="Picture 5">
            <a:extLst>
              <a:ext uri="{FF2B5EF4-FFF2-40B4-BE49-F238E27FC236}">
                <a16:creationId xmlns:a16="http://schemas.microsoft.com/office/drawing/2014/main" id="{136AA9F5-B08E-7F42-6697-B787FC05AEE4}"/>
              </a:ext>
            </a:extLst>
          </p:cNvPr>
          <p:cNvPicPr>
            <a:picLocks noChangeAspect="1"/>
          </p:cNvPicPr>
          <p:nvPr/>
        </p:nvPicPr>
        <p:blipFill rotWithShape="1">
          <a:blip r:embed="rId2"/>
          <a:srcRect t="6070"/>
          <a:stretch/>
        </p:blipFill>
        <p:spPr>
          <a:xfrm>
            <a:off x="1614487" y="1343025"/>
            <a:ext cx="9058275" cy="46434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537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0BB0A5B-E2D2-15F3-FEAD-E04BB9A28956}"/>
              </a:ext>
            </a:extLst>
          </p:cNvPr>
          <p:cNvSpPr txBox="1">
            <a:spLocks/>
          </p:cNvSpPr>
          <p:nvPr/>
        </p:nvSpPr>
        <p:spPr>
          <a:xfrm>
            <a:off x="1457170" y="360374"/>
            <a:ext cx="9905999" cy="7318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rPr>
              <a:t>Approach</a:t>
            </a:r>
            <a:endParaRPr lang="en-IN"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endParaRPr>
          </a:p>
        </p:txBody>
      </p:sp>
      <p:sp>
        <p:nvSpPr>
          <p:cNvPr id="6" name="TextBox 5">
            <a:extLst>
              <a:ext uri="{FF2B5EF4-FFF2-40B4-BE49-F238E27FC236}">
                <a16:creationId xmlns:a16="http://schemas.microsoft.com/office/drawing/2014/main" id="{1BFC6803-A2D6-E03A-2923-B1B4465296D8}"/>
              </a:ext>
            </a:extLst>
          </p:cNvPr>
          <p:cNvSpPr txBox="1"/>
          <p:nvPr/>
        </p:nvSpPr>
        <p:spPr>
          <a:xfrm>
            <a:off x="1236614" y="1422726"/>
            <a:ext cx="5173556" cy="4708981"/>
          </a:xfrm>
          <a:prstGeom prst="rect">
            <a:avLst/>
          </a:prstGeom>
          <a:noFill/>
        </p:spPr>
        <p:txBody>
          <a:bodyPr wrap="square">
            <a:spAutoFit/>
          </a:bodyPr>
          <a:lstStyle/>
          <a:p>
            <a:pPr marL="342900" indent="-342900" algn="just">
              <a:buFont typeface="Wingdings" panose="05000000000000000000" pitchFamily="2" charset="2"/>
              <a:buChar char="ü"/>
            </a:pPr>
            <a:r>
              <a:rPr lang="en-US" sz="2000" b="1" dirty="0">
                <a:solidFill>
                  <a:schemeClr val="bg1"/>
                </a:solidFill>
                <a:latin typeface="Dubai Medium" panose="020B0603030403030204" pitchFamily="34" charset="-78"/>
                <a:cs typeface="Dubai Medium" panose="020B0603030403030204" pitchFamily="34" charset="-78"/>
              </a:rPr>
              <a:t>Divide the Image into Subdomains</a:t>
            </a:r>
            <a:r>
              <a:rPr lang="en-US" sz="2000" dirty="0">
                <a:solidFill>
                  <a:schemeClr val="bg1"/>
                </a:solidFill>
                <a:latin typeface="Dubai Medium" panose="020B0603030403030204" pitchFamily="34" charset="-78"/>
                <a:cs typeface="Dubai Medium" panose="020B0603030403030204" pitchFamily="34" charset="-78"/>
              </a:rPr>
              <a:t>: Split the tensor file (image_patch_tensor.pt) into smaller subdomains. Each subdomain will be processed independently.</a:t>
            </a:r>
          </a:p>
          <a:p>
            <a:pPr marL="342900" indent="-342900" algn="just">
              <a:buFont typeface="Wingdings" panose="05000000000000000000" pitchFamily="2" charset="2"/>
              <a:buChar char="ü"/>
            </a:pPr>
            <a:endParaRPr lang="en-US" sz="2000" dirty="0">
              <a:solidFill>
                <a:schemeClr val="bg1"/>
              </a:solidFill>
              <a:latin typeface="Dubai Medium" panose="020B0603030403030204" pitchFamily="34" charset="-78"/>
              <a:cs typeface="Dubai Medium" panose="020B0603030403030204" pitchFamily="34" charset="-78"/>
            </a:endParaRPr>
          </a:p>
          <a:p>
            <a:pPr marL="342900" indent="-342900" algn="just">
              <a:buFont typeface="Wingdings" panose="05000000000000000000" pitchFamily="2" charset="2"/>
              <a:buChar char="ü"/>
            </a:pPr>
            <a:r>
              <a:rPr lang="en-US" sz="2000" b="1" dirty="0">
                <a:solidFill>
                  <a:schemeClr val="bg1"/>
                </a:solidFill>
                <a:latin typeface="Dubai Medium" panose="020B0603030403030204" pitchFamily="34" charset="-78"/>
                <a:cs typeface="Dubai Medium" panose="020B0603030403030204" pitchFamily="34" charset="-78"/>
              </a:rPr>
              <a:t>Parallel Processing of Subdomains:</a:t>
            </a:r>
            <a:r>
              <a:rPr lang="en-US" sz="2000" dirty="0">
                <a:solidFill>
                  <a:schemeClr val="bg1"/>
                </a:solidFill>
                <a:latin typeface="Dubai Medium" panose="020B0603030403030204" pitchFamily="34" charset="-78"/>
                <a:cs typeface="Dubai Medium" panose="020B0603030403030204" pitchFamily="34" charset="-78"/>
              </a:rPr>
              <a:t> Assign each subdomain to a separate thread or process for parallel computation. Each thread/process will independently process its assigned subdomain to calculate the average temperature.</a:t>
            </a:r>
          </a:p>
          <a:p>
            <a:pPr marL="342900" indent="-342900" algn="just">
              <a:buFont typeface="Wingdings" panose="05000000000000000000" pitchFamily="2" charset="2"/>
              <a:buChar char="ü"/>
            </a:pPr>
            <a:endParaRPr lang="en-US" sz="2000" dirty="0">
              <a:solidFill>
                <a:schemeClr val="bg1"/>
              </a:solidFill>
              <a:latin typeface="Dubai Medium" panose="020B0603030403030204" pitchFamily="34" charset="-78"/>
              <a:cs typeface="Dubai Medium" panose="020B0603030403030204" pitchFamily="34" charset="-78"/>
            </a:endParaRPr>
          </a:p>
          <a:p>
            <a:pPr marL="342900" indent="-342900" algn="just">
              <a:buFont typeface="Wingdings" panose="05000000000000000000" pitchFamily="2" charset="2"/>
              <a:buChar char="ü"/>
            </a:pPr>
            <a:r>
              <a:rPr lang="en-US" sz="2000" b="1" dirty="0">
                <a:solidFill>
                  <a:schemeClr val="bg1"/>
                </a:solidFill>
                <a:latin typeface="Dubai Medium" panose="020B0603030403030204" pitchFamily="34" charset="-78"/>
                <a:cs typeface="Dubai Medium" panose="020B0603030403030204" pitchFamily="34" charset="-78"/>
              </a:rPr>
              <a:t>Aggregate Results: </a:t>
            </a:r>
            <a:r>
              <a:rPr lang="en-US" sz="2000" dirty="0">
                <a:solidFill>
                  <a:schemeClr val="bg1"/>
                </a:solidFill>
                <a:latin typeface="Dubai Medium" panose="020B0603030403030204" pitchFamily="34" charset="-78"/>
                <a:cs typeface="Dubai Medium" panose="020B0603030403030204" pitchFamily="34" charset="-78"/>
              </a:rPr>
              <a:t>Once all subdomains have been processed, aggregate the results to obtain the final average temperature.</a:t>
            </a:r>
            <a:endParaRPr lang="en-IN" sz="2000" dirty="0">
              <a:solidFill>
                <a:schemeClr val="bg1"/>
              </a:solidFill>
              <a:latin typeface="Dubai Medium" panose="020B0603030403030204" pitchFamily="34" charset="-78"/>
              <a:cs typeface="Dubai Medium" panose="020B0603030403030204" pitchFamily="34" charset="-78"/>
            </a:endParaRPr>
          </a:p>
        </p:txBody>
      </p:sp>
      <p:pic>
        <p:nvPicPr>
          <p:cNvPr id="8" name="Picture 7">
            <a:extLst>
              <a:ext uri="{FF2B5EF4-FFF2-40B4-BE49-F238E27FC236}">
                <a16:creationId xmlns:a16="http://schemas.microsoft.com/office/drawing/2014/main" id="{87C09FFE-BD7E-40FD-2B5F-729A47450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854" y="3667432"/>
            <a:ext cx="4057204" cy="26743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C409744A-9641-3A51-9758-6656F5567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640" y="287336"/>
            <a:ext cx="4010418" cy="2996638"/>
          </a:xfrm>
          <a:prstGeom prst="rect">
            <a:avLst/>
          </a:prstGeom>
        </p:spPr>
      </p:pic>
    </p:spTree>
    <p:extLst>
      <p:ext uri="{BB962C8B-B14F-4D97-AF65-F5344CB8AC3E}">
        <p14:creationId xmlns:p14="http://schemas.microsoft.com/office/powerpoint/2010/main" val="378047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46D82BE-AC11-A003-3377-82D07880C887}"/>
              </a:ext>
            </a:extLst>
          </p:cNvPr>
          <p:cNvSpPr txBox="1">
            <a:spLocks/>
          </p:cNvSpPr>
          <p:nvPr/>
        </p:nvSpPr>
        <p:spPr>
          <a:xfrm>
            <a:off x="1457171" y="287336"/>
            <a:ext cx="9905999" cy="7318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rPr>
              <a:t>Performance Metrics</a:t>
            </a:r>
            <a:endParaRPr lang="en-IN"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endParaRPr>
          </a:p>
        </p:txBody>
      </p:sp>
      <p:sp>
        <p:nvSpPr>
          <p:cNvPr id="6" name="TextBox 5">
            <a:extLst>
              <a:ext uri="{FF2B5EF4-FFF2-40B4-BE49-F238E27FC236}">
                <a16:creationId xmlns:a16="http://schemas.microsoft.com/office/drawing/2014/main" id="{F33435A9-27DF-F5F6-ED3A-F271D191E16C}"/>
              </a:ext>
            </a:extLst>
          </p:cNvPr>
          <p:cNvSpPr txBox="1"/>
          <p:nvPr/>
        </p:nvSpPr>
        <p:spPr>
          <a:xfrm>
            <a:off x="1238250" y="1221574"/>
            <a:ext cx="10029670" cy="1614801"/>
          </a:xfrm>
          <a:prstGeom prst="rect">
            <a:avLst/>
          </a:prstGeom>
          <a:noFill/>
        </p:spPr>
        <p:txBody>
          <a:bodyPr wrap="square">
            <a:spAutoFit/>
          </a:bodyPr>
          <a:lstStyle/>
          <a:p>
            <a:pPr marL="342900" indent="-342900" algn="just">
              <a:lnSpc>
                <a:spcPct val="107000"/>
              </a:lnSpc>
              <a:spcAft>
                <a:spcPts val="800"/>
              </a:spcAft>
              <a:buFont typeface="Wingdings" panose="05000000000000000000" pitchFamily="2" charset="2"/>
              <a:buChar char="§"/>
            </a:pPr>
            <a:r>
              <a:rPr lang="en-IN" sz="2000" dirty="0">
                <a:solidFill>
                  <a:schemeClr val="bg1"/>
                </a:solidFill>
                <a:latin typeface="Dubai Medium" panose="020B0603030403030204" pitchFamily="34" charset="-78"/>
                <a:cs typeface="Dubai Medium" panose="020B0603030403030204" pitchFamily="34" charset="-78"/>
              </a:rPr>
              <a:t>Serial Execution in C++ for processing the first 250000 pixels got completed in 245s.</a:t>
            </a:r>
          </a:p>
          <a:p>
            <a:pPr marL="342900" indent="-342900" algn="just">
              <a:lnSpc>
                <a:spcPct val="107000"/>
              </a:lnSpc>
              <a:spcAft>
                <a:spcPts val="800"/>
              </a:spcAft>
              <a:buFont typeface="Wingdings" panose="05000000000000000000" pitchFamily="2" charset="2"/>
              <a:buChar char="§"/>
            </a:pPr>
            <a:r>
              <a:rPr lang="en-IN" sz="2000" dirty="0">
                <a:solidFill>
                  <a:schemeClr val="bg1"/>
                </a:solidFill>
                <a:latin typeface="Dubai Medium" panose="020B0603030403030204" pitchFamily="34" charset="-78"/>
                <a:cs typeface="Dubai Medium" panose="020B0603030403030204" pitchFamily="34" charset="-78"/>
              </a:rPr>
              <a:t>Parallel Execution in C++ using OpenMP for processing the same number of pixels has cut down the execution time to approximately 50s (usage: 4 cores).</a:t>
            </a:r>
          </a:p>
          <a:p>
            <a:pPr marL="342900" indent="-342900" algn="just">
              <a:lnSpc>
                <a:spcPct val="107000"/>
              </a:lnSpc>
              <a:spcAft>
                <a:spcPts val="800"/>
              </a:spcAft>
              <a:buFont typeface="Wingdings" panose="05000000000000000000" pitchFamily="2" charset="2"/>
              <a:buChar char="§"/>
            </a:pPr>
            <a:r>
              <a:rPr lang="en-IN" sz="2000" dirty="0">
                <a:solidFill>
                  <a:schemeClr val="bg1"/>
                </a:solidFill>
                <a:latin typeface="Dubai Medium" panose="020B0603030403030204" pitchFamily="34" charset="-78"/>
                <a:cs typeface="Dubai Medium" panose="020B0603030403030204" pitchFamily="34" charset="-78"/>
              </a:rPr>
              <a:t>So by allocating 4 threads per core (16 threads in total), we expect a significant speedup.</a:t>
            </a:r>
          </a:p>
        </p:txBody>
      </p:sp>
      <p:pic>
        <p:nvPicPr>
          <p:cNvPr id="7" name="Picture 6">
            <a:extLst>
              <a:ext uri="{FF2B5EF4-FFF2-40B4-BE49-F238E27FC236}">
                <a16:creationId xmlns:a16="http://schemas.microsoft.com/office/drawing/2014/main" id="{AAF39034-9B5B-2A55-BE2F-3AD35B1C1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81" y="3250305"/>
            <a:ext cx="4067117" cy="28668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3">
            <a:extLst>
              <a:ext uri="{FF2B5EF4-FFF2-40B4-BE49-F238E27FC236}">
                <a16:creationId xmlns:a16="http://schemas.microsoft.com/office/drawing/2014/main" id="{7B06A16C-8499-A5A2-9359-14106CE00F38}"/>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461095" y="3250305"/>
            <a:ext cx="3985224" cy="28668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06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7FB7ABD-79E5-F328-1EC8-9353FA1B1295}"/>
              </a:ext>
            </a:extLst>
          </p:cNvPr>
          <p:cNvSpPr txBox="1">
            <a:spLocks/>
          </p:cNvSpPr>
          <p:nvPr/>
        </p:nvSpPr>
        <p:spPr>
          <a:xfrm>
            <a:off x="1000589" y="573086"/>
            <a:ext cx="10725304" cy="7318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rPr>
              <a:t>Advantages of using HPC Architecture</a:t>
            </a:r>
            <a:endParaRPr lang="en-IN"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endParaRPr>
          </a:p>
        </p:txBody>
      </p:sp>
      <p:sp>
        <p:nvSpPr>
          <p:cNvPr id="6" name="TextBox 5">
            <a:extLst>
              <a:ext uri="{FF2B5EF4-FFF2-40B4-BE49-F238E27FC236}">
                <a16:creationId xmlns:a16="http://schemas.microsoft.com/office/drawing/2014/main" id="{4248A7CF-2B02-FE33-7268-74A66C16E2E2}"/>
              </a:ext>
            </a:extLst>
          </p:cNvPr>
          <p:cNvSpPr txBox="1"/>
          <p:nvPr/>
        </p:nvSpPr>
        <p:spPr>
          <a:xfrm>
            <a:off x="1162050" y="1304924"/>
            <a:ext cx="9867900" cy="4939814"/>
          </a:xfrm>
          <a:prstGeom prst="rect">
            <a:avLst/>
          </a:prstGeom>
          <a:noFill/>
        </p:spPr>
        <p:txBody>
          <a:bodyPr wrap="square">
            <a:spAutoFit/>
          </a:bodyPr>
          <a:lstStyle/>
          <a:p>
            <a:pPr marL="457200" indent="-457200" algn="just">
              <a:buFont typeface="+mj-lt"/>
              <a:buAutoNum type="arabicPeriod"/>
            </a:pPr>
            <a:endParaRPr lang="en-IN" sz="2100" dirty="0">
              <a:solidFill>
                <a:schemeClr val="bg1"/>
              </a:solidFill>
              <a:latin typeface="Dubai Medium" panose="020B0603030403030204" pitchFamily="34" charset="-78"/>
              <a:cs typeface="Dubai Medium" panose="020B0603030403030204" pitchFamily="34" charset="-78"/>
            </a:endParaRPr>
          </a:p>
          <a:p>
            <a:pPr marL="457200" indent="-457200" algn="just">
              <a:buFont typeface="+mj-lt"/>
              <a:buAutoNum type="arabicPeriod"/>
            </a:pPr>
            <a:r>
              <a:rPr lang="en-IN" sz="2100" b="1" dirty="0">
                <a:solidFill>
                  <a:schemeClr val="bg1"/>
                </a:solidFill>
                <a:latin typeface="Dubai Medium" panose="020B0603030403030204" pitchFamily="34" charset="-78"/>
                <a:cs typeface="Dubai Medium" panose="020B0603030403030204" pitchFamily="34" charset="-78"/>
              </a:rPr>
              <a:t>Parallelism: </a:t>
            </a:r>
            <a:r>
              <a:rPr lang="en-IN" sz="2100" dirty="0">
                <a:solidFill>
                  <a:schemeClr val="bg1"/>
                </a:solidFill>
                <a:latin typeface="Dubai Medium" panose="020B0603030403030204" pitchFamily="34" charset="-78"/>
                <a:cs typeface="Dubai Medium" panose="020B0603030403030204" pitchFamily="34" charset="-78"/>
              </a:rPr>
              <a:t>parallelism can significantly accelerate the processing of weather images by distributing the workload across multiple processing units or cores.</a:t>
            </a:r>
          </a:p>
          <a:p>
            <a:pPr marL="457200" indent="-457200" algn="just">
              <a:buFont typeface="+mj-lt"/>
              <a:buAutoNum type="arabicPeriod"/>
            </a:pPr>
            <a:endParaRPr lang="en-IN" sz="2100" dirty="0">
              <a:solidFill>
                <a:schemeClr val="bg1"/>
              </a:solidFill>
              <a:latin typeface="Dubai Medium" panose="020B0603030403030204" pitchFamily="34" charset="-78"/>
              <a:cs typeface="Dubai Medium" panose="020B0603030403030204" pitchFamily="34" charset="-78"/>
            </a:endParaRPr>
          </a:p>
          <a:p>
            <a:pPr marL="457200" indent="-457200" algn="just">
              <a:buFont typeface="+mj-lt"/>
              <a:buAutoNum type="arabicPeriod"/>
            </a:pPr>
            <a:r>
              <a:rPr lang="en-IN" sz="2100" b="1" dirty="0">
                <a:solidFill>
                  <a:schemeClr val="bg1"/>
                </a:solidFill>
                <a:latin typeface="Dubai Medium" panose="020B0603030403030204" pitchFamily="34" charset="-78"/>
                <a:cs typeface="Dubai Medium" panose="020B0603030403030204" pitchFamily="34" charset="-78"/>
              </a:rPr>
              <a:t>Resource Utilization: </a:t>
            </a:r>
            <a:r>
              <a:rPr lang="en-IN" sz="2100" dirty="0">
                <a:solidFill>
                  <a:schemeClr val="bg1"/>
                </a:solidFill>
                <a:latin typeface="Dubai Medium" panose="020B0603030403030204" pitchFamily="34" charset="-78"/>
                <a:cs typeface="Dubai Medium" panose="020B0603030403030204" pitchFamily="34" charset="-78"/>
              </a:rPr>
              <a:t>we can maximize the utilization of processing units, memory, and storage, ensuring efficient use of hardware resources for weather image processing tasks.</a:t>
            </a:r>
          </a:p>
          <a:p>
            <a:pPr marL="457200" indent="-457200" algn="just">
              <a:buFont typeface="+mj-lt"/>
              <a:buAutoNum type="arabicPeriod"/>
            </a:pPr>
            <a:endParaRPr lang="en-IN" sz="2100" dirty="0">
              <a:solidFill>
                <a:schemeClr val="bg1"/>
              </a:solidFill>
              <a:latin typeface="Dubai Medium" panose="020B0603030403030204" pitchFamily="34" charset="-78"/>
              <a:cs typeface="Dubai Medium" panose="020B0603030403030204" pitchFamily="34" charset="-78"/>
            </a:endParaRPr>
          </a:p>
          <a:p>
            <a:pPr marL="457200" indent="-457200" algn="just">
              <a:buFont typeface="+mj-lt"/>
              <a:buAutoNum type="arabicPeriod"/>
            </a:pPr>
            <a:r>
              <a:rPr lang="en-IN" sz="2100" b="1" dirty="0">
                <a:solidFill>
                  <a:schemeClr val="bg1"/>
                </a:solidFill>
                <a:latin typeface="Dubai Medium" panose="020B0603030403030204" pitchFamily="34" charset="-78"/>
                <a:cs typeface="Dubai Medium" panose="020B0603030403030204" pitchFamily="34" charset="-78"/>
              </a:rPr>
              <a:t>Complexity Handling: </a:t>
            </a:r>
            <a:r>
              <a:rPr lang="en-IN" sz="2100" dirty="0">
                <a:solidFill>
                  <a:schemeClr val="bg1"/>
                </a:solidFill>
                <a:latin typeface="Dubai Medium" panose="020B0603030403030204" pitchFamily="34" charset="-78"/>
                <a:cs typeface="Dubai Medium" panose="020B0603030403030204" pitchFamily="34" charset="-78"/>
              </a:rPr>
              <a:t>provide the computational resources and capabilities to handle weather related complex tasks efficiently, enabling advanced analysis and modelling of weather phenomena.</a:t>
            </a:r>
          </a:p>
          <a:p>
            <a:pPr marL="457200" indent="-457200" algn="just">
              <a:buFont typeface="+mj-lt"/>
              <a:buAutoNum type="arabicPeriod"/>
            </a:pPr>
            <a:endParaRPr lang="en-IN" sz="2100" dirty="0">
              <a:solidFill>
                <a:schemeClr val="bg1"/>
              </a:solidFill>
              <a:latin typeface="Dubai Medium" panose="020B0603030403030204" pitchFamily="34" charset="-78"/>
              <a:cs typeface="Dubai Medium" panose="020B0603030403030204" pitchFamily="34" charset="-78"/>
            </a:endParaRPr>
          </a:p>
          <a:p>
            <a:pPr marL="457200" indent="-457200" algn="just">
              <a:buFont typeface="+mj-lt"/>
              <a:buAutoNum type="arabicPeriod"/>
            </a:pPr>
            <a:r>
              <a:rPr lang="en-IN" sz="2100" b="1" dirty="0">
                <a:solidFill>
                  <a:schemeClr val="bg1"/>
                </a:solidFill>
                <a:latin typeface="Dubai Medium" panose="020B0603030403030204" pitchFamily="34" charset="-78"/>
                <a:cs typeface="Dubai Medium" panose="020B0603030403030204" pitchFamily="34" charset="-78"/>
              </a:rPr>
              <a:t>Data-Intensive Computing: </a:t>
            </a:r>
            <a:r>
              <a:rPr lang="en-IN" sz="2100" dirty="0">
                <a:solidFill>
                  <a:schemeClr val="bg1"/>
                </a:solidFill>
                <a:latin typeface="Dubai Medium" panose="020B0603030403030204" pitchFamily="34" charset="-78"/>
                <a:cs typeface="Dubai Medium" panose="020B0603030403030204" pitchFamily="34" charset="-78"/>
              </a:rPr>
              <a:t>weather forecasting and analysis generates vast amounts of data from various sources, including satellite imagery, radar data, and sensor networks. HPC platforms are well-suited for data-intensive computing tasks.</a:t>
            </a:r>
          </a:p>
        </p:txBody>
      </p:sp>
    </p:spTree>
    <p:extLst>
      <p:ext uri="{BB962C8B-B14F-4D97-AF65-F5344CB8AC3E}">
        <p14:creationId xmlns:p14="http://schemas.microsoft.com/office/powerpoint/2010/main" val="117317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D557406-3C55-68F8-9488-988B232D2A4D}"/>
              </a:ext>
            </a:extLst>
          </p:cNvPr>
          <p:cNvSpPr>
            <a:spLocks noGrp="1"/>
          </p:cNvSpPr>
          <p:nvPr>
            <p:ph idx="1"/>
          </p:nvPr>
        </p:nvSpPr>
        <p:spPr>
          <a:xfrm>
            <a:off x="1509712" y="177502"/>
            <a:ext cx="9905999" cy="731838"/>
          </a:xfrm>
        </p:spPr>
        <p:txBody>
          <a:bodyPr>
            <a:noAutofit/>
          </a:bodyPr>
          <a:lstStyle/>
          <a:p>
            <a:pPr marL="0" indent="0">
              <a:buNone/>
            </a:pPr>
            <a:r>
              <a:rPr lang="en-US"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rPr>
              <a:t>Challenges</a:t>
            </a:r>
            <a:endParaRPr lang="en-IN"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endParaRPr>
          </a:p>
        </p:txBody>
      </p:sp>
      <p:sp>
        <p:nvSpPr>
          <p:cNvPr id="7" name="Content Placeholder 2">
            <a:extLst>
              <a:ext uri="{FF2B5EF4-FFF2-40B4-BE49-F238E27FC236}">
                <a16:creationId xmlns:a16="http://schemas.microsoft.com/office/drawing/2014/main" id="{8A78F9B8-971A-5D5F-EBAF-138FB79420B4}"/>
              </a:ext>
            </a:extLst>
          </p:cNvPr>
          <p:cNvSpPr txBox="1">
            <a:spLocks/>
          </p:cNvSpPr>
          <p:nvPr/>
        </p:nvSpPr>
        <p:spPr>
          <a:xfrm>
            <a:off x="1509712" y="3647896"/>
            <a:ext cx="9905999" cy="7318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rPr>
              <a:t>References</a:t>
            </a:r>
            <a:endParaRPr lang="en-IN" sz="4400" dirty="0">
              <a:ln w="28575">
                <a:solidFill>
                  <a:schemeClr val="bg1"/>
                </a:solidFill>
              </a:ln>
              <a:solidFill>
                <a:schemeClr val="bg1">
                  <a:lumMod val="65000"/>
                  <a:lumOff val="35000"/>
                </a:schemeClr>
              </a:solidFill>
              <a:effectLst>
                <a:glow rad="101600">
                  <a:schemeClr val="tx1">
                    <a:alpha val="40000"/>
                  </a:schemeClr>
                </a:glow>
              </a:effectLst>
              <a:latin typeface="Eras Demi ITC" panose="020B0805030504020804" pitchFamily="34" charset="0"/>
            </a:endParaRPr>
          </a:p>
        </p:txBody>
      </p:sp>
      <p:sp>
        <p:nvSpPr>
          <p:cNvPr id="9" name="TextBox 8">
            <a:extLst>
              <a:ext uri="{FF2B5EF4-FFF2-40B4-BE49-F238E27FC236}">
                <a16:creationId xmlns:a16="http://schemas.microsoft.com/office/drawing/2014/main" id="{FA9C6B8A-2283-6268-3DCD-51AC02DDF9C0}"/>
              </a:ext>
            </a:extLst>
          </p:cNvPr>
          <p:cNvSpPr txBox="1"/>
          <p:nvPr/>
        </p:nvSpPr>
        <p:spPr>
          <a:xfrm>
            <a:off x="1382907" y="1119062"/>
            <a:ext cx="9732169" cy="3600986"/>
          </a:xfrm>
          <a:prstGeom prst="rect">
            <a:avLst/>
          </a:prstGeom>
          <a:noFill/>
        </p:spPr>
        <p:txBody>
          <a:bodyPr wrap="square">
            <a:spAutoFit/>
          </a:bodyPr>
          <a:lstStyle/>
          <a:p>
            <a:pPr marL="342900" indent="-342900" algn="just">
              <a:buFont typeface="Wingdings" panose="05000000000000000000" pitchFamily="2" charset="2"/>
              <a:buChar char="§"/>
            </a:pPr>
            <a:r>
              <a:rPr lang="en-US" sz="2000" dirty="0">
                <a:solidFill>
                  <a:schemeClr val="bg1"/>
                </a:solidFill>
                <a:latin typeface="Dubai Medium" panose="020B0603030403030204" pitchFamily="34" charset="-78"/>
                <a:cs typeface="Dubai Medium" panose="020B0603030403030204" pitchFamily="34" charset="-78"/>
              </a:rPr>
              <a:t>As C++ is not used to deal with images predominantly, it was be dicey to use this language for image processing, without the involvement of Python in minimal form. </a:t>
            </a:r>
          </a:p>
          <a:p>
            <a:pPr marL="342900" indent="-342900" algn="just">
              <a:buFont typeface="Wingdings" panose="05000000000000000000" pitchFamily="2" charset="2"/>
              <a:buChar char="§"/>
            </a:pPr>
            <a:endParaRPr lang="en-US" sz="2000" dirty="0">
              <a:solidFill>
                <a:schemeClr val="bg1"/>
              </a:solidFill>
              <a:latin typeface="Dubai Medium" panose="020B0603030403030204" pitchFamily="34" charset="-78"/>
              <a:cs typeface="Dubai Medium" panose="020B0603030403030204" pitchFamily="34" charset="-78"/>
            </a:endParaRPr>
          </a:p>
          <a:p>
            <a:pPr marL="342900" indent="-342900" algn="just">
              <a:buFont typeface="Wingdings" panose="05000000000000000000" pitchFamily="2" charset="2"/>
              <a:buChar char="§"/>
            </a:pPr>
            <a:r>
              <a:rPr lang="en-US" sz="2000" dirty="0">
                <a:solidFill>
                  <a:schemeClr val="bg1"/>
                </a:solidFill>
                <a:latin typeface="Dubai Medium" panose="020B0603030403030204" pitchFamily="34" charset="-78"/>
                <a:cs typeface="Dubai Medium" panose="020B0603030403030204" pitchFamily="34" charset="-78"/>
              </a:rPr>
              <a:t>As images related to climate and weather are highly dimensional, de-structuring them in a suitable manner to incorporate parallelization demanded considerable efforts. </a:t>
            </a:r>
          </a:p>
          <a:p>
            <a:pPr marL="342900" indent="-342900" algn="just">
              <a:buFont typeface="Wingdings" panose="05000000000000000000" pitchFamily="2" charset="2"/>
              <a:buChar char="§"/>
            </a:pPr>
            <a:endParaRPr lang="en-US" sz="2000" dirty="0">
              <a:solidFill>
                <a:schemeClr val="bg1"/>
              </a:solidFill>
              <a:latin typeface="Dubai Medium" panose="020B0603030403030204" pitchFamily="34" charset="-78"/>
              <a:cs typeface="Dubai Medium" panose="020B0603030403030204" pitchFamily="34" charset="-78"/>
            </a:endParaRPr>
          </a:p>
          <a:p>
            <a:pPr marL="342900" indent="-342900" algn="just">
              <a:buFont typeface="Wingdings" panose="05000000000000000000" pitchFamily="2" charset="2"/>
              <a:buChar char="§"/>
            </a:pPr>
            <a:r>
              <a:rPr lang="en-US" sz="2000" dirty="0">
                <a:solidFill>
                  <a:schemeClr val="bg1"/>
                </a:solidFill>
                <a:latin typeface="Dubai Medium" panose="020B0603030403030204" pitchFamily="34" charset="-78"/>
                <a:cs typeface="Dubai Medium" panose="020B0603030403030204" pitchFamily="34" charset="-78"/>
              </a:rPr>
              <a:t>Additionally, it was difficult to determine which sections of the images will be data independent to deploy parallel processing.</a:t>
            </a:r>
          </a:p>
          <a:p>
            <a:pPr marL="342900" indent="-342900" algn="just">
              <a:buFont typeface="Wingdings" panose="05000000000000000000" pitchFamily="2" charset="2"/>
              <a:buChar char="§"/>
            </a:pPr>
            <a:endParaRPr lang="en-US" sz="2400" dirty="0">
              <a:solidFill>
                <a:schemeClr val="bg1"/>
              </a:solidFill>
              <a:latin typeface="Dubai Medium" panose="020B0603030403030204" pitchFamily="34" charset="-78"/>
              <a:cs typeface="Dubai Medium" panose="020B0603030403030204" pitchFamily="34" charset="-78"/>
            </a:endParaRPr>
          </a:p>
          <a:p>
            <a:pPr marL="342900" indent="-342900" algn="just">
              <a:buFont typeface="Wingdings" panose="05000000000000000000" pitchFamily="2" charset="2"/>
              <a:buChar char="§"/>
            </a:pPr>
            <a:endParaRPr lang="en-US" sz="4400" dirty="0">
              <a:ln w="28575">
                <a:solidFill>
                  <a:schemeClr val="bg1"/>
                </a:solidFill>
              </a:ln>
              <a:solidFill>
                <a:schemeClr val="bg1"/>
              </a:solidFill>
              <a:effectLst>
                <a:glow rad="101600">
                  <a:schemeClr val="tx1">
                    <a:alpha val="40000"/>
                  </a:schemeClr>
                </a:glow>
              </a:effectLst>
              <a:latin typeface="Eras Demi ITC" panose="020B0805030504020804" pitchFamily="34" charset="0"/>
            </a:endParaRPr>
          </a:p>
        </p:txBody>
      </p:sp>
      <p:sp>
        <p:nvSpPr>
          <p:cNvPr id="11" name="TextBox 10">
            <a:extLst>
              <a:ext uri="{FF2B5EF4-FFF2-40B4-BE49-F238E27FC236}">
                <a16:creationId xmlns:a16="http://schemas.microsoft.com/office/drawing/2014/main" id="{FD5A8842-0EA9-83AC-AFEF-416EE43CB506}"/>
              </a:ext>
            </a:extLst>
          </p:cNvPr>
          <p:cNvSpPr txBox="1"/>
          <p:nvPr/>
        </p:nvSpPr>
        <p:spPr>
          <a:xfrm>
            <a:off x="1509711" y="4213463"/>
            <a:ext cx="9299382" cy="2554545"/>
          </a:xfrm>
          <a:prstGeom prst="rect">
            <a:avLst/>
          </a:prstGeom>
          <a:noFill/>
        </p:spPr>
        <p:txBody>
          <a:bodyPr wrap="square">
            <a:spAutoFit/>
          </a:bodyPr>
          <a:lstStyle/>
          <a:p>
            <a:pPr algn="just"/>
            <a:endParaRPr lang="en-US" sz="2000" dirty="0">
              <a:solidFill>
                <a:schemeClr val="bg1"/>
              </a:solidFill>
              <a:latin typeface="Dubai Medium" panose="020B0603030403030204" pitchFamily="34" charset="-78"/>
              <a:cs typeface="Dubai Medium" panose="020B0603030403030204" pitchFamily="34" charset="-78"/>
              <a:hlinkClick r:id="rId2">
                <a:extLst>
                  <a:ext uri="{A12FA001-AC4F-418D-AE19-62706E023703}">
                    <ahyp:hlinkClr xmlns:ahyp="http://schemas.microsoft.com/office/drawing/2018/hyperlinkcolor" val="tx"/>
                  </a:ext>
                </a:extLst>
              </a:hlinkClick>
            </a:endParaRPr>
          </a:p>
          <a:p>
            <a:pPr marL="342900" indent="-342900" algn="just">
              <a:buFont typeface="+mj-lt"/>
              <a:buAutoNum type="arabicPeriod"/>
            </a:pPr>
            <a:r>
              <a:rPr lang="en-US" sz="2000" dirty="0">
                <a:solidFill>
                  <a:schemeClr val="bg1"/>
                </a:solidFill>
                <a:latin typeface="Dubai Medium" panose="020B0603030403030204" pitchFamily="34" charset="-78"/>
                <a:cs typeface="Dubai Medium" panose="020B0603030403030204" pitchFamily="34" charset="-78"/>
              </a:rPr>
              <a:t>https://www.researchgate.net/publication/237201484_Role_of_Parallel_Computing_in_Numerical_Weather_Forecasting_Models</a:t>
            </a:r>
          </a:p>
          <a:p>
            <a:pPr marL="342900" indent="-342900" algn="just">
              <a:buFont typeface="+mj-lt"/>
              <a:buAutoNum type="arabicPeriod"/>
            </a:pPr>
            <a:r>
              <a:rPr lang="en-US" sz="2000" dirty="0">
                <a:solidFill>
                  <a:schemeClr val="bg1"/>
                </a:solidFill>
                <a:latin typeface="Dubai Medium" panose="020B0603030403030204" pitchFamily="34" charset="-78"/>
                <a:cs typeface="Dubai Medium" panose="020B0603030403030204" pitchFamily="34" charset="-78"/>
              </a:rPr>
              <a:t>https://github.com/mrnorman/miniWeather/blob/main/README.md#common-problems</a:t>
            </a:r>
          </a:p>
          <a:p>
            <a:pPr marL="342900" indent="-342900" algn="just">
              <a:buFont typeface="+mj-lt"/>
              <a:buAutoNum type="arabicPeriod"/>
            </a:pPr>
            <a:r>
              <a:rPr lang="en-US" sz="2000" dirty="0">
                <a:solidFill>
                  <a:schemeClr val="bg1"/>
                </a:solidFill>
                <a:latin typeface="Dubai Medium" panose="020B0603030403030204" pitchFamily="34" charset="-78"/>
                <a:cs typeface="Dubai Medium" panose="020B0603030403030204" pitchFamily="34" charset="-78"/>
              </a:rPr>
              <a:t>https://github.com/ofuhrer/HPC4WC/blob/main/day3/03-domain-decomposition.ipynb</a:t>
            </a:r>
          </a:p>
          <a:p>
            <a:pPr marL="342900" indent="-342900" algn="just">
              <a:buFont typeface="+mj-lt"/>
              <a:buAutoNum type="arabicPeriod"/>
            </a:pPr>
            <a:endParaRPr lang="en-US" sz="2000" dirty="0">
              <a:solidFill>
                <a:schemeClr val="bg1"/>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08561854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124</TotalTime>
  <Words>617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Arial</vt:lpstr>
      <vt:lpstr>Bahnschrift SemiBold Condensed</vt:lpstr>
      <vt:lpstr>Berlin Sans FB</vt:lpstr>
      <vt:lpstr>Calibri</vt:lpstr>
      <vt:lpstr>Calibri Light</vt:lpstr>
      <vt:lpstr>Dubai Medium</vt:lpstr>
      <vt:lpstr>Eras Demi ITC</vt:lpstr>
      <vt:lpstr>Tw Cen MT</vt:lpstr>
      <vt:lpstr>Wingdings</vt:lpstr>
      <vt:lpstr>Office Theme</vt:lpstr>
      <vt:lpstr>Circuit</vt:lpstr>
      <vt:lpstr>Deployment of Parallel Processing in Weather Forecast Prediction Model through Domain Decomposition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of Parallel Processing in Weather Forecast Prediction Model through Domain Decomposition</dc:title>
  <dc:creator>v shrinivasan</dc:creator>
  <cp:lastModifiedBy>USER</cp:lastModifiedBy>
  <cp:revision>10</cp:revision>
  <dcterms:created xsi:type="dcterms:W3CDTF">2024-01-23T07:46:48Z</dcterms:created>
  <dcterms:modified xsi:type="dcterms:W3CDTF">2024-04-15T03:13:40Z</dcterms:modified>
</cp:coreProperties>
</file>