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76" r:id="rId10"/>
    <p:sldId id="277" r:id="rId11"/>
    <p:sldId id="278" r:id="rId12"/>
    <p:sldId id="279" r:id="rId13"/>
    <p:sldId id="280" r:id="rId14"/>
    <p:sldId id="281" r:id="rId15"/>
    <p:sldId id="264" r:id="rId16"/>
    <p:sldId id="265" r:id="rId17"/>
    <p:sldId id="267" r:id="rId18"/>
    <p:sldId id="266" r:id="rId19"/>
    <p:sldId id="268" r:id="rId20"/>
    <p:sldId id="269" r:id="rId21"/>
    <p:sldId id="272" r:id="rId22"/>
    <p:sldId id="271" r:id="rId23"/>
    <p:sldId id="273" r:id="rId24"/>
    <p:sldId id="274"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4660"/>
  </p:normalViewPr>
  <p:slideViewPr>
    <p:cSldViewPr snapToGrid="0">
      <p:cViewPr varScale="1">
        <p:scale>
          <a:sx n="81" d="100"/>
          <a:sy n="81" d="100"/>
        </p:scale>
        <p:origin x="2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DB0D17-4BEB-4C63-8B21-EDDF92728784}" type="datetimeFigureOut">
              <a:rPr lang="en-IN" smtClean="0"/>
              <a:t>14-07-2023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26817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DB0D17-4BEB-4C63-8B21-EDDF92728784}"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34547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B0D17-4BEB-4C63-8B21-EDDF9272878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4044839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B0D17-4BEB-4C63-8B21-EDDF9272878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275869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B0D17-4BEB-4C63-8B21-EDDF9272878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711340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B0D17-4BEB-4C63-8B21-EDDF9272878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332806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B0D17-4BEB-4C63-8B21-EDDF9272878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783486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B0D17-4BEB-4C63-8B21-EDDF9272878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702925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B0D17-4BEB-4C63-8B21-EDDF9272878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233878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B0D17-4BEB-4C63-8B21-EDDF9272878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358816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B0D17-4BEB-4C63-8B21-EDDF92728784}"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290284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DB0D17-4BEB-4C63-8B21-EDDF92728784}"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220334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DB0D17-4BEB-4C63-8B21-EDDF92728784}" type="datetimeFigureOut">
              <a:rPr lang="en-IN" smtClean="0"/>
              <a:t>14-07-2023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425461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DB0D17-4BEB-4C63-8B21-EDDF92728784}" type="datetimeFigureOut">
              <a:rPr lang="en-IN" smtClean="0"/>
              <a:t>14-07-2023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185067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DB0D17-4BEB-4C63-8B21-EDDF92728784}" type="datetimeFigureOut">
              <a:rPr lang="en-IN" smtClean="0"/>
              <a:t>14-07-2023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89980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DB0D17-4BEB-4C63-8B21-EDDF92728784}"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205651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DB0D17-4BEB-4C63-8B21-EDDF92728784}"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7203B-5975-4AB8-A63B-A4BA8170F7CC}" type="slidenum">
              <a:rPr lang="en-IN" smtClean="0"/>
              <a:t>‹#›</a:t>
            </a:fld>
            <a:endParaRPr lang="en-IN"/>
          </a:p>
        </p:txBody>
      </p:sp>
    </p:spTree>
    <p:extLst>
      <p:ext uri="{BB962C8B-B14F-4D97-AF65-F5344CB8AC3E}">
        <p14:creationId xmlns:p14="http://schemas.microsoft.com/office/powerpoint/2010/main" val="3677028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DB0D17-4BEB-4C63-8B21-EDDF92728784}" type="datetimeFigureOut">
              <a:rPr lang="en-IN" smtClean="0"/>
              <a:t>14-07-2023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27203B-5975-4AB8-A63B-A4BA8170F7CC}" type="slidenum">
              <a:rPr lang="en-IN" smtClean="0"/>
              <a:t>‹#›</a:t>
            </a:fld>
            <a:endParaRPr lang="en-IN"/>
          </a:p>
        </p:txBody>
      </p:sp>
    </p:spTree>
    <p:extLst>
      <p:ext uri="{BB962C8B-B14F-4D97-AF65-F5344CB8AC3E}">
        <p14:creationId xmlns:p14="http://schemas.microsoft.com/office/powerpoint/2010/main" val="168265419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mailto:trishapal845@gmail.com" TargetMode="Externa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60B38E-35CD-DEA1-F1BE-4AD1CCAD25B8}"/>
              </a:ext>
            </a:extLst>
          </p:cNvPr>
          <p:cNvSpPr txBox="1"/>
          <p:nvPr/>
        </p:nvSpPr>
        <p:spPr>
          <a:xfrm>
            <a:off x="2518528" y="2274838"/>
            <a:ext cx="8653806" cy="2308324"/>
          </a:xfrm>
          <a:prstGeom prst="rect">
            <a:avLst/>
          </a:prstGeom>
          <a:noFill/>
        </p:spPr>
        <p:txBody>
          <a:bodyPr wrap="square" rtlCol="0">
            <a:spAutoFit/>
          </a:bodyPr>
          <a:lstStyle/>
          <a:p>
            <a:pPr algn="ctr"/>
            <a:r>
              <a:rPr lang="en-US" sz="4800" b="1" dirty="0">
                <a:latin typeface="Imprint MT Shadow" panose="04020605060303030202" pitchFamily="82" charset="0"/>
              </a:rPr>
              <a:t>Developing an Accurate Predictive Model for Diabetes Using Machine Learning</a:t>
            </a:r>
            <a:endParaRPr lang="en-IN" sz="4800" b="1" dirty="0">
              <a:latin typeface="Imprint MT Shadow" panose="04020605060303030202" pitchFamily="82" charset="0"/>
            </a:endParaRPr>
          </a:p>
        </p:txBody>
      </p:sp>
    </p:spTree>
    <p:extLst>
      <p:ext uri="{BB962C8B-B14F-4D97-AF65-F5344CB8AC3E}">
        <p14:creationId xmlns:p14="http://schemas.microsoft.com/office/powerpoint/2010/main" val="366343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8B029-67CD-429F-9A9A-6A9C5E3FE224}"/>
              </a:ext>
            </a:extLst>
          </p:cNvPr>
          <p:cNvSpPr txBox="1"/>
          <p:nvPr/>
        </p:nvSpPr>
        <p:spPr>
          <a:xfrm>
            <a:off x="2912883" y="496966"/>
            <a:ext cx="6259397"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hnschrift Light" panose="020B0502040204020203" pitchFamily="34" charset="0"/>
              </a:rPr>
              <a:t>Data distribution plot before removing NULL values</a:t>
            </a:r>
            <a:endParaRPr lang="en-IN" dirty="0">
              <a:latin typeface="Bahnschrift Light" panose="020B0502040204020203" pitchFamily="34" charset="0"/>
            </a:endParaRPr>
          </a:p>
        </p:txBody>
      </p:sp>
      <p:pic>
        <p:nvPicPr>
          <p:cNvPr id="4" name="Picture 3">
            <a:extLst>
              <a:ext uri="{FF2B5EF4-FFF2-40B4-BE49-F238E27FC236}">
                <a16:creationId xmlns:a16="http://schemas.microsoft.com/office/drawing/2014/main" id="{16DAFF31-16B6-EB06-D1D3-FAA4FCF75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980" y="1208987"/>
            <a:ext cx="4717206" cy="4440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593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8A23D-077E-34D8-0BC2-88708B859451}"/>
              </a:ext>
            </a:extLst>
          </p:cNvPr>
          <p:cNvSpPr txBox="1"/>
          <p:nvPr/>
        </p:nvSpPr>
        <p:spPr>
          <a:xfrm>
            <a:off x="3120272" y="669303"/>
            <a:ext cx="632538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hnschrift Light" panose="020B0502040204020203" pitchFamily="34" charset="0"/>
              </a:rPr>
              <a:t>Data distribution plot after handling the missing values</a:t>
            </a:r>
            <a:endParaRPr lang="en-IN" dirty="0">
              <a:latin typeface="Bahnschrift Light" panose="020B0502040204020203" pitchFamily="34" charset="0"/>
            </a:endParaRPr>
          </a:p>
        </p:txBody>
      </p:sp>
      <p:pic>
        <p:nvPicPr>
          <p:cNvPr id="4" name="Picture 3">
            <a:extLst>
              <a:ext uri="{FF2B5EF4-FFF2-40B4-BE49-F238E27FC236}">
                <a16:creationId xmlns:a16="http://schemas.microsoft.com/office/drawing/2014/main" id="{769529A9-B454-E622-B184-E06E625E2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746" y="1254137"/>
            <a:ext cx="4867264" cy="45150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328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708EAE-A2E9-DBD5-11F4-DCFB4A2CEA7D}"/>
              </a:ext>
            </a:extLst>
          </p:cNvPr>
          <p:cNvSpPr txBox="1"/>
          <p:nvPr/>
        </p:nvSpPr>
        <p:spPr>
          <a:xfrm>
            <a:off x="3487918" y="603315"/>
            <a:ext cx="6740165" cy="67710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Bahnschrift Light" panose="020B0502040204020203" pitchFamily="34" charset="0"/>
              </a:rPr>
              <a:t>correlation between all the features in the dataset</a:t>
            </a:r>
          </a:p>
          <a:p>
            <a:endParaRPr lang="en-IN" dirty="0"/>
          </a:p>
        </p:txBody>
      </p:sp>
      <p:pic>
        <p:nvPicPr>
          <p:cNvPr id="4" name="Picture 3">
            <a:extLst>
              <a:ext uri="{FF2B5EF4-FFF2-40B4-BE49-F238E27FC236}">
                <a16:creationId xmlns:a16="http://schemas.microsoft.com/office/drawing/2014/main" id="{E217D1ED-A29E-465B-8EA8-F95BA51C6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396" y="1280423"/>
            <a:ext cx="6740165" cy="49188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510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2BACF-68C4-3F6A-73B2-3EE6137FAD43}"/>
              </a:ext>
            </a:extLst>
          </p:cNvPr>
          <p:cNvSpPr txBox="1"/>
          <p:nvPr/>
        </p:nvSpPr>
        <p:spPr>
          <a:xfrm>
            <a:off x="3459637" y="431541"/>
            <a:ext cx="7861955" cy="400110"/>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Bahnschrift Light" panose="020B0502040204020203" pitchFamily="34" charset="0"/>
              </a:rPr>
              <a:t>Data distribution of the outcome column</a:t>
            </a:r>
          </a:p>
        </p:txBody>
      </p:sp>
      <p:pic>
        <p:nvPicPr>
          <p:cNvPr id="4" name="Picture 3">
            <a:extLst>
              <a:ext uri="{FF2B5EF4-FFF2-40B4-BE49-F238E27FC236}">
                <a16:creationId xmlns:a16="http://schemas.microsoft.com/office/drawing/2014/main" id="{828C9C12-1634-54D7-DA45-A7621EE11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381" y="1212448"/>
            <a:ext cx="5891754" cy="46697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3390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DA08DA-1BE9-DAEE-4891-B23600E77761}"/>
              </a:ext>
            </a:extLst>
          </p:cNvPr>
          <p:cNvSpPr txBox="1"/>
          <p:nvPr/>
        </p:nvSpPr>
        <p:spPr>
          <a:xfrm>
            <a:off x="3638746" y="588332"/>
            <a:ext cx="7409468" cy="400110"/>
          </a:xfrm>
          <a:prstGeom prst="rect">
            <a:avLst/>
          </a:prstGeom>
          <a:noFill/>
        </p:spPr>
        <p:txBody>
          <a:bodyPr wrap="square" rtlCol="0">
            <a:spAutoFit/>
          </a:bodyPr>
          <a:lstStyle/>
          <a:p>
            <a:pPr marL="285750" indent="-285750">
              <a:buFont typeface="Arial" panose="020B0604020202020204" pitchFamily="34" charset="0"/>
              <a:buChar char="•"/>
            </a:pPr>
            <a:r>
              <a:rPr lang="en-IN" sz="2000" dirty="0"/>
              <a:t>Visualization of the feature importance </a:t>
            </a:r>
          </a:p>
        </p:txBody>
      </p:sp>
      <p:pic>
        <p:nvPicPr>
          <p:cNvPr id="6" name="Picture 5">
            <a:extLst>
              <a:ext uri="{FF2B5EF4-FFF2-40B4-BE49-F238E27FC236}">
                <a16:creationId xmlns:a16="http://schemas.microsoft.com/office/drawing/2014/main" id="{12A47FE3-A80B-4787-1BFE-FE7748EED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35" y="1414020"/>
            <a:ext cx="7830529" cy="41997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890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9A02FE-D941-76D7-2EE7-F62051320814}"/>
              </a:ext>
            </a:extLst>
          </p:cNvPr>
          <p:cNvSpPr txBox="1"/>
          <p:nvPr/>
        </p:nvSpPr>
        <p:spPr>
          <a:xfrm>
            <a:off x="4381500" y="2671465"/>
            <a:ext cx="6362700" cy="92333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5400" b="1" dirty="0">
                <a:latin typeface="Bahnschrift Light" panose="020B0502040204020203" pitchFamily="34" charset="0"/>
              </a:rPr>
              <a:t>Algorithms</a:t>
            </a:r>
          </a:p>
        </p:txBody>
      </p:sp>
    </p:spTree>
    <p:extLst>
      <p:ext uri="{BB962C8B-B14F-4D97-AF65-F5344CB8AC3E}">
        <p14:creationId xmlns:p14="http://schemas.microsoft.com/office/powerpoint/2010/main" val="264693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1D4C6F-809D-0639-F2F1-4BC54BF50B0E}"/>
              </a:ext>
            </a:extLst>
          </p:cNvPr>
          <p:cNvSpPr txBox="1"/>
          <p:nvPr/>
        </p:nvSpPr>
        <p:spPr>
          <a:xfrm>
            <a:off x="1809750" y="984974"/>
            <a:ext cx="5162550" cy="646331"/>
          </a:xfrm>
          <a:prstGeom prst="rect">
            <a:avLst/>
          </a:prstGeom>
          <a:noFill/>
        </p:spPr>
        <p:txBody>
          <a:bodyPr wrap="square" rtlCol="0">
            <a:spAutoFit/>
          </a:bodyPr>
          <a:lstStyle/>
          <a:p>
            <a:r>
              <a:rPr lang="en-IN" sz="3600" b="1" dirty="0">
                <a:latin typeface="Bahnschrift Light" panose="020B0502040204020203" pitchFamily="34" charset="0"/>
              </a:rPr>
              <a:t>Logistic Regression:</a:t>
            </a:r>
          </a:p>
        </p:txBody>
      </p:sp>
      <p:sp>
        <p:nvSpPr>
          <p:cNvPr id="3" name="TextBox 2">
            <a:extLst>
              <a:ext uri="{FF2B5EF4-FFF2-40B4-BE49-F238E27FC236}">
                <a16:creationId xmlns:a16="http://schemas.microsoft.com/office/drawing/2014/main" id="{8D256BFB-3FE0-5D30-9BB9-68CCF7EC4E9B}"/>
              </a:ext>
            </a:extLst>
          </p:cNvPr>
          <p:cNvSpPr txBox="1"/>
          <p:nvPr/>
        </p:nvSpPr>
        <p:spPr>
          <a:xfrm>
            <a:off x="1809750" y="2533650"/>
            <a:ext cx="6057900" cy="3046988"/>
          </a:xfrm>
          <a:prstGeom prst="rect">
            <a:avLst/>
          </a:prstGeom>
          <a:noFill/>
        </p:spPr>
        <p:txBody>
          <a:bodyPr wrap="square" rtlCol="0">
            <a:spAutoFit/>
          </a:bodyPr>
          <a:lstStyle/>
          <a:p>
            <a:r>
              <a:rPr lang="en-US" sz="2400" dirty="0"/>
              <a:t>Logistic regression is a widely used algorithm for binary classification tasks, making it suitable for predicting diabetes. It models the relationship between the input features and the probability of the outcome class. By fitting a logistic function to the training data, it estimates the probabilities and predicts the presence or absence of diabetes.</a:t>
            </a:r>
            <a:endParaRPr lang="en-IN" sz="2400" dirty="0"/>
          </a:p>
        </p:txBody>
      </p:sp>
      <p:pic>
        <p:nvPicPr>
          <p:cNvPr id="6" name="Picture 5">
            <a:extLst>
              <a:ext uri="{FF2B5EF4-FFF2-40B4-BE49-F238E27FC236}">
                <a16:creationId xmlns:a16="http://schemas.microsoft.com/office/drawing/2014/main" id="{293C0717-0638-1767-82BC-4AA725A7B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353" y="2533650"/>
            <a:ext cx="3741025" cy="304698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l">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pic>
    </p:spTree>
    <p:extLst>
      <p:ext uri="{BB962C8B-B14F-4D97-AF65-F5344CB8AC3E}">
        <p14:creationId xmlns:p14="http://schemas.microsoft.com/office/powerpoint/2010/main" val="286963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C82473-0D06-96D9-DE26-209A3049529F}"/>
              </a:ext>
            </a:extLst>
          </p:cNvPr>
          <p:cNvSpPr txBox="1"/>
          <p:nvPr/>
        </p:nvSpPr>
        <p:spPr>
          <a:xfrm>
            <a:off x="1809750" y="762000"/>
            <a:ext cx="4762500" cy="769441"/>
          </a:xfrm>
          <a:prstGeom prst="rect">
            <a:avLst/>
          </a:prstGeom>
          <a:noFill/>
        </p:spPr>
        <p:txBody>
          <a:bodyPr wrap="square" rtlCol="0">
            <a:spAutoFit/>
          </a:bodyPr>
          <a:lstStyle/>
          <a:p>
            <a:r>
              <a:rPr lang="en-IN" sz="4400" b="1" dirty="0">
                <a:latin typeface="Bahnschrift Light" panose="020B0502040204020203" pitchFamily="34" charset="0"/>
              </a:rPr>
              <a:t>Random Forest:</a:t>
            </a:r>
          </a:p>
        </p:txBody>
      </p:sp>
      <p:sp>
        <p:nvSpPr>
          <p:cNvPr id="3" name="TextBox 2">
            <a:extLst>
              <a:ext uri="{FF2B5EF4-FFF2-40B4-BE49-F238E27FC236}">
                <a16:creationId xmlns:a16="http://schemas.microsoft.com/office/drawing/2014/main" id="{B35CE815-1372-83DE-0D57-612B91EF2A8C}"/>
              </a:ext>
            </a:extLst>
          </p:cNvPr>
          <p:cNvSpPr txBox="1"/>
          <p:nvPr/>
        </p:nvSpPr>
        <p:spPr>
          <a:xfrm>
            <a:off x="1809750" y="2171700"/>
            <a:ext cx="6610350" cy="3416320"/>
          </a:xfrm>
          <a:prstGeom prst="rect">
            <a:avLst/>
          </a:prstGeom>
          <a:noFill/>
        </p:spPr>
        <p:txBody>
          <a:bodyPr wrap="square" rtlCol="0">
            <a:spAutoFit/>
          </a:bodyPr>
          <a:lstStyle/>
          <a:p>
            <a:r>
              <a:rPr lang="en-US" sz="2400" dirty="0"/>
              <a:t>Random forest is an ensemble learning algorithm that combines multiple decision trees to make predictions. It leverages the concept of bagging, where each tree is trained on a random subset of the data. By aggregating the predictions of the individual trees, random forest produces more robust and accurate predictions. It is known for its ability to handle high-dimensional datasets and reduce overfitting.</a:t>
            </a:r>
            <a:endParaRPr lang="en-IN" sz="2400" dirty="0"/>
          </a:p>
        </p:txBody>
      </p:sp>
      <p:pic>
        <p:nvPicPr>
          <p:cNvPr id="5" name="Picture 4">
            <a:extLst>
              <a:ext uri="{FF2B5EF4-FFF2-40B4-BE49-F238E27FC236}">
                <a16:creationId xmlns:a16="http://schemas.microsoft.com/office/drawing/2014/main" id="{561F34F9-E632-7DC1-6C2B-EEC62152C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0100" y="2241972"/>
            <a:ext cx="3467100" cy="32757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44276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D77BC2-2AD8-5706-D5C3-BA72BA066ED1}"/>
              </a:ext>
            </a:extLst>
          </p:cNvPr>
          <p:cNvSpPr txBox="1"/>
          <p:nvPr/>
        </p:nvSpPr>
        <p:spPr>
          <a:xfrm>
            <a:off x="1628775" y="896987"/>
            <a:ext cx="6115050" cy="707886"/>
          </a:xfrm>
          <a:prstGeom prst="rect">
            <a:avLst/>
          </a:prstGeom>
          <a:noFill/>
        </p:spPr>
        <p:txBody>
          <a:bodyPr wrap="square" rtlCol="0">
            <a:spAutoFit/>
          </a:bodyPr>
          <a:lstStyle/>
          <a:p>
            <a:r>
              <a:rPr lang="en-IN" sz="4000" b="1" dirty="0">
                <a:latin typeface="Bahnschrift Light" panose="020B0502040204020203" pitchFamily="34" charset="0"/>
              </a:rPr>
              <a:t>Decision Tree:</a:t>
            </a:r>
          </a:p>
        </p:txBody>
      </p:sp>
      <p:sp>
        <p:nvSpPr>
          <p:cNvPr id="3" name="TextBox 2">
            <a:extLst>
              <a:ext uri="{FF2B5EF4-FFF2-40B4-BE49-F238E27FC236}">
                <a16:creationId xmlns:a16="http://schemas.microsoft.com/office/drawing/2014/main" id="{91062F5F-D8ED-F56C-6CF4-9EB283EA60E2}"/>
              </a:ext>
            </a:extLst>
          </p:cNvPr>
          <p:cNvSpPr txBox="1"/>
          <p:nvPr/>
        </p:nvSpPr>
        <p:spPr>
          <a:xfrm>
            <a:off x="1628775" y="2190750"/>
            <a:ext cx="6248400" cy="3416320"/>
          </a:xfrm>
          <a:prstGeom prst="rect">
            <a:avLst/>
          </a:prstGeom>
          <a:noFill/>
        </p:spPr>
        <p:txBody>
          <a:bodyPr wrap="square" rtlCol="0">
            <a:spAutoFit/>
          </a:bodyPr>
          <a:lstStyle/>
          <a:p>
            <a:r>
              <a:rPr lang="en-US" sz="2400" dirty="0"/>
              <a:t>The decision tree algorithm is a powerful tool for predictive modeling. It builds a tree-like structure where each internal node represents a feature and each leaf node corresponds to a class label. By recursively splitting the data based on feature thresholds, it creates a set of rules for classifying instances. Decision trees can capture complex relationships between features and the target variable.</a:t>
            </a:r>
            <a:endParaRPr lang="en-IN" sz="2400" dirty="0"/>
          </a:p>
        </p:txBody>
      </p:sp>
      <p:pic>
        <p:nvPicPr>
          <p:cNvPr id="5" name="Picture 4">
            <a:extLst>
              <a:ext uri="{FF2B5EF4-FFF2-40B4-BE49-F238E27FC236}">
                <a16:creationId xmlns:a16="http://schemas.microsoft.com/office/drawing/2014/main" id="{E3363E9A-7D97-EFE7-110F-AE57AF75E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0101" y="2190750"/>
            <a:ext cx="3287990" cy="330653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89418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1BBF6-8ECC-70DC-F53E-61F121D64F27}"/>
              </a:ext>
            </a:extLst>
          </p:cNvPr>
          <p:cNvSpPr txBox="1"/>
          <p:nvPr/>
        </p:nvSpPr>
        <p:spPr>
          <a:xfrm>
            <a:off x="4514850" y="2921168"/>
            <a:ext cx="5829300" cy="101566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6000" b="1" dirty="0"/>
              <a:t>RESULTS</a:t>
            </a:r>
          </a:p>
        </p:txBody>
      </p:sp>
    </p:spTree>
    <p:extLst>
      <p:ext uri="{BB962C8B-B14F-4D97-AF65-F5344CB8AC3E}">
        <p14:creationId xmlns:p14="http://schemas.microsoft.com/office/powerpoint/2010/main" val="65567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63B055-8FFE-FD43-49A9-1A62A622793F}"/>
              </a:ext>
            </a:extLst>
          </p:cNvPr>
          <p:cNvSpPr txBox="1"/>
          <p:nvPr/>
        </p:nvSpPr>
        <p:spPr>
          <a:xfrm>
            <a:off x="2545237" y="881373"/>
            <a:ext cx="2573518" cy="523220"/>
          </a:xfrm>
          <a:prstGeom prst="rect">
            <a:avLst/>
          </a:prstGeom>
          <a:noFill/>
        </p:spPr>
        <p:txBody>
          <a:bodyPr wrap="square" rtlCol="0">
            <a:spAutoFit/>
          </a:bodyPr>
          <a:lstStyle/>
          <a:p>
            <a:r>
              <a:rPr lang="en-IN" sz="2800" b="1" dirty="0"/>
              <a:t>CONTENTS:</a:t>
            </a:r>
          </a:p>
        </p:txBody>
      </p:sp>
      <p:sp>
        <p:nvSpPr>
          <p:cNvPr id="3" name="TextBox 2">
            <a:extLst>
              <a:ext uri="{FF2B5EF4-FFF2-40B4-BE49-F238E27FC236}">
                <a16:creationId xmlns:a16="http://schemas.microsoft.com/office/drawing/2014/main" id="{13DB6E11-4165-1A86-9E6D-03E8FAA944BE}"/>
              </a:ext>
            </a:extLst>
          </p:cNvPr>
          <p:cNvSpPr txBox="1"/>
          <p:nvPr/>
        </p:nvSpPr>
        <p:spPr>
          <a:xfrm>
            <a:off x="2545237" y="1032202"/>
            <a:ext cx="8637113" cy="504894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285750" indent="-285750">
              <a:lnSpc>
                <a:spcPct val="200000"/>
              </a:lnSpc>
              <a:buFont typeface="Wingdings" panose="05000000000000000000" pitchFamily="2" charset="2"/>
              <a:buChar char="Ø"/>
            </a:pPr>
            <a:endParaRPr lang="en-IN" dirty="0"/>
          </a:p>
          <a:p>
            <a:pPr marL="285750" indent="-285750">
              <a:lnSpc>
                <a:spcPct val="200000"/>
              </a:lnSpc>
              <a:buFont typeface="Wingdings" panose="05000000000000000000" pitchFamily="2" charset="2"/>
              <a:buChar char="Ø"/>
            </a:pPr>
            <a:r>
              <a:rPr lang="en-IN" sz="1600" dirty="0">
                <a:latin typeface="Bahnschrift Light" panose="020B0502040204020203" pitchFamily="34" charset="0"/>
              </a:rPr>
              <a:t>Introduction</a:t>
            </a:r>
          </a:p>
          <a:p>
            <a:pPr marL="285750" indent="-285750">
              <a:lnSpc>
                <a:spcPct val="200000"/>
              </a:lnSpc>
              <a:buFont typeface="Wingdings" panose="05000000000000000000" pitchFamily="2" charset="2"/>
              <a:buChar char="Ø"/>
            </a:pPr>
            <a:r>
              <a:rPr lang="en-IN" sz="1600" dirty="0">
                <a:latin typeface="Bahnschrift Light" panose="020B0502040204020203" pitchFamily="34" charset="0"/>
              </a:rPr>
              <a:t>Project objective</a:t>
            </a:r>
          </a:p>
          <a:p>
            <a:pPr marL="285750" indent="-285750">
              <a:lnSpc>
                <a:spcPct val="200000"/>
              </a:lnSpc>
              <a:buFont typeface="Wingdings" panose="05000000000000000000" pitchFamily="2" charset="2"/>
              <a:buChar char="Ø"/>
            </a:pPr>
            <a:r>
              <a:rPr lang="en-IN" sz="1600" dirty="0">
                <a:latin typeface="Bahnschrift Light" panose="020B0502040204020203" pitchFamily="34" charset="0"/>
              </a:rPr>
              <a:t>Dataset overview</a:t>
            </a:r>
          </a:p>
          <a:p>
            <a:pPr marL="285750" indent="-285750">
              <a:lnSpc>
                <a:spcPct val="200000"/>
              </a:lnSpc>
              <a:buFont typeface="Wingdings" panose="05000000000000000000" pitchFamily="2" charset="2"/>
              <a:buChar char="Ø"/>
            </a:pPr>
            <a:r>
              <a:rPr lang="en-US" sz="1600" dirty="0">
                <a:latin typeface="Bahnschrift Light" panose="020B0502040204020203" pitchFamily="34" charset="0"/>
              </a:rPr>
              <a:t>Existing Challenges in Diabetes Prediction</a:t>
            </a:r>
          </a:p>
          <a:p>
            <a:pPr marL="285750" indent="-285750">
              <a:lnSpc>
                <a:spcPct val="200000"/>
              </a:lnSpc>
              <a:buFont typeface="Wingdings" panose="05000000000000000000" pitchFamily="2" charset="2"/>
              <a:buChar char="Ø"/>
            </a:pPr>
            <a:r>
              <a:rPr lang="en-US" sz="1600" dirty="0">
                <a:latin typeface="Bahnschrift Light" panose="020B0502040204020203" pitchFamily="34" charset="0"/>
              </a:rPr>
              <a:t>Role of Machine Learning in Diabetes Prediction</a:t>
            </a:r>
          </a:p>
          <a:p>
            <a:pPr marL="285750" indent="-285750">
              <a:lnSpc>
                <a:spcPct val="200000"/>
              </a:lnSpc>
              <a:buFont typeface="Wingdings" panose="05000000000000000000" pitchFamily="2" charset="2"/>
              <a:buChar char="Ø"/>
            </a:pPr>
            <a:r>
              <a:rPr lang="en-US" sz="1600" dirty="0">
                <a:latin typeface="Bahnschrift Light" panose="020B0502040204020203" pitchFamily="34" charset="0"/>
              </a:rPr>
              <a:t>Data visualizations </a:t>
            </a:r>
          </a:p>
          <a:p>
            <a:pPr marL="285750" indent="-285750">
              <a:lnSpc>
                <a:spcPct val="200000"/>
              </a:lnSpc>
              <a:buFont typeface="Wingdings" panose="05000000000000000000" pitchFamily="2" charset="2"/>
              <a:buChar char="Ø"/>
            </a:pPr>
            <a:r>
              <a:rPr lang="en-IN" sz="1600" dirty="0">
                <a:latin typeface="Bahnschrift Light" panose="020B0502040204020203" pitchFamily="34" charset="0"/>
              </a:rPr>
              <a:t>Algorithms</a:t>
            </a:r>
          </a:p>
          <a:p>
            <a:pPr marL="285750" indent="-285750">
              <a:lnSpc>
                <a:spcPct val="200000"/>
              </a:lnSpc>
              <a:buFont typeface="Wingdings" panose="05000000000000000000" pitchFamily="2" charset="2"/>
              <a:buChar char="Ø"/>
            </a:pPr>
            <a:r>
              <a:rPr lang="en-IN" sz="1600" dirty="0">
                <a:latin typeface="Bahnschrift Light" panose="020B0502040204020203" pitchFamily="34" charset="0"/>
              </a:rPr>
              <a:t>Results</a:t>
            </a:r>
          </a:p>
          <a:p>
            <a:pPr marL="285750" indent="-285750">
              <a:lnSpc>
                <a:spcPct val="200000"/>
              </a:lnSpc>
              <a:buFont typeface="Wingdings" panose="05000000000000000000" pitchFamily="2" charset="2"/>
              <a:buChar char="Ø"/>
            </a:pPr>
            <a:r>
              <a:rPr lang="en-IN" sz="1600" dirty="0">
                <a:latin typeface="Bahnschrift Light" panose="020B0502040204020203" pitchFamily="34" charset="0"/>
              </a:rPr>
              <a:t>Conclusion</a:t>
            </a:r>
            <a:endParaRPr lang="en-IN" dirty="0">
              <a:latin typeface="Bahnschrift Light" panose="020B0502040204020203" pitchFamily="34" charset="0"/>
            </a:endParaRPr>
          </a:p>
        </p:txBody>
      </p:sp>
    </p:spTree>
    <p:extLst>
      <p:ext uri="{BB962C8B-B14F-4D97-AF65-F5344CB8AC3E}">
        <p14:creationId xmlns:p14="http://schemas.microsoft.com/office/powerpoint/2010/main" val="375846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5" dur="500"/>
                                        <p:tgtEl>
                                          <p:spTgt spid="3">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8" dur="500"/>
                                        <p:tgtEl>
                                          <p:spTgt spid="3">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0E3EFA-4B80-593C-F7B1-68A9F1C1A4A6}"/>
              </a:ext>
            </a:extLst>
          </p:cNvPr>
          <p:cNvSpPr txBox="1"/>
          <p:nvPr/>
        </p:nvSpPr>
        <p:spPr>
          <a:xfrm>
            <a:off x="4629150" y="342900"/>
            <a:ext cx="6629400" cy="646331"/>
          </a:xfrm>
          <a:prstGeom prst="rect">
            <a:avLst/>
          </a:prstGeom>
          <a:noFill/>
        </p:spPr>
        <p:txBody>
          <a:bodyPr wrap="square" rtlCol="0">
            <a:spAutoFit/>
          </a:bodyPr>
          <a:lstStyle/>
          <a:p>
            <a:r>
              <a:rPr lang="en-IN" sz="3600" b="1" dirty="0"/>
              <a:t>Logistic regression:</a:t>
            </a:r>
          </a:p>
        </p:txBody>
      </p:sp>
      <p:pic>
        <p:nvPicPr>
          <p:cNvPr id="4" name="Picture 3">
            <a:extLst>
              <a:ext uri="{FF2B5EF4-FFF2-40B4-BE49-F238E27FC236}">
                <a16:creationId xmlns:a16="http://schemas.microsoft.com/office/drawing/2014/main" id="{DF66C8F2-5FDC-C4B3-F22C-BEB6914D9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1352550"/>
            <a:ext cx="6400800" cy="516255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69539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EBDC73-BEA0-C499-2410-18A6C70086DB}"/>
              </a:ext>
            </a:extLst>
          </p:cNvPr>
          <p:cNvSpPr txBox="1"/>
          <p:nvPr/>
        </p:nvSpPr>
        <p:spPr>
          <a:xfrm>
            <a:off x="4419600" y="152400"/>
            <a:ext cx="6134100" cy="769441"/>
          </a:xfrm>
          <a:prstGeom prst="rect">
            <a:avLst/>
          </a:prstGeom>
          <a:noFill/>
        </p:spPr>
        <p:txBody>
          <a:bodyPr wrap="square" rtlCol="0">
            <a:spAutoFit/>
          </a:bodyPr>
          <a:lstStyle/>
          <a:p>
            <a:r>
              <a:rPr lang="en-IN" sz="4400" b="1" dirty="0"/>
              <a:t>Random Forest</a:t>
            </a:r>
          </a:p>
        </p:txBody>
      </p:sp>
      <p:pic>
        <p:nvPicPr>
          <p:cNvPr id="4" name="Picture 3">
            <a:extLst>
              <a:ext uri="{FF2B5EF4-FFF2-40B4-BE49-F238E27FC236}">
                <a16:creationId xmlns:a16="http://schemas.microsoft.com/office/drawing/2014/main" id="{16344F04-D83C-A020-62A2-E07BCD2F4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046" y="921840"/>
            <a:ext cx="6029319" cy="568496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76207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E35977-82F2-1D4B-01A9-3D17441EF0E0}"/>
              </a:ext>
            </a:extLst>
          </p:cNvPr>
          <p:cNvSpPr txBox="1"/>
          <p:nvPr/>
        </p:nvSpPr>
        <p:spPr>
          <a:xfrm>
            <a:off x="5086350" y="171450"/>
            <a:ext cx="4438650" cy="707886"/>
          </a:xfrm>
          <a:prstGeom prst="rect">
            <a:avLst/>
          </a:prstGeom>
          <a:noFill/>
        </p:spPr>
        <p:txBody>
          <a:bodyPr wrap="square" rtlCol="0">
            <a:spAutoFit/>
          </a:bodyPr>
          <a:lstStyle/>
          <a:p>
            <a:r>
              <a:rPr lang="en-IN" sz="4000" b="1" dirty="0"/>
              <a:t>Decision Tree</a:t>
            </a:r>
          </a:p>
        </p:txBody>
      </p:sp>
      <p:pic>
        <p:nvPicPr>
          <p:cNvPr id="4" name="Picture 3">
            <a:extLst>
              <a:ext uri="{FF2B5EF4-FFF2-40B4-BE49-F238E27FC236}">
                <a16:creationId xmlns:a16="http://schemas.microsoft.com/office/drawing/2014/main" id="{66D9B3E8-EFB3-A22F-0A1E-1509FFC35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706" y="936486"/>
            <a:ext cx="5940024" cy="556496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55945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35E32-BB40-3043-499C-52045A0A297A}"/>
              </a:ext>
            </a:extLst>
          </p:cNvPr>
          <p:cNvSpPr txBox="1"/>
          <p:nvPr/>
        </p:nvSpPr>
        <p:spPr>
          <a:xfrm>
            <a:off x="2076450" y="929729"/>
            <a:ext cx="4438650" cy="769441"/>
          </a:xfrm>
          <a:prstGeom prst="rect">
            <a:avLst/>
          </a:prstGeom>
          <a:noFill/>
        </p:spPr>
        <p:txBody>
          <a:bodyPr wrap="square" rtlCol="0">
            <a:spAutoFit/>
          </a:bodyPr>
          <a:lstStyle/>
          <a:p>
            <a:r>
              <a:rPr lang="en-IN" sz="4400" b="1" dirty="0">
                <a:latin typeface="Bahnschrift Light" panose="020B0502040204020203" pitchFamily="34" charset="0"/>
              </a:rPr>
              <a:t>Model Saving:</a:t>
            </a:r>
          </a:p>
        </p:txBody>
      </p:sp>
      <p:sp>
        <p:nvSpPr>
          <p:cNvPr id="3" name="TextBox 2">
            <a:extLst>
              <a:ext uri="{FF2B5EF4-FFF2-40B4-BE49-F238E27FC236}">
                <a16:creationId xmlns:a16="http://schemas.microsoft.com/office/drawing/2014/main" id="{4343A27B-197B-EFC2-3811-CE565FD0A5C9}"/>
              </a:ext>
            </a:extLst>
          </p:cNvPr>
          <p:cNvSpPr txBox="1"/>
          <p:nvPr/>
        </p:nvSpPr>
        <p:spPr>
          <a:xfrm>
            <a:off x="2076450" y="2305615"/>
            <a:ext cx="6572250" cy="2246769"/>
          </a:xfrm>
          <a:prstGeom prst="rect">
            <a:avLst/>
          </a:prstGeom>
          <a:noFill/>
        </p:spPr>
        <p:txBody>
          <a:bodyPr wrap="square" rtlCol="0">
            <a:spAutoFit/>
          </a:bodyPr>
          <a:lstStyle/>
          <a:p>
            <a:r>
              <a:rPr lang="en-US" sz="2800" dirty="0"/>
              <a:t>Decision Tree algorithm achieved the highest accuracy in predicting diabetes with an accuracy of 75%. So ultimately we saved decision tree as final predicting model.</a:t>
            </a:r>
            <a:endParaRPr lang="en-IN" sz="2800" dirty="0"/>
          </a:p>
        </p:txBody>
      </p:sp>
    </p:spTree>
    <p:extLst>
      <p:ext uri="{BB962C8B-B14F-4D97-AF65-F5344CB8AC3E}">
        <p14:creationId xmlns:p14="http://schemas.microsoft.com/office/powerpoint/2010/main" val="371984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D15A8-FA12-5C2F-45A5-C35BBBC93D47}"/>
              </a:ext>
            </a:extLst>
          </p:cNvPr>
          <p:cNvSpPr txBox="1"/>
          <p:nvPr/>
        </p:nvSpPr>
        <p:spPr>
          <a:xfrm>
            <a:off x="4882403" y="660026"/>
            <a:ext cx="5143500"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8A86C871-1510-4276-4295-3FD1CA1C84A5}"/>
              </a:ext>
            </a:extLst>
          </p:cNvPr>
          <p:cNvSpPr txBox="1"/>
          <p:nvPr/>
        </p:nvSpPr>
        <p:spPr>
          <a:xfrm>
            <a:off x="2719668" y="1997839"/>
            <a:ext cx="8629650"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 conclude I would like to say that our project successfully developed an accurate predictive model for diabetes using machine learning algorithms. Through the evaluation of various algorithms, the decision tree emerged as the top performer, demonstrating the highest accuracy in predicting diabetes within our research context. The developed model provides a valuable tool for healthcare professionals and individuals to assess diabetes risk and make informed decisions for disease prevention and management. The utilization of machine learning in diabetes prediction showcases its potential in enabling early detection and personalized interventions. Our project contributes to advancing healthcare outcomes and emphasizes the significance of data-driven approaches in improving diabetes prediction and proactive healthcare strategies.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87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3B8142-0703-CDB6-0D77-6F83956F6985}"/>
              </a:ext>
            </a:extLst>
          </p:cNvPr>
          <p:cNvSpPr txBox="1"/>
          <p:nvPr/>
        </p:nvSpPr>
        <p:spPr>
          <a:xfrm>
            <a:off x="3352799" y="1826166"/>
            <a:ext cx="6113929" cy="3447098"/>
          </a:xfrm>
          <a:prstGeom prst="rect">
            <a:avLst/>
          </a:prstGeom>
          <a:noFill/>
        </p:spPr>
        <p:txBody>
          <a:bodyPr wrap="square" rtlCol="0">
            <a:spAutoFit/>
          </a:bodyPr>
          <a:lstStyle/>
          <a:p>
            <a:r>
              <a:rPr lang="en-IN" sz="2800" b="1" dirty="0"/>
              <a:t>ABOUT ME : </a:t>
            </a:r>
          </a:p>
          <a:p>
            <a:endParaRPr lang="en-IN" sz="2800" b="1" dirty="0"/>
          </a:p>
          <a:p>
            <a:r>
              <a:rPr lang="en-IN" dirty="0"/>
              <a:t>hello, I am Trisha Pal, 3</a:t>
            </a:r>
            <a:r>
              <a:rPr lang="en-IN" baseline="30000" dirty="0"/>
              <a:t>rd</a:t>
            </a:r>
            <a:r>
              <a:rPr lang="en-IN" dirty="0"/>
              <a:t> year Computer Science and Engineering student in Neotia Institute of Technology Management and Science.I am a data science enthusiast , I’ve found this project really interesting and gained a lot of knowledge while implementing it. Thanks for giving me this opportunity.</a:t>
            </a:r>
          </a:p>
          <a:p>
            <a:endParaRPr lang="en-IN" dirty="0"/>
          </a:p>
          <a:p>
            <a:r>
              <a:rPr lang="en-IN" dirty="0"/>
              <a:t>                   -</a:t>
            </a:r>
            <a:r>
              <a:rPr lang="en-IN" dirty="0">
                <a:hlinkClick r:id="rId2"/>
              </a:rPr>
              <a:t>trishapal845@gmail.com</a:t>
            </a:r>
            <a:endParaRPr lang="en-IN" dirty="0"/>
          </a:p>
          <a:p>
            <a:r>
              <a:rPr lang="en-IN" dirty="0"/>
              <a:t>		 </a:t>
            </a:r>
          </a:p>
        </p:txBody>
      </p:sp>
      <p:pic>
        <p:nvPicPr>
          <p:cNvPr id="4" name="Graphic 3" descr="Envelope">
            <a:extLst>
              <a:ext uri="{FF2B5EF4-FFF2-40B4-BE49-F238E27FC236}">
                <a16:creationId xmlns:a16="http://schemas.microsoft.com/office/drawing/2014/main" id="{B71C29CF-E3DE-B104-3095-4A5C383742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39989" y="4625789"/>
            <a:ext cx="354104" cy="354104"/>
          </a:xfrm>
          <a:prstGeom prst="rect">
            <a:avLst/>
          </a:prstGeom>
        </p:spPr>
      </p:pic>
    </p:spTree>
    <p:extLst>
      <p:ext uri="{BB962C8B-B14F-4D97-AF65-F5344CB8AC3E}">
        <p14:creationId xmlns:p14="http://schemas.microsoft.com/office/powerpoint/2010/main" val="379084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E99157-BB0C-454B-6924-6E252BB5748E}"/>
              </a:ext>
            </a:extLst>
          </p:cNvPr>
          <p:cNvSpPr txBox="1"/>
          <p:nvPr/>
        </p:nvSpPr>
        <p:spPr>
          <a:xfrm>
            <a:off x="1989056" y="1116966"/>
            <a:ext cx="3978607" cy="830997"/>
          </a:xfrm>
          <a:prstGeom prst="rect">
            <a:avLst/>
          </a:prstGeom>
          <a:noFill/>
        </p:spPr>
        <p:txBody>
          <a:bodyPr wrap="square" rtlCol="0">
            <a:spAutoFit/>
          </a:bodyPr>
          <a:lstStyle/>
          <a:p>
            <a:r>
              <a:rPr lang="en-IN" sz="4800" b="1" dirty="0"/>
              <a:t>Introduction:</a:t>
            </a:r>
          </a:p>
        </p:txBody>
      </p:sp>
      <p:sp>
        <p:nvSpPr>
          <p:cNvPr id="4" name="TextBox 3">
            <a:extLst>
              <a:ext uri="{FF2B5EF4-FFF2-40B4-BE49-F238E27FC236}">
                <a16:creationId xmlns:a16="http://schemas.microsoft.com/office/drawing/2014/main" id="{C3947D29-6AD1-5496-D7DE-A9957F96AFFD}"/>
              </a:ext>
            </a:extLst>
          </p:cNvPr>
          <p:cNvSpPr txBox="1"/>
          <p:nvPr/>
        </p:nvSpPr>
        <p:spPr>
          <a:xfrm>
            <a:off x="1989056" y="1216719"/>
            <a:ext cx="9529176" cy="4524315"/>
          </a:xfrm>
          <a:prstGeom prst="rect">
            <a:avLst/>
          </a:prstGeom>
          <a:noFill/>
        </p:spPr>
        <p:txBody>
          <a:bodyPr wrap="square" rtlCol="0">
            <a:spAutoFit/>
          </a:bodyPr>
          <a:lstStyle/>
          <a:p>
            <a:endParaRPr lang="en-US" sz="3200" dirty="0"/>
          </a:p>
          <a:p>
            <a:endParaRPr lang="en-US" sz="3200" dirty="0"/>
          </a:p>
          <a:p>
            <a:r>
              <a:rPr lang="en-US" sz="3200" dirty="0"/>
              <a:t>Welcome to my presentation on ‘Developing an accurate predictive model for diabetes using machine learning’. Today, I will be sharing with you the key findings and insights from my project, highlighting the importance of early diabetes detection and the potential of machine learning in improving diabetes prediction and management.</a:t>
            </a:r>
            <a:endParaRPr lang="en-IN" sz="3200" dirty="0"/>
          </a:p>
        </p:txBody>
      </p:sp>
    </p:spTree>
    <p:extLst>
      <p:ext uri="{BB962C8B-B14F-4D97-AF65-F5344CB8AC3E}">
        <p14:creationId xmlns:p14="http://schemas.microsoft.com/office/powerpoint/2010/main" val="68799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9C7925-F6E4-F12F-4653-E98E5F2E4ACA}"/>
              </a:ext>
            </a:extLst>
          </p:cNvPr>
          <p:cNvSpPr txBox="1"/>
          <p:nvPr/>
        </p:nvSpPr>
        <p:spPr>
          <a:xfrm>
            <a:off x="1879934" y="414771"/>
            <a:ext cx="9384632" cy="646331"/>
          </a:xfrm>
          <a:prstGeom prst="rect">
            <a:avLst/>
          </a:prstGeom>
          <a:noFill/>
        </p:spPr>
        <p:txBody>
          <a:bodyPr wrap="square" rtlCol="0">
            <a:spAutoFit/>
          </a:bodyPr>
          <a:lstStyle/>
          <a:p>
            <a:r>
              <a:rPr lang="en-US" dirty="0"/>
              <a:t>Now, let's begin by understanding the significance of diabetes as a chronic disease affecting people of all ages.</a:t>
            </a:r>
            <a:endParaRPr lang="en-IN" dirty="0"/>
          </a:p>
        </p:txBody>
      </p:sp>
      <p:sp>
        <p:nvSpPr>
          <p:cNvPr id="3" name="TextBox 2">
            <a:extLst>
              <a:ext uri="{FF2B5EF4-FFF2-40B4-BE49-F238E27FC236}">
                <a16:creationId xmlns:a16="http://schemas.microsoft.com/office/drawing/2014/main" id="{125D3147-415F-D2BB-8386-27C43FE21D00}"/>
              </a:ext>
            </a:extLst>
          </p:cNvPr>
          <p:cNvSpPr txBox="1"/>
          <p:nvPr/>
        </p:nvSpPr>
        <p:spPr>
          <a:xfrm>
            <a:off x="1879934" y="1670702"/>
            <a:ext cx="7283116" cy="646331"/>
          </a:xfrm>
          <a:prstGeom prst="rect">
            <a:avLst/>
          </a:prstGeom>
          <a:noFill/>
        </p:spPr>
        <p:txBody>
          <a:bodyPr wrap="square" rtlCol="0">
            <a:spAutoFit/>
          </a:bodyPr>
          <a:lstStyle/>
          <a:p>
            <a:r>
              <a:rPr lang="en-IN" sz="3600" b="1" dirty="0"/>
              <a:t>Introduction to Diabetes:</a:t>
            </a:r>
          </a:p>
        </p:txBody>
      </p:sp>
      <p:sp>
        <p:nvSpPr>
          <p:cNvPr id="4" name="TextBox 3">
            <a:extLst>
              <a:ext uri="{FF2B5EF4-FFF2-40B4-BE49-F238E27FC236}">
                <a16:creationId xmlns:a16="http://schemas.microsoft.com/office/drawing/2014/main" id="{79EA33E8-29EC-53BC-31A5-9992042827F7}"/>
              </a:ext>
            </a:extLst>
          </p:cNvPr>
          <p:cNvSpPr txBox="1"/>
          <p:nvPr/>
        </p:nvSpPr>
        <p:spPr>
          <a:xfrm>
            <a:off x="1879934" y="2724150"/>
            <a:ext cx="8807116" cy="3108543"/>
          </a:xfrm>
          <a:prstGeom prst="rect">
            <a:avLst/>
          </a:prstGeom>
          <a:noFill/>
        </p:spPr>
        <p:txBody>
          <a:bodyPr wrap="square" rtlCol="0">
            <a:spAutoFit/>
          </a:bodyPr>
          <a:lstStyle/>
          <a:p>
            <a:r>
              <a:rPr lang="en-US" sz="2800" dirty="0"/>
              <a:t>Diabetes is a prevalent chronic condition characterized by high blood sugar levels, resulting from either inadequate insulin production or the body's inability to effectively use insulin. It poses significant health challenges worldwide, impacting millions of lives. Early detection of diabetes is crucial for effective prevention and management, enabling timely interventions and personalized treatment plans.</a:t>
            </a:r>
            <a:endParaRPr lang="en-IN" sz="2800" dirty="0"/>
          </a:p>
        </p:txBody>
      </p:sp>
    </p:spTree>
    <p:extLst>
      <p:ext uri="{BB962C8B-B14F-4D97-AF65-F5344CB8AC3E}">
        <p14:creationId xmlns:p14="http://schemas.microsoft.com/office/powerpoint/2010/main" val="340156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0486-58CF-089E-BFF1-885265F7E606}"/>
              </a:ext>
            </a:extLst>
          </p:cNvPr>
          <p:cNvSpPr txBox="1"/>
          <p:nvPr/>
        </p:nvSpPr>
        <p:spPr>
          <a:xfrm>
            <a:off x="2324100" y="800249"/>
            <a:ext cx="4800600" cy="769441"/>
          </a:xfrm>
          <a:prstGeom prst="rect">
            <a:avLst/>
          </a:prstGeom>
          <a:noFill/>
        </p:spPr>
        <p:txBody>
          <a:bodyPr wrap="square" rtlCol="0">
            <a:spAutoFit/>
          </a:bodyPr>
          <a:lstStyle/>
          <a:p>
            <a:r>
              <a:rPr lang="en-IN" sz="4400" b="1" dirty="0">
                <a:latin typeface="Bahnschrift Light" panose="020B0502040204020203" pitchFamily="34" charset="0"/>
              </a:rPr>
              <a:t>Project Objective:</a:t>
            </a:r>
          </a:p>
        </p:txBody>
      </p:sp>
      <p:sp>
        <p:nvSpPr>
          <p:cNvPr id="3" name="TextBox 2">
            <a:extLst>
              <a:ext uri="{FF2B5EF4-FFF2-40B4-BE49-F238E27FC236}">
                <a16:creationId xmlns:a16="http://schemas.microsoft.com/office/drawing/2014/main" id="{D682E5B0-28F9-0EDD-AE2A-B3818528676B}"/>
              </a:ext>
            </a:extLst>
          </p:cNvPr>
          <p:cNvSpPr txBox="1"/>
          <p:nvPr/>
        </p:nvSpPr>
        <p:spPr>
          <a:xfrm>
            <a:off x="2324100" y="2133600"/>
            <a:ext cx="8591550" cy="3539430"/>
          </a:xfrm>
          <a:prstGeom prst="rect">
            <a:avLst/>
          </a:prstGeom>
          <a:noFill/>
        </p:spPr>
        <p:txBody>
          <a:bodyPr wrap="square" rtlCol="0">
            <a:spAutoFit/>
          </a:bodyPr>
          <a:lstStyle/>
          <a:p>
            <a:r>
              <a:rPr lang="en-US" sz="3200" dirty="0">
                <a:latin typeface="Bahnschrift Light" panose="020B0502040204020203" pitchFamily="34" charset="0"/>
              </a:rPr>
              <a:t>The objective of my project was to develop an accurate predictive model for diabetes using machine learning algorithms. By leveraging data-driven techniques and advanced analytics, we aimed to improve the accuracy of diabetes prediction, allowing for proactive measures and personalized interventions.</a:t>
            </a:r>
            <a:endParaRPr lang="en-IN" sz="3200" dirty="0">
              <a:latin typeface="Bahnschrift Light" panose="020B0502040204020203" pitchFamily="34" charset="0"/>
            </a:endParaRPr>
          </a:p>
        </p:txBody>
      </p:sp>
    </p:spTree>
    <p:extLst>
      <p:ext uri="{BB962C8B-B14F-4D97-AF65-F5344CB8AC3E}">
        <p14:creationId xmlns:p14="http://schemas.microsoft.com/office/powerpoint/2010/main" val="312709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C4F0CA-DAFA-29E1-81CC-1DB095CF2480}"/>
              </a:ext>
            </a:extLst>
          </p:cNvPr>
          <p:cNvSpPr txBox="1"/>
          <p:nvPr/>
        </p:nvSpPr>
        <p:spPr>
          <a:xfrm>
            <a:off x="1828800" y="472528"/>
            <a:ext cx="6267450" cy="769441"/>
          </a:xfrm>
          <a:prstGeom prst="rect">
            <a:avLst/>
          </a:prstGeom>
          <a:noFill/>
        </p:spPr>
        <p:txBody>
          <a:bodyPr wrap="square" rtlCol="0">
            <a:spAutoFit/>
          </a:bodyPr>
          <a:lstStyle/>
          <a:p>
            <a:r>
              <a:rPr lang="en-IN" sz="4400" b="1" dirty="0">
                <a:latin typeface="Bahnschrift Light" panose="020B0502040204020203" pitchFamily="34" charset="0"/>
              </a:rPr>
              <a:t>Dataset Overview:</a:t>
            </a:r>
          </a:p>
        </p:txBody>
      </p:sp>
      <p:sp>
        <p:nvSpPr>
          <p:cNvPr id="4" name="TextBox 3">
            <a:extLst>
              <a:ext uri="{FF2B5EF4-FFF2-40B4-BE49-F238E27FC236}">
                <a16:creationId xmlns:a16="http://schemas.microsoft.com/office/drawing/2014/main" id="{632877CF-035A-206D-52D6-E9390EA9C4DF}"/>
              </a:ext>
            </a:extLst>
          </p:cNvPr>
          <p:cNvSpPr txBox="1"/>
          <p:nvPr/>
        </p:nvSpPr>
        <p:spPr>
          <a:xfrm>
            <a:off x="1828800" y="1885950"/>
            <a:ext cx="9639300" cy="4031873"/>
          </a:xfrm>
          <a:prstGeom prst="rect">
            <a:avLst/>
          </a:prstGeom>
          <a:noFill/>
        </p:spPr>
        <p:txBody>
          <a:bodyPr wrap="square" rtlCol="0">
            <a:spAutoFit/>
          </a:bodyPr>
          <a:lstStyle/>
          <a:p>
            <a:r>
              <a:rPr lang="en-US" sz="3200" dirty="0">
                <a:latin typeface="Bahnschrift Light" panose="020B0502040204020203" pitchFamily="34" charset="0"/>
              </a:rPr>
              <a:t>To accomplish our goal, we utilized a comprehensive dataset encompassing important medical features associated with diabetes. These features included age, body mass index (BMI), blood pressure, glucose levels, insulin levels, Diabetes Pedigree Function, Skin Thickness, and pregnancies. This dataset provided a rich foundation for building our predictive model.</a:t>
            </a:r>
            <a:endParaRPr lang="en-IN" sz="3200" dirty="0">
              <a:latin typeface="Bahnschrift Light" panose="020B0502040204020203" pitchFamily="34" charset="0"/>
            </a:endParaRPr>
          </a:p>
        </p:txBody>
      </p:sp>
    </p:spTree>
    <p:extLst>
      <p:ext uri="{BB962C8B-B14F-4D97-AF65-F5344CB8AC3E}">
        <p14:creationId xmlns:p14="http://schemas.microsoft.com/office/powerpoint/2010/main" val="391581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5ABE1-E8DF-7823-1CB9-11C880CC47D9}"/>
              </a:ext>
            </a:extLst>
          </p:cNvPr>
          <p:cNvSpPr txBox="1"/>
          <p:nvPr/>
        </p:nvSpPr>
        <p:spPr>
          <a:xfrm>
            <a:off x="2038350" y="685800"/>
            <a:ext cx="8439150" cy="1446550"/>
          </a:xfrm>
          <a:prstGeom prst="rect">
            <a:avLst/>
          </a:prstGeom>
          <a:noFill/>
        </p:spPr>
        <p:txBody>
          <a:bodyPr wrap="square" rtlCol="0">
            <a:spAutoFit/>
          </a:bodyPr>
          <a:lstStyle/>
          <a:p>
            <a:r>
              <a:rPr lang="en-US" sz="4400" b="1" dirty="0">
                <a:latin typeface="Bahnschrift Light" panose="020B0502040204020203" pitchFamily="34" charset="0"/>
              </a:rPr>
              <a:t>Existing Challenges in Diabetes Prediction:</a:t>
            </a:r>
            <a:endParaRPr lang="en-IN" sz="4400" b="1" dirty="0">
              <a:latin typeface="Bahnschrift Light" panose="020B0502040204020203" pitchFamily="34" charset="0"/>
            </a:endParaRPr>
          </a:p>
        </p:txBody>
      </p:sp>
      <p:sp>
        <p:nvSpPr>
          <p:cNvPr id="3" name="TextBox 2">
            <a:extLst>
              <a:ext uri="{FF2B5EF4-FFF2-40B4-BE49-F238E27FC236}">
                <a16:creationId xmlns:a16="http://schemas.microsoft.com/office/drawing/2014/main" id="{3D713FD5-3B7D-04CF-F621-14FF4BD2FD02}"/>
              </a:ext>
            </a:extLst>
          </p:cNvPr>
          <p:cNvSpPr txBox="1"/>
          <p:nvPr/>
        </p:nvSpPr>
        <p:spPr>
          <a:xfrm>
            <a:off x="2038350" y="2590800"/>
            <a:ext cx="8972550" cy="3108543"/>
          </a:xfrm>
          <a:prstGeom prst="rect">
            <a:avLst/>
          </a:prstGeom>
          <a:noFill/>
        </p:spPr>
        <p:txBody>
          <a:bodyPr wrap="square" rtlCol="0">
            <a:spAutoFit/>
          </a:bodyPr>
          <a:lstStyle/>
          <a:p>
            <a:r>
              <a:rPr lang="en-US" sz="2800" dirty="0">
                <a:latin typeface="Bahnschrift Light" panose="020B0502040204020203" pitchFamily="34" charset="0"/>
              </a:rPr>
              <a:t>Before diving into our approach, let's briefly explore the existing challenges and methods in diabetes prediction. Traditional diagnostic criteria, risk assessment tools, and genetic/biomarker studies have been widely used. However, these methods have limitations in terms of accuracy, scalability, and interpretability.</a:t>
            </a:r>
            <a:endParaRPr lang="en-IN" sz="2800" dirty="0">
              <a:latin typeface="Bahnschrift Light" panose="020B0502040204020203" pitchFamily="34" charset="0"/>
            </a:endParaRPr>
          </a:p>
        </p:txBody>
      </p:sp>
    </p:spTree>
    <p:extLst>
      <p:ext uri="{BB962C8B-B14F-4D97-AF65-F5344CB8AC3E}">
        <p14:creationId xmlns:p14="http://schemas.microsoft.com/office/powerpoint/2010/main" val="1925357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6290B4-4D33-9C5D-3945-6605E63226B4}"/>
              </a:ext>
            </a:extLst>
          </p:cNvPr>
          <p:cNvSpPr txBox="1"/>
          <p:nvPr/>
        </p:nvSpPr>
        <p:spPr>
          <a:xfrm>
            <a:off x="1943100" y="838200"/>
            <a:ext cx="8534400" cy="1446550"/>
          </a:xfrm>
          <a:prstGeom prst="rect">
            <a:avLst/>
          </a:prstGeom>
          <a:noFill/>
        </p:spPr>
        <p:txBody>
          <a:bodyPr wrap="square" rtlCol="0">
            <a:spAutoFit/>
          </a:bodyPr>
          <a:lstStyle/>
          <a:p>
            <a:r>
              <a:rPr lang="en-US" sz="4400" b="1" dirty="0">
                <a:latin typeface="Bahnschrift Light" panose="020B0502040204020203" pitchFamily="34" charset="0"/>
              </a:rPr>
              <a:t>Role of Machine Learning in Diabetes Prediction:</a:t>
            </a:r>
            <a:endParaRPr lang="en-IN" sz="4400" b="1" dirty="0">
              <a:latin typeface="Bahnschrift Light" panose="020B0502040204020203" pitchFamily="34" charset="0"/>
            </a:endParaRPr>
          </a:p>
        </p:txBody>
      </p:sp>
      <p:sp>
        <p:nvSpPr>
          <p:cNvPr id="3" name="TextBox 2">
            <a:extLst>
              <a:ext uri="{FF2B5EF4-FFF2-40B4-BE49-F238E27FC236}">
                <a16:creationId xmlns:a16="http://schemas.microsoft.com/office/drawing/2014/main" id="{FECFA987-6A7B-C35F-816B-624541753F97}"/>
              </a:ext>
            </a:extLst>
          </p:cNvPr>
          <p:cNvSpPr txBox="1"/>
          <p:nvPr/>
        </p:nvSpPr>
        <p:spPr>
          <a:xfrm>
            <a:off x="1943100" y="2911257"/>
            <a:ext cx="9372600" cy="3108543"/>
          </a:xfrm>
          <a:prstGeom prst="rect">
            <a:avLst/>
          </a:prstGeom>
          <a:noFill/>
        </p:spPr>
        <p:txBody>
          <a:bodyPr wrap="square" rtlCol="0">
            <a:spAutoFit/>
          </a:bodyPr>
          <a:lstStyle/>
          <a:p>
            <a:r>
              <a:rPr lang="en-US" sz="2800" dirty="0"/>
              <a:t>This is where machine learning comes into play. Machine learning algorithms, such as logistic regression, decision trees,  and random forest, have shown promise in accurately predicting diabetes. These algorithms can leverage large datasets and complex patterns to improve prediction accuracy and provide valuable insights for healthcare professionals and individuals</a:t>
            </a:r>
            <a:endParaRPr lang="en-IN" sz="2800" dirty="0"/>
          </a:p>
        </p:txBody>
      </p:sp>
    </p:spTree>
    <p:extLst>
      <p:ext uri="{BB962C8B-B14F-4D97-AF65-F5344CB8AC3E}">
        <p14:creationId xmlns:p14="http://schemas.microsoft.com/office/powerpoint/2010/main" val="370819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934C8E-46B6-9015-854E-6343523B65FE}"/>
              </a:ext>
            </a:extLst>
          </p:cNvPr>
          <p:cNvSpPr txBox="1"/>
          <p:nvPr/>
        </p:nvSpPr>
        <p:spPr>
          <a:xfrm>
            <a:off x="3996965" y="2559972"/>
            <a:ext cx="6297105" cy="7078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4000" b="1" dirty="0"/>
              <a:t>Data Visualizations</a:t>
            </a:r>
          </a:p>
        </p:txBody>
      </p:sp>
    </p:spTree>
    <p:extLst>
      <p:ext uri="{BB962C8B-B14F-4D97-AF65-F5344CB8AC3E}">
        <p14:creationId xmlns:p14="http://schemas.microsoft.com/office/powerpoint/2010/main" val="4191212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375</TotalTime>
  <Words>869</Words>
  <Application>Microsoft Office PowerPoint</Application>
  <PresentationFormat>Widescreen</PresentationFormat>
  <Paragraphs>54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Bahnschrift Light</vt:lpstr>
      <vt:lpstr>Corbel</vt:lpstr>
      <vt:lpstr>Imprint MT Shadow</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Trisha Pal</dc:creator>
  <cp:lastModifiedBy>Trisha Pal</cp:lastModifiedBy>
  <cp:revision>3</cp:revision>
  <dcterms:created xsi:type="dcterms:W3CDTF">2023-07-13T08:55:28Z</dcterms:created>
  <dcterms:modified xsi:type="dcterms:W3CDTF">2023-07-14T17:55:52Z</dcterms:modified>
</cp:coreProperties>
</file>