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Playfair Display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5C5F4-E98C-4201-BEFE-DB7D87865063}">
  <a:tblStyle styleId="{74F5C5F4-E98C-4201-BEFE-DB7D87865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otels.com/en/revenue-management/revenue-management-book/hotel-market-segment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1dd2a5f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1dd2a5f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1dd2a5f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1dd2a5f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6777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Group Market Segment - traditionally refers to reservations made related to a specific group event , such as a business conference, wedding, or other organized social gathering or convention.</a:t>
            </a:r>
            <a:br>
              <a:rPr lang="en" sz="1200">
                <a:solidFill>
                  <a:srgbClr val="76777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https://www.xotels.com/en/revenue-management/revenue-management-book/hotel-market-segmentation</a:t>
            </a:r>
            <a:endParaRPr sz="1200">
              <a:solidFill>
                <a:srgbClr val="76777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1dd2a5f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1dd2a5f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children values are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dist channels are TA/TO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countries are Portugal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1dd2a5f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1dd2a5f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and tested over 10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penalty and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both one hot encoded dummies and dummies from binary 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bc280d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bc280d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RFM model used defaults for max depth and max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encoded agents instead of one-hot encoded like in linear classification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scores were cross-validated 10 times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and trained over 15 RFC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PCA in one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number of trees: 10-200 trees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max depth: 2, 4, 6, 8, and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max features: 2-5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tested 5 KNN models with 2-5 neighbors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use SVM due to the size of the dataset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bc280d0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bc280d0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f1dd2a5f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f1dd2a5f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1dd2a5f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1dd2a5f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f1dd2a5f1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f1dd2a5f1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refundable or non refundable deposits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bc280d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bc280d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1dd2a5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1dd2a5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Reduced room availability - reduced supply increases rates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1dd2a5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1dd2a5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https://www.sciencedirect.com/science/article/pii/S2352340918315191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63015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63015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Adults ,Children, and Babies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checked whether reservations without adults were correct? 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Changed all resevations without adults or children to - 2 adults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Missing Market Segment and Distribution Channels - replaced with modes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Company and Agent number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reservations under the dist.channel corportate were missing company numbers, I filled these in with the mode company number (not coutning 0, which stands for na)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reservations under the dist.channel ta/to were missing agent numbers, I filled these in with the mode agent number (no includinng 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for the 0 adr entries that were not marked as complimentary...with the average ADR which was $102.00 a night.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630152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630152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630156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630156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630156f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630156f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630156f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630156f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c280d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c280d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2667375" y="752925"/>
            <a:ext cx="3778500" cy="32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071075" y="1184050"/>
            <a:ext cx="2964300" cy="24045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222425" y="1586125"/>
            <a:ext cx="2579700" cy="17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Predicting Cancelled Hotel Reservations </a:t>
            </a:r>
            <a:endParaRPr sz="2400"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Random Forest Modelling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191275" y="25239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Kept Reservation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 118 or 1.77% of all reservations: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0 to 2 weeks  before arrival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deposit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adult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made with a Corporate Account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Guests were resident of Portugal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was not cancelled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05775" y="443500"/>
            <a:ext cx="8985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Most Common Type of Cancelled Reservation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2,058  or 1.72% of all reservations: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made 9 to 12 months  before arrival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Refundable Deposit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adults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Children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Market Segment</a:t>
            </a:r>
            <a:endParaRPr b="1" u="sng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Guests are residents of Portugal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Reservations by Season</a:t>
            </a: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122463" y="13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{74F5C5F4-E98C-4201-BEFE-DB7D87865063}</a:tableStyleId>
              </a:tblPr>
              <a:tblGrid>
                <a:gridCol w="85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Season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Cancelled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Lead-Time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Market Segment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Deposit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Adults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No. Reservations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0-2 weeks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Corporate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3-6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 Refundable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0-2 weeks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Online 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9-12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 Refundable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0-2 weeks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Corporate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9-12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 Refundable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0-2 wks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Direct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2-3 mos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Non Refundable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Classification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403 Features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8750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Time: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23322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 .28  seconds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27132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 0. 08 seconds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87900" y="32466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36276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 81.8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40086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 81.6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62 Features 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23322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Time: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27132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 187.5  seconds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30942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 35.3  seconds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281250" y="18900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125 trees 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87900" y="35514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1226100" y="39324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83.5 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1226100" y="431340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 81.6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8" y="4674200"/>
            <a:ext cx="8839226" cy="16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4">
            <a:alphaModFix/>
          </a:blip>
          <a:srcRect t="10185"/>
          <a:stretch/>
        </p:blipFill>
        <p:spPr>
          <a:xfrm>
            <a:off x="1376900" y="1353900"/>
            <a:ext cx="6090474" cy="31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540300" y="2107675"/>
            <a:ext cx="3886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Linear Regression Model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 .82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Precision:  .81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0.65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4883700" y="2107675"/>
            <a:ext cx="3886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Random Forest Model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 .84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Precision:  .80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0.75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Lead Time:	36.09%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11700" y="1875000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Non-refundable Deposit:	15.58%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2408400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Special Requests:	8.22%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1700" y="2941800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Previous Cancellations:	4.68%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311700" y="3399000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Booking Changes:	3.49%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and Suggestions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311700" y="1646400"/>
            <a:ext cx="8520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Balance in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311700" y="2256000"/>
            <a:ext cx="8520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More Features or Reasons for Cancellations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2833625" y="1820525"/>
            <a:ext cx="3491700" cy="15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071075" y="2062575"/>
            <a:ext cx="2964300" cy="10665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3222425" y="2348125"/>
            <a:ext cx="25797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Hotel Cancellations a Problem?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586950" y="1574500"/>
            <a:ext cx="85206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Reduced room availability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86950" y="2377663"/>
            <a:ext cx="85206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Lost Revenues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586950" y="3149000"/>
            <a:ext cx="85206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Historic Rise in Cancellations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699600" y="2047175"/>
            <a:ext cx="85206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Nuno Antonio, Ana de Almeida, and Luis Nunes “Hotel Booking Demand Dataset”, </a:t>
            </a:r>
            <a:r>
              <a:rPr lang="en" i="1"/>
              <a:t>Elsevier</a:t>
            </a:r>
            <a:endParaRPr i="1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699600" y="1468775"/>
            <a:ext cx="8520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119,390 reservations between 2015 and 2017 in Lisbon Portugal</a:t>
            </a:r>
            <a:endParaRPr i="1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699600" y="2840375"/>
            <a:ext cx="8520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City Hotel and Resort Hotel</a:t>
            </a:r>
            <a:endParaRPr i="1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99600" y="3422725"/>
            <a:ext cx="8520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Demographic Data</a:t>
            </a:r>
            <a:endParaRPr i="1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699600" y="3968425"/>
            <a:ext cx="8520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Timing Data</a:t>
            </a:r>
            <a:endParaRPr i="1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85925" y="4514125"/>
            <a:ext cx="8520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 Details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br>
              <a:rPr lang="en"/>
            </a:b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926250" y="1417800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Adults, Children, and Babies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926250" y="2097413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Market Segment and Distribution Channel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926250" y="2777050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and Agent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926250" y="3456675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25" y="1173101"/>
            <a:ext cx="5399100" cy="38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Cancellations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930475" y="1822275"/>
            <a:ext cx="8154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75,166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685975" y="3043200"/>
            <a:ext cx="8154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44,224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Guests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5" y="1247775"/>
            <a:ext cx="4435275" cy="30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14446"/>
            <a:ext cx="4363550" cy="309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100" y="1163850"/>
            <a:ext cx="4406833" cy="39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 Timing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75" y="1366850"/>
            <a:ext cx="4533900" cy="366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923" y="1376375"/>
            <a:ext cx="4435952" cy="36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Reservation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Average: 2.5 nights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1.6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98275" y="2510875"/>
            <a:ext cx="85206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Lead-Time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Average: 104 days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107 days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3627600"/>
            <a:ext cx="85206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Daily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Average: €102.00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€49.41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On-screen Show (16:9)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Playfair Display</vt:lpstr>
      <vt:lpstr>Arial</vt:lpstr>
      <vt:lpstr>Roboto</vt:lpstr>
      <vt:lpstr>Blue &amp; Gold</vt:lpstr>
      <vt:lpstr>PowerPoint Presentation</vt:lpstr>
      <vt:lpstr>Why are Hotel Cancellations a Problem?</vt:lpstr>
      <vt:lpstr>The Data </vt:lpstr>
      <vt:lpstr>Data Cleaning </vt:lpstr>
      <vt:lpstr>Cancellations</vt:lpstr>
      <vt:lpstr>Guests</vt:lpstr>
      <vt:lpstr>Market Segments</vt:lpstr>
      <vt:lpstr>Reservation Timing </vt:lpstr>
      <vt:lpstr>Average Reservation</vt:lpstr>
      <vt:lpstr>Most Common Kept Reservation  </vt:lpstr>
      <vt:lpstr>Most Common Type of Cancelled Reservation    </vt:lpstr>
      <vt:lpstr>Most Common Reservations by Season</vt:lpstr>
      <vt:lpstr>Linear Classification Model </vt:lpstr>
      <vt:lpstr>Random Forest Model</vt:lpstr>
      <vt:lpstr>Random Forest Model</vt:lpstr>
      <vt:lpstr>Comparing Model Performance </vt:lpstr>
      <vt:lpstr>Feature importance </vt:lpstr>
      <vt:lpstr>Implications and Suggestions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</dc:creator>
  <cp:lastModifiedBy>Trisha</cp:lastModifiedBy>
  <cp:revision>1</cp:revision>
  <dcterms:modified xsi:type="dcterms:W3CDTF">2020-04-12T00:52:55Z</dcterms:modified>
</cp:coreProperties>
</file>