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Open Sauce SemiBold" panose="020B0604020202020204" charset="0"/>
      <p:regular r:id="rId21"/>
    </p:embeddedFont>
    <p:embeddedFont>
      <p:font typeface="Open Sauce Bold" panose="020B0604020202020204" charset="0"/>
      <p:regular r:id="rId22"/>
    </p:embeddedFont>
    <p:embeddedFont>
      <p:font typeface="Open Sauce Light" panose="020B060402020202020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Arimo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51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14BF9-2E46-43FC-A90E-D605F9E2FACE}" type="datetimeFigureOut">
              <a:rPr lang="en-IN" smtClean="0"/>
              <a:t>25-11-2020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316C0-75A6-4DAA-A02B-6D2B96EC8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8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316C0-75A6-4DAA-A02B-6D2B96EC8BC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279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316C0-75A6-4DAA-A02B-6D2B96EC8BC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009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316C0-75A6-4DAA-A02B-6D2B96EC8BC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779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316C0-75A6-4DAA-A02B-6D2B96EC8BC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511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316C0-75A6-4DAA-A02B-6D2B96EC8BC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318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316C0-75A6-4DAA-A02B-6D2B96EC8BC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669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316C0-75A6-4DAA-A02B-6D2B96EC8BC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090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316C0-75A6-4DAA-A02B-6D2B96EC8BC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649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316C0-75A6-4DAA-A02B-6D2B96EC8BC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334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316C0-75A6-4DAA-A02B-6D2B96EC8BC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40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316C0-75A6-4DAA-A02B-6D2B96EC8BC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876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316C0-75A6-4DAA-A02B-6D2B96EC8BC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112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316C0-75A6-4DAA-A02B-6D2B96EC8BC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444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316C0-75A6-4DAA-A02B-6D2B96EC8BC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673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316C0-75A6-4DAA-A02B-6D2B96EC8BC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33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316C0-75A6-4DAA-A02B-6D2B96EC8BC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719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316C0-75A6-4DAA-A02B-6D2B96EC8BC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224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316C0-75A6-4DAA-A02B-6D2B96EC8BC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368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124068" y="8061960"/>
            <a:ext cx="18486" cy="119634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1028700" y="9043104"/>
            <a:ext cx="7192957" cy="215196"/>
            <a:chOff x="0" y="0"/>
            <a:chExt cx="9590610" cy="286927"/>
          </a:xfrm>
        </p:grpSpPr>
        <p:sp>
          <p:nvSpPr>
            <p:cNvPr id="4" name="AutoShape 4"/>
            <p:cNvSpPr/>
            <p:nvPr/>
          </p:nvSpPr>
          <p:spPr>
            <a:xfrm>
              <a:off x="0" y="128647"/>
              <a:ext cx="9590610" cy="29633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3076301"/>
            <a:ext cx="9224217" cy="2797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 dirty="0">
                <a:solidFill>
                  <a:srgbClr val="FFFFFF"/>
                </a:solidFill>
                <a:latin typeface="Open Sauce SemiBold"/>
              </a:rPr>
              <a:t>ENABLING BIG DATA WITH CI/CD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81075"/>
            <a:ext cx="5387985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spc="315" dirty="0">
                <a:solidFill>
                  <a:srgbClr val="FFFFFF"/>
                </a:solidFill>
                <a:latin typeface="Open Sauce Light"/>
              </a:rPr>
              <a:t>PROJECT REPORT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701547" y="8433435"/>
            <a:ext cx="2443649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220" dirty="0">
                <a:solidFill>
                  <a:srgbClr val="FFFFFF"/>
                </a:solidFill>
                <a:latin typeface="Open Sauce Light"/>
              </a:rPr>
              <a:t>Submitted to:</a:t>
            </a:r>
          </a:p>
          <a:p>
            <a:pPr>
              <a:lnSpc>
                <a:spcPts val="3359"/>
              </a:lnSpc>
            </a:pPr>
            <a:r>
              <a:rPr lang="en-US" sz="2400" spc="220" dirty="0">
                <a:solidFill>
                  <a:srgbClr val="FFFFFF"/>
                </a:solidFill>
                <a:latin typeface="Open Sauce Light"/>
              </a:rPr>
              <a:t>MCIT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815651" y="8433435"/>
            <a:ext cx="2443649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220" dirty="0">
                <a:solidFill>
                  <a:srgbClr val="FFFFFF"/>
                </a:solidFill>
                <a:latin typeface="Open Sauce Light"/>
              </a:rPr>
              <a:t>Author:</a:t>
            </a:r>
          </a:p>
          <a:p>
            <a:pPr>
              <a:lnSpc>
                <a:spcPts val="3359"/>
              </a:lnSpc>
            </a:pPr>
            <a:r>
              <a:rPr lang="en-US" sz="2400" spc="220" dirty="0">
                <a:solidFill>
                  <a:srgbClr val="FFFFFF"/>
                </a:solidFill>
                <a:latin typeface="Open Sauce Light"/>
              </a:rPr>
              <a:t>Trisha Solanki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124068" y="952500"/>
            <a:ext cx="3135232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uce SemiBold"/>
              </a:rPr>
              <a:t>//01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79805"/>
            <a:ext cx="1823188" cy="882037"/>
            <a:chOff x="0" y="0"/>
            <a:chExt cx="2430917" cy="117605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31209" cy="117605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528971" y="-38100"/>
              <a:ext cx="1901946" cy="8153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uce Light"/>
                </a:rPr>
                <a:t>Project Report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688879" y="979805"/>
            <a:ext cx="215196" cy="8229600"/>
            <a:chOff x="0" y="0"/>
            <a:chExt cx="286927" cy="10972800"/>
          </a:xfrm>
        </p:grpSpPr>
        <p:sp>
          <p:nvSpPr>
            <p:cNvPr id="6" name="AutoShape 6"/>
            <p:cNvSpPr/>
            <p:nvPr/>
          </p:nvSpPr>
          <p:spPr>
            <a:xfrm>
              <a:off x="128647" y="0"/>
              <a:ext cx="29633" cy="1097280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7" name="AutoShape 7"/>
            <p:cNvSpPr/>
            <p:nvPr/>
          </p:nvSpPr>
          <p:spPr>
            <a:xfrm rot="-5400000">
              <a:off x="-163156" y="163156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 b="24530"/>
          <a:stretch>
            <a:fillRect/>
          </a:stretch>
        </p:blipFill>
        <p:spPr>
          <a:xfrm>
            <a:off x="7005589" y="177284"/>
            <a:ext cx="9893309" cy="10027681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771551" y="7030611"/>
            <a:ext cx="514298" cy="514298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B4B4B4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028700" y="5153025"/>
            <a:ext cx="3447978" cy="1356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 dirty="0">
                <a:solidFill>
                  <a:srgbClr val="FFFFFF"/>
                </a:solidFill>
                <a:latin typeface="Open Sauce Light"/>
              </a:rPr>
              <a:t>Stakeholder Mapping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88345" y="7115358"/>
            <a:ext cx="3235690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sz="1800" spc="165" dirty="0">
                <a:solidFill>
                  <a:srgbClr val="FFFFFF"/>
                </a:solidFill>
                <a:latin typeface="Open Sauce Light"/>
              </a:rPr>
              <a:t>Internal Stakeholders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88345" y="7920412"/>
            <a:ext cx="3940935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sz="1800" spc="165" dirty="0">
                <a:solidFill>
                  <a:srgbClr val="FFFFFF"/>
                </a:solidFill>
                <a:latin typeface="Open Sauce Light"/>
              </a:rPr>
              <a:t>External (direct) Stakeholders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88345" y="8719652"/>
            <a:ext cx="4100533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sz="1800" spc="165" dirty="0">
                <a:solidFill>
                  <a:srgbClr val="FFFFFF"/>
                </a:solidFill>
                <a:latin typeface="Open Sauce Light"/>
              </a:rPr>
              <a:t>External </a:t>
            </a:r>
            <a:r>
              <a:rPr lang="en-US" sz="1800" spc="165" dirty="0" smtClean="0">
                <a:solidFill>
                  <a:srgbClr val="FFFFFF"/>
                </a:solidFill>
                <a:latin typeface="Open Sauce Light"/>
              </a:rPr>
              <a:t>(indirect</a:t>
            </a:r>
            <a:r>
              <a:rPr lang="en-US" sz="1800" spc="165" dirty="0">
                <a:solidFill>
                  <a:srgbClr val="FFFFFF"/>
                </a:solidFill>
                <a:latin typeface="Open Sauce Light"/>
              </a:rPr>
              <a:t>) Stakeholders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71551" y="7835665"/>
            <a:ext cx="514298" cy="514298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771551" y="8634905"/>
            <a:ext cx="514298" cy="514298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947976" y="7115358"/>
            <a:ext cx="161449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65" dirty="0">
                <a:solidFill>
                  <a:srgbClr val="1B1B1B"/>
                </a:solidFill>
                <a:latin typeface="Open Sauce Light"/>
              </a:rPr>
              <a:t>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14638" y="7920412"/>
            <a:ext cx="22812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65" dirty="0">
                <a:solidFill>
                  <a:srgbClr val="1B1B1B"/>
                </a:solidFill>
                <a:latin typeface="Open Sauce Light"/>
              </a:rPr>
              <a:t>B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14638" y="8719652"/>
            <a:ext cx="228124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65" dirty="0">
                <a:solidFill>
                  <a:srgbClr val="1B1B1B"/>
                </a:solidFill>
                <a:latin typeface="Open Sauce Light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602163"/>
            <a:ext cx="7192957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en-US" sz="8000" dirty="0">
                <a:solidFill>
                  <a:srgbClr val="FFFFFF"/>
                </a:solidFill>
                <a:latin typeface="Open Sauce SemiBold"/>
              </a:rPr>
              <a:t>In Scope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979805"/>
            <a:ext cx="1823188" cy="882037"/>
            <a:chOff x="0" y="0"/>
            <a:chExt cx="2430917" cy="1176050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31209" cy="117605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528971" y="-38100"/>
              <a:ext cx="1901946" cy="8153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uce Light"/>
                </a:rPr>
                <a:t>Project Report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9043104"/>
            <a:ext cx="7192957" cy="215196"/>
            <a:chOff x="0" y="0"/>
            <a:chExt cx="9590610" cy="286927"/>
          </a:xfrm>
        </p:grpSpPr>
        <p:sp>
          <p:nvSpPr>
            <p:cNvPr id="7" name="AutoShape 7"/>
            <p:cNvSpPr/>
            <p:nvPr/>
          </p:nvSpPr>
          <p:spPr>
            <a:xfrm>
              <a:off x="0" y="128647"/>
              <a:ext cx="9590610" cy="29633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8" name="AutoShape 8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8221657" y="1953073"/>
            <a:ext cx="9413293" cy="6771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2100" spc="220" dirty="0" smtClean="0">
                <a:solidFill>
                  <a:srgbClr val="FFFFFF"/>
                </a:solidFill>
                <a:latin typeface="Open Sauce Light" panose="020B0604020202020204" charset="0"/>
              </a:rPr>
              <a:t>A new work environment</a:t>
            </a:r>
          </a:p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2100" spc="220" dirty="0" smtClean="0">
                <a:solidFill>
                  <a:srgbClr val="FFFFFF"/>
                </a:solidFill>
                <a:latin typeface="Open Sauce Light" panose="020B0604020202020204" charset="0"/>
              </a:rPr>
              <a:t>Deployment </a:t>
            </a:r>
            <a:r>
              <a:rPr lang="en-US" sz="2100" spc="220" dirty="0">
                <a:solidFill>
                  <a:srgbClr val="FFFFFF"/>
                </a:solidFill>
                <a:latin typeface="Open Sauce Light" panose="020B0604020202020204" charset="0"/>
              </a:rPr>
              <a:t>of latest tools &amp; technologies</a:t>
            </a:r>
          </a:p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2100" spc="220" dirty="0" smtClean="0">
                <a:solidFill>
                  <a:srgbClr val="FFFFFF"/>
                </a:solidFill>
                <a:latin typeface="Open Sauce Light" panose="020B0604020202020204" charset="0"/>
              </a:rPr>
              <a:t>An </a:t>
            </a:r>
            <a:r>
              <a:rPr lang="en-US" sz="2100" spc="220" dirty="0">
                <a:solidFill>
                  <a:srgbClr val="FFFFFF"/>
                </a:solidFill>
                <a:latin typeface="Open Sauce Light" panose="020B0604020202020204" charset="0"/>
              </a:rPr>
              <a:t>automated custom CI/CD workflow</a:t>
            </a:r>
          </a:p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2100" spc="220" dirty="0" smtClean="0">
                <a:solidFill>
                  <a:srgbClr val="FFFFFF"/>
                </a:solidFill>
                <a:latin typeface="Open Sauce Light" panose="020B0604020202020204" charset="0"/>
              </a:rPr>
              <a:t>Cloud </a:t>
            </a:r>
            <a:r>
              <a:rPr lang="en-US" sz="2100" spc="220" dirty="0">
                <a:solidFill>
                  <a:srgbClr val="FFFFFF"/>
                </a:solidFill>
                <a:latin typeface="Open Sauce Light" panose="020B0604020202020204" charset="0"/>
              </a:rPr>
              <a:t>based services and tools</a:t>
            </a:r>
          </a:p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2100" spc="220" dirty="0" smtClean="0">
                <a:solidFill>
                  <a:srgbClr val="FFFFFF"/>
                </a:solidFill>
                <a:latin typeface="Open Sauce Light" panose="020B0604020202020204" charset="0"/>
              </a:rPr>
              <a:t>Big </a:t>
            </a:r>
            <a:r>
              <a:rPr lang="en-US" sz="2100" spc="220" dirty="0">
                <a:solidFill>
                  <a:srgbClr val="FFFFFF"/>
                </a:solidFill>
                <a:latin typeface="Open Sauce Light" panose="020B0604020202020204" charset="0"/>
              </a:rPr>
              <a:t>Data to handle complex Data requirements</a:t>
            </a:r>
          </a:p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2100" spc="220" dirty="0" smtClean="0">
                <a:solidFill>
                  <a:srgbClr val="FFFFFF"/>
                </a:solidFill>
                <a:latin typeface="Open Sauce Light" panose="020B0604020202020204" charset="0"/>
              </a:rPr>
              <a:t>Latest </a:t>
            </a:r>
            <a:r>
              <a:rPr lang="en-US" sz="2100" spc="220" dirty="0">
                <a:solidFill>
                  <a:srgbClr val="FFFFFF"/>
                </a:solidFill>
                <a:latin typeface="Open Sauce Light" panose="020B0604020202020204" charset="0"/>
              </a:rPr>
              <a:t>Backup and Monitoring tools</a:t>
            </a:r>
          </a:p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2100" spc="220" dirty="0" smtClean="0">
                <a:solidFill>
                  <a:srgbClr val="FFFFFF"/>
                </a:solidFill>
                <a:latin typeface="Open Sauce Light" panose="020B0604020202020204" charset="0"/>
              </a:rPr>
              <a:t>Eliminate </a:t>
            </a:r>
            <a:r>
              <a:rPr lang="en-US" sz="2100" spc="220" dirty="0">
                <a:solidFill>
                  <a:srgbClr val="FFFFFF"/>
                </a:solidFill>
                <a:latin typeface="Open Sauce Light" panose="020B0604020202020204" charset="0"/>
              </a:rPr>
              <a:t>Hardware Data Storage (on premises storage)</a:t>
            </a:r>
          </a:p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2100" spc="220" dirty="0" smtClean="0">
                <a:solidFill>
                  <a:srgbClr val="FFFFFF"/>
                </a:solidFill>
                <a:latin typeface="Open Sauce Light" panose="020B0604020202020204" charset="0"/>
              </a:rPr>
              <a:t>Hiring </a:t>
            </a:r>
            <a:r>
              <a:rPr lang="en-US" sz="2100" spc="220" dirty="0">
                <a:solidFill>
                  <a:srgbClr val="FFFFFF"/>
                </a:solidFill>
                <a:latin typeface="Open Sauce Light" panose="020B0604020202020204" charset="0"/>
              </a:rPr>
              <a:t>Data Engineers</a:t>
            </a:r>
          </a:p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2100" spc="220" dirty="0" smtClean="0">
                <a:solidFill>
                  <a:srgbClr val="FFFFFF"/>
                </a:solidFill>
                <a:latin typeface="Open Sauce Light" panose="020B0604020202020204" charset="0"/>
              </a:rPr>
              <a:t>Training </a:t>
            </a:r>
            <a:r>
              <a:rPr lang="en-US" sz="2100" spc="220" dirty="0">
                <a:solidFill>
                  <a:srgbClr val="FFFFFF"/>
                </a:solidFill>
                <a:latin typeface="Open Sauce Light" panose="020B0604020202020204" charset="0"/>
              </a:rPr>
              <a:t>for Data Team</a:t>
            </a:r>
          </a:p>
          <a:p>
            <a:pPr marL="342900" indent="-342900">
              <a:lnSpc>
                <a:spcPts val="4800"/>
              </a:lnSpc>
              <a:buFont typeface="Arial" panose="020B0604020202020204" pitchFamily="34" charset="0"/>
              <a:buChar char="•"/>
            </a:pPr>
            <a:r>
              <a:rPr lang="en-US" sz="2100" spc="220" dirty="0" smtClean="0">
                <a:solidFill>
                  <a:srgbClr val="FFFFFF"/>
                </a:solidFill>
                <a:latin typeface="Open Sauce Light" panose="020B0604020202020204" charset="0"/>
              </a:rPr>
              <a:t>Account </a:t>
            </a:r>
            <a:r>
              <a:rPr lang="en-US" sz="2100" spc="220" dirty="0">
                <a:solidFill>
                  <a:srgbClr val="FFFFFF"/>
                </a:solidFill>
                <a:latin typeface="Open Sauce Light" panose="020B0604020202020204" charset="0"/>
              </a:rPr>
              <a:t>setup, Permission assignments, and other security tasks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339887" y="952500"/>
            <a:ext cx="291941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uce SemiBold"/>
              </a:rPr>
              <a:t>//11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823188" cy="882037"/>
            <a:chOff x="0" y="0"/>
            <a:chExt cx="2430917" cy="117605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31209" cy="117605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528971" y="-38100"/>
              <a:ext cx="1901946" cy="8153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uce Light"/>
                </a:rPr>
                <a:t>Project Report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62000" y="3310108"/>
            <a:ext cx="4877117" cy="4409401"/>
            <a:chOff x="-355600" y="-38100"/>
            <a:chExt cx="6502822" cy="5879201"/>
          </a:xfrm>
        </p:grpSpPr>
        <p:sp>
          <p:nvSpPr>
            <p:cNvPr id="6" name="TextBox 6"/>
            <p:cNvSpPr txBox="1"/>
            <p:nvPr/>
          </p:nvSpPr>
          <p:spPr>
            <a:xfrm>
              <a:off x="0" y="-38100"/>
              <a:ext cx="6147222" cy="8813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60"/>
                </a:lnSpc>
              </a:pPr>
              <a:r>
                <a:rPr lang="en-US" sz="4200" dirty="0" smtClean="0">
                  <a:solidFill>
                    <a:srgbClr val="FFFFFF"/>
                  </a:solidFill>
                  <a:latin typeface="Open Sauce SemiBold"/>
                </a:rPr>
                <a:t>Assumptions</a:t>
              </a:r>
              <a:endParaRPr lang="en-US" sz="4200" dirty="0">
                <a:solidFill>
                  <a:srgbClr val="FFFFFF"/>
                </a:solidFill>
                <a:latin typeface="Open Sauce Semi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-355600" y="1427216"/>
              <a:ext cx="6198441" cy="4413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 algn="just">
                <a:lnSpc>
                  <a:spcPts val="3360"/>
                </a:lnSpc>
                <a:buFont typeface="Arial"/>
                <a:buChar char="•"/>
              </a:pPr>
              <a:r>
                <a:rPr lang="en-US" sz="2100" spc="193" dirty="0">
                  <a:solidFill>
                    <a:srgbClr val="FFFFFF"/>
                  </a:solidFill>
                  <a:latin typeface="Arimo"/>
                </a:rPr>
                <a:t>N</a:t>
              </a:r>
              <a:r>
                <a:rPr lang="en-US" sz="2100" u="none" spc="193" dirty="0">
                  <a:solidFill>
                    <a:srgbClr val="FFFFFF"/>
                  </a:solidFill>
                  <a:latin typeface="Open Sauce Light"/>
                </a:rPr>
                <a:t>ew legacy systems and workflow will be easy to adapt</a:t>
              </a:r>
            </a:p>
            <a:p>
              <a:pPr marL="453390" lvl="1" indent="-226695" algn="just">
                <a:lnSpc>
                  <a:spcPts val="3360"/>
                </a:lnSpc>
                <a:buFont typeface="Arial"/>
                <a:buChar char="•"/>
              </a:pPr>
              <a:r>
                <a:rPr lang="en-US" sz="2100" u="none" spc="193" dirty="0">
                  <a:solidFill>
                    <a:srgbClr val="FFFFFF"/>
                  </a:solidFill>
                  <a:latin typeface="Open Sauce Light"/>
                </a:rPr>
                <a:t>Anyone will be able to use it once the training is given</a:t>
              </a:r>
            </a:p>
            <a:p>
              <a:pPr marL="453390" lvl="1" indent="-226695" algn="just">
                <a:lnSpc>
                  <a:spcPts val="3360"/>
                </a:lnSpc>
                <a:buFont typeface="Arial"/>
                <a:buChar char="•"/>
              </a:pPr>
              <a:r>
                <a:rPr lang="en-US" sz="2100" u="none" spc="193" dirty="0">
                  <a:solidFill>
                    <a:srgbClr val="FFFFFF"/>
                  </a:solidFill>
                  <a:latin typeface="Open Sauce Light"/>
                </a:rPr>
                <a:t>Fast &amp; Secure operations will be performed compared to old systems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571252" y="3310108"/>
            <a:ext cx="4858750" cy="5023138"/>
            <a:chOff x="-331110" y="-38100"/>
            <a:chExt cx="6478332" cy="6697517"/>
          </a:xfrm>
        </p:grpSpPr>
        <p:sp>
          <p:nvSpPr>
            <p:cNvPr id="9" name="TextBox 9"/>
            <p:cNvSpPr txBox="1"/>
            <p:nvPr/>
          </p:nvSpPr>
          <p:spPr>
            <a:xfrm>
              <a:off x="0" y="-38100"/>
              <a:ext cx="6147222" cy="8813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60"/>
                </a:lnSpc>
              </a:pPr>
              <a:r>
                <a:rPr lang="en-US" sz="4200" dirty="0">
                  <a:solidFill>
                    <a:srgbClr val="FFFFFF"/>
                  </a:solidFill>
                  <a:latin typeface="Open Sauce SemiBold"/>
                </a:rPr>
                <a:t>Risks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-331110" y="1427216"/>
              <a:ext cx="6198440" cy="52322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 algn="just">
                <a:lnSpc>
                  <a:spcPts val="336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100" spc="110" dirty="0">
                  <a:solidFill>
                    <a:srgbClr val="FFFFFF"/>
                  </a:solidFill>
                  <a:latin typeface="Open Sauce Light" panose="020B0604020202020204" charset="0"/>
                </a:rPr>
                <a:t>Cyber-security</a:t>
              </a:r>
              <a:r>
                <a:rPr lang="en-US" sz="4000" u="none" spc="193" dirty="0">
                  <a:solidFill>
                    <a:srgbClr val="FFFFFF"/>
                  </a:solidFill>
                  <a:latin typeface="Open Sauce Light" panose="020B0604020202020204" charset="0"/>
                </a:rPr>
                <a:t> </a:t>
              </a:r>
              <a:r>
                <a:rPr lang="en-US" sz="2100" u="none" spc="193" dirty="0">
                  <a:solidFill>
                    <a:srgbClr val="FFFFFF"/>
                  </a:solidFill>
                  <a:latin typeface="Open Sauce Light"/>
                </a:rPr>
                <a:t>attacks</a:t>
              </a:r>
            </a:p>
            <a:p>
              <a:pPr marL="453390" lvl="1" indent="-226695" algn="just">
                <a:lnSpc>
                  <a:spcPts val="336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100" u="none" spc="193" dirty="0">
                  <a:solidFill>
                    <a:srgbClr val="FFFFFF"/>
                  </a:solidFill>
                  <a:latin typeface="Open Sauce Light"/>
                </a:rPr>
                <a:t>May be difficult to adapt for senior employees</a:t>
              </a:r>
            </a:p>
            <a:p>
              <a:pPr marL="453390" lvl="1" indent="-226695" algn="just">
                <a:lnSpc>
                  <a:spcPts val="336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100" u="none" spc="193" dirty="0">
                  <a:solidFill>
                    <a:srgbClr val="FFFFFF"/>
                  </a:solidFill>
                  <a:latin typeface="Open Sauce Light"/>
                </a:rPr>
                <a:t>Automating the wrong processes first</a:t>
              </a:r>
            </a:p>
            <a:p>
              <a:pPr marL="453390" lvl="1" indent="-226695" algn="just">
                <a:lnSpc>
                  <a:spcPts val="336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100" u="none" spc="193" dirty="0">
                  <a:solidFill>
                    <a:srgbClr val="FFFFFF"/>
                  </a:solidFill>
                  <a:latin typeface="Open Sauce Light"/>
                </a:rPr>
                <a:t>Lack of coordination between continuous integration and continuous delivery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380504" y="3310108"/>
            <a:ext cx="4840382" cy="4587121"/>
            <a:chOff x="-306620" y="-38100"/>
            <a:chExt cx="6453842" cy="6116161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38100"/>
              <a:ext cx="6147222" cy="8813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60"/>
                </a:lnSpc>
              </a:pPr>
              <a:r>
                <a:rPr lang="en-US" sz="4200" dirty="0">
                  <a:solidFill>
                    <a:srgbClr val="FFFFFF"/>
                  </a:solidFill>
                  <a:latin typeface="Open Sauce SemiBold"/>
                </a:rPr>
                <a:t>Constraints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-306620" y="1427216"/>
              <a:ext cx="6198441" cy="46508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 algn="just">
                <a:lnSpc>
                  <a:spcPts val="336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100" u="none" spc="193" dirty="0" smtClean="0">
                  <a:solidFill>
                    <a:srgbClr val="FFFFFF"/>
                  </a:solidFill>
                  <a:latin typeface="Open Sauce Light"/>
                </a:rPr>
                <a:t>Workflow </a:t>
              </a:r>
              <a:r>
                <a:rPr lang="en-US" sz="2100" u="none" spc="193" dirty="0">
                  <a:solidFill>
                    <a:srgbClr val="FFFFFF"/>
                  </a:solidFill>
                  <a:latin typeface="Open Sauce Light"/>
                </a:rPr>
                <a:t>should be as simple as possible</a:t>
              </a:r>
            </a:p>
            <a:p>
              <a:pPr marL="453390" lvl="1" indent="-226695" algn="just">
                <a:lnSpc>
                  <a:spcPts val="336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100" u="none" spc="193" dirty="0">
                  <a:solidFill>
                    <a:srgbClr val="FFFFFF"/>
                  </a:solidFill>
                  <a:latin typeface="Open Sauce Light"/>
                </a:rPr>
                <a:t>Cloud services should be selected from which are available in the market</a:t>
              </a:r>
            </a:p>
            <a:p>
              <a:pPr marL="453390" lvl="1" indent="-226695" algn="just">
                <a:lnSpc>
                  <a:spcPts val="336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100" u="none" spc="193" dirty="0">
                  <a:solidFill>
                    <a:srgbClr val="FFFFFF"/>
                  </a:solidFill>
                  <a:latin typeface="Open Sauce Light"/>
                </a:rPr>
                <a:t>Resource utilization should be done properly for existing and new tools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4339887" y="952500"/>
            <a:ext cx="291941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uce SemiBold"/>
              </a:rPr>
              <a:t>//12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066343" y="9043104"/>
            <a:ext cx="7192957" cy="215196"/>
            <a:chOff x="0" y="0"/>
            <a:chExt cx="9590610" cy="286927"/>
          </a:xfrm>
        </p:grpSpPr>
        <p:sp>
          <p:nvSpPr>
            <p:cNvPr id="16" name="AutoShape 16"/>
            <p:cNvSpPr/>
            <p:nvPr/>
          </p:nvSpPr>
          <p:spPr>
            <a:xfrm>
              <a:off x="0" y="128647"/>
              <a:ext cx="9590610" cy="29633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17" name="AutoShape 17"/>
            <p:cNvSpPr/>
            <p:nvPr/>
          </p:nvSpPr>
          <p:spPr>
            <a:xfrm>
              <a:off x="8977371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36112" y="1028700"/>
            <a:ext cx="1823188" cy="897255"/>
            <a:chOff x="0" y="0"/>
            <a:chExt cx="2430917" cy="119634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31209" cy="117605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528971" y="381000"/>
              <a:ext cx="1901946" cy="8153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uce Light"/>
                </a:rPr>
                <a:t>Project Report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rcRect t="10067" b="8061"/>
          <a:stretch/>
        </p:blipFill>
        <p:spPr>
          <a:xfrm>
            <a:off x="6258640" y="-38100"/>
            <a:ext cx="8946394" cy="103632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1095375"/>
            <a:ext cx="4838700" cy="226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en-US" sz="8000" dirty="0">
                <a:solidFill>
                  <a:srgbClr val="FFFFFF"/>
                </a:solidFill>
                <a:latin typeface="Open Sauce SemiBold"/>
              </a:rPr>
              <a:t>Use Case Diagram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7673975"/>
            <a:ext cx="3688456" cy="158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00"/>
              </a:lnSpc>
              <a:spcBef>
                <a:spcPct val="0"/>
              </a:spcBef>
            </a:pPr>
            <a:r>
              <a:rPr lang="en-US" sz="2000" spc="184" dirty="0">
                <a:solidFill>
                  <a:srgbClr val="FFFFFF"/>
                </a:solidFill>
                <a:latin typeface="Open Sauce Light"/>
              </a:rPr>
              <a:t>It shows how system interacts with Actors including internal and external influences.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025687" y="8545830"/>
            <a:ext cx="223361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uce SemiBold"/>
              </a:rPr>
              <a:t>//13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36112" y="8361045"/>
            <a:ext cx="1823188" cy="897255"/>
            <a:chOff x="0" y="0"/>
            <a:chExt cx="2430917" cy="119634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31209" cy="117605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528971" y="381000"/>
              <a:ext cx="1901946" cy="8153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uce Light"/>
                </a:rPr>
                <a:t>Project Report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77376" y="-694143"/>
            <a:ext cx="8336219" cy="1178958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1085850"/>
            <a:ext cx="4838700" cy="2681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040"/>
              </a:lnSpc>
            </a:pPr>
            <a:r>
              <a:rPr lang="en-US" sz="6400" dirty="0">
                <a:solidFill>
                  <a:srgbClr val="FFFFFF"/>
                </a:solidFill>
                <a:latin typeface="Open Sauce SemiBold"/>
              </a:rPr>
              <a:t>Autom</a:t>
            </a:r>
            <a:r>
              <a:rPr lang="en-US" sz="6400" u="none" dirty="0">
                <a:solidFill>
                  <a:srgbClr val="FFFFFF"/>
                </a:solidFill>
                <a:latin typeface="Open Sauce SemiBold"/>
              </a:rPr>
              <a:t>ating Analytical workflow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7273925"/>
            <a:ext cx="3447978" cy="198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00"/>
              </a:lnSpc>
              <a:spcBef>
                <a:spcPct val="0"/>
              </a:spcBef>
            </a:pPr>
            <a:r>
              <a:rPr lang="en-US" sz="2000" u="none" spc="184" dirty="0">
                <a:solidFill>
                  <a:srgbClr val="FFFFFF"/>
                </a:solidFill>
                <a:latin typeface="Open Sauce Light"/>
              </a:rPr>
              <a:t>This is how data will move in an automated workflow and analyzed automatically without any manual help.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025687" y="952500"/>
            <a:ext cx="223361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uce SemiBold"/>
              </a:rPr>
              <a:t>//14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36112" y="8361045"/>
            <a:ext cx="1823188" cy="897255"/>
            <a:chOff x="0" y="0"/>
            <a:chExt cx="2430917" cy="119634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31209" cy="117605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528971" y="381000"/>
              <a:ext cx="1901946" cy="8153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uce Light"/>
                </a:rPr>
                <a:t>Project Report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294916" y="-288447"/>
            <a:ext cx="8374762" cy="1184409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1104900"/>
            <a:ext cx="4838700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250"/>
              </a:lnSpc>
            </a:pPr>
            <a:r>
              <a:rPr lang="en-US" sz="7500" dirty="0">
                <a:solidFill>
                  <a:srgbClr val="FFFFFF"/>
                </a:solidFill>
                <a:latin typeface="Open Sauce SemiBold"/>
              </a:rPr>
              <a:t>Proposed Solution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7273925"/>
            <a:ext cx="3928934" cy="164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00"/>
              </a:lnSpc>
              <a:spcBef>
                <a:spcPct val="0"/>
              </a:spcBef>
            </a:pPr>
            <a:r>
              <a:rPr lang="en-US" sz="2000" u="none" spc="184" dirty="0">
                <a:solidFill>
                  <a:srgbClr val="FFFFFF"/>
                </a:solidFill>
                <a:latin typeface="Open Sauce Light"/>
              </a:rPr>
              <a:t>This is a </a:t>
            </a:r>
            <a:r>
              <a:rPr lang="en-US" sz="2000" u="none" spc="184" dirty="0" smtClean="0">
                <a:solidFill>
                  <a:srgbClr val="FFFFFF"/>
                </a:solidFill>
                <a:latin typeface="Open Sauce Light"/>
              </a:rPr>
              <a:t>an </a:t>
            </a:r>
            <a:r>
              <a:rPr lang="en-US" sz="2000" u="none" spc="184">
                <a:solidFill>
                  <a:srgbClr val="FFFFFF"/>
                </a:solidFill>
                <a:latin typeface="Open Sauce Light"/>
              </a:rPr>
              <a:t>overall </a:t>
            </a:r>
            <a:r>
              <a:rPr lang="en-US" sz="2000" u="none" spc="184" smtClean="0">
                <a:solidFill>
                  <a:srgbClr val="FFFFFF"/>
                </a:solidFill>
                <a:latin typeface="Open Sauce Light"/>
              </a:rPr>
              <a:t>proposed workflow </a:t>
            </a:r>
            <a:r>
              <a:rPr lang="en-US" sz="2000" u="none" spc="184" dirty="0">
                <a:solidFill>
                  <a:srgbClr val="FFFFFF"/>
                </a:solidFill>
                <a:latin typeface="Open Sauce Light"/>
              </a:rPr>
              <a:t>of data operations throughout the company architecture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025687" y="952500"/>
            <a:ext cx="223361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uce SemiBold"/>
              </a:rPr>
              <a:t>//15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4619809" y="1028700"/>
            <a:ext cx="215196" cy="8229600"/>
            <a:chOff x="0" y="0"/>
            <a:chExt cx="286927" cy="10972800"/>
          </a:xfrm>
        </p:grpSpPr>
        <p:sp>
          <p:nvSpPr>
            <p:cNvPr id="3" name="AutoShape 3"/>
            <p:cNvSpPr/>
            <p:nvPr/>
          </p:nvSpPr>
          <p:spPr>
            <a:xfrm>
              <a:off x="128647" y="0"/>
              <a:ext cx="29633" cy="1097280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4" name="AutoShape 4"/>
            <p:cNvSpPr/>
            <p:nvPr/>
          </p:nvSpPr>
          <p:spPr>
            <a:xfrm rot="-5400000">
              <a:off x="-163156" y="163156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71577" y="1028700"/>
            <a:ext cx="3358124" cy="523867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29519" y="1028700"/>
            <a:ext cx="3172665" cy="431482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464975" y="1028700"/>
            <a:ext cx="3319951" cy="459798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030889" y="1028700"/>
            <a:ext cx="3416094" cy="7313752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4140291" y="990600"/>
            <a:ext cx="3318605" cy="1356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460"/>
              </a:lnSpc>
            </a:pPr>
            <a:r>
              <a:rPr lang="en-US" sz="4200" dirty="0">
                <a:solidFill>
                  <a:srgbClr val="FFFFFF"/>
                </a:solidFill>
                <a:latin typeface="Open Sauce Light"/>
              </a:rPr>
              <a:t>Sprint Planning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004964" y="8545830"/>
            <a:ext cx="2254336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uce SemiBold"/>
              </a:rPr>
              <a:t>//16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3282" y="9043104"/>
            <a:ext cx="5969671" cy="215196"/>
            <a:chOff x="0" y="0"/>
            <a:chExt cx="7959562" cy="286927"/>
          </a:xfrm>
        </p:grpSpPr>
        <p:sp>
          <p:nvSpPr>
            <p:cNvPr id="3" name="AutoShape 3"/>
            <p:cNvSpPr/>
            <p:nvPr/>
          </p:nvSpPr>
          <p:spPr>
            <a:xfrm>
              <a:off x="0" y="128647"/>
              <a:ext cx="7959562" cy="29208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03271" y="3286498"/>
            <a:ext cx="15881458" cy="4911869"/>
            <a:chOff x="0" y="0"/>
            <a:chExt cx="21175277" cy="6549159"/>
          </a:xfrm>
        </p:grpSpPr>
        <p:grpSp>
          <p:nvGrpSpPr>
            <p:cNvPr id="6" name="Group 6"/>
            <p:cNvGrpSpPr/>
            <p:nvPr/>
          </p:nvGrpSpPr>
          <p:grpSpPr>
            <a:xfrm>
              <a:off x="1818596" y="3039106"/>
              <a:ext cx="3256495" cy="564485"/>
              <a:chOff x="0" y="0"/>
              <a:chExt cx="2930635" cy="508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76200"/>
                <a:ext cx="2930635" cy="355600"/>
              </a:xfrm>
              <a:custGeom>
                <a:avLst/>
                <a:gdLst/>
                <a:ahLst/>
                <a:cxnLst/>
                <a:rect l="l" t="t" r="r" b="b"/>
                <a:pathLst>
                  <a:path w="2930635" h="355600">
                    <a:moveTo>
                      <a:pt x="2573765" y="0"/>
                    </a:moveTo>
                    <a:lnTo>
                      <a:pt x="2573765" y="139700"/>
                    </a:lnTo>
                    <a:lnTo>
                      <a:pt x="356870" y="139700"/>
                    </a:lnTo>
                    <a:lnTo>
                      <a:pt x="356870" y="0"/>
                    </a:lnTo>
                    <a:lnTo>
                      <a:pt x="0" y="0"/>
                    </a:lnTo>
                    <a:lnTo>
                      <a:pt x="0" y="355600"/>
                    </a:lnTo>
                    <a:lnTo>
                      <a:pt x="356870" y="355600"/>
                    </a:lnTo>
                    <a:lnTo>
                      <a:pt x="356870" y="215900"/>
                    </a:lnTo>
                    <a:lnTo>
                      <a:pt x="2573765" y="215900"/>
                    </a:lnTo>
                    <a:lnTo>
                      <a:pt x="2573765" y="355600"/>
                    </a:lnTo>
                    <a:lnTo>
                      <a:pt x="2930635" y="355600"/>
                    </a:lnTo>
                    <a:lnTo>
                      <a:pt x="29306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0" y="1125929"/>
              <a:ext cx="3637191" cy="1392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0"/>
                </a:lnSpc>
              </a:pPr>
              <a:r>
                <a:rPr lang="en-US" sz="1800" spc="165" dirty="0">
                  <a:solidFill>
                    <a:srgbClr val="FFFFFF"/>
                  </a:solidFill>
                  <a:latin typeface="Open Sauce Light"/>
                </a:rPr>
                <a:t>Backup Data &amp;</a:t>
              </a:r>
            </a:p>
            <a:p>
              <a:pPr marL="0" lvl="0" indent="0" algn="ctr">
                <a:lnSpc>
                  <a:spcPts val="2880"/>
                </a:lnSpc>
                <a:spcBef>
                  <a:spcPct val="0"/>
                </a:spcBef>
              </a:pPr>
              <a:r>
                <a:rPr lang="en-US" sz="1800" spc="165" dirty="0">
                  <a:solidFill>
                    <a:srgbClr val="FFFFFF"/>
                  </a:solidFill>
                  <a:latin typeface="Open Sauce Light"/>
                </a:rPr>
                <a:t>Data Migration to AWS Cloud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921167" y="4123157"/>
              <a:ext cx="3886576" cy="1392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0"/>
                </a:lnSpc>
              </a:pPr>
              <a:r>
                <a:rPr lang="en-US" sz="1800" spc="165" dirty="0">
                  <a:solidFill>
                    <a:srgbClr val="FFFFFF"/>
                  </a:solidFill>
                  <a:latin typeface="Open Sauce Light"/>
                </a:rPr>
                <a:t>Setup Data Cataloging &amp; Searching on</a:t>
              </a:r>
            </a:p>
            <a:p>
              <a:pPr marL="0" lvl="0" indent="0" algn="ctr">
                <a:lnSpc>
                  <a:spcPts val="2880"/>
                </a:lnSpc>
                <a:spcBef>
                  <a:spcPct val="0"/>
                </a:spcBef>
              </a:pPr>
              <a:r>
                <a:rPr lang="en-US" sz="1800" spc="165" dirty="0">
                  <a:solidFill>
                    <a:srgbClr val="FFFFFF"/>
                  </a:solidFill>
                  <a:latin typeface="Open Sauce Light"/>
                </a:rPr>
                <a:t>AWS Cloud</a:t>
              </a:r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4671559" y="3030640"/>
              <a:ext cx="3256495" cy="564485"/>
              <a:chOff x="0" y="0"/>
              <a:chExt cx="2930635" cy="508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76200"/>
                <a:ext cx="2930635" cy="355600"/>
              </a:xfrm>
              <a:custGeom>
                <a:avLst/>
                <a:gdLst/>
                <a:ahLst/>
                <a:cxnLst/>
                <a:rect l="l" t="t" r="r" b="b"/>
                <a:pathLst>
                  <a:path w="2930635" h="355600">
                    <a:moveTo>
                      <a:pt x="2573765" y="0"/>
                    </a:moveTo>
                    <a:lnTo>
                      <a:pt x="2573765" y="139700"/>
                    </a:lnTo>
                    <a:lnTo>
                      <a:pt x="356870" y="139700"/>
                    </a:lnTo>
                    <a:lnTo>
                      <a:pt x="356870" y="0"/>
                    </a:lnTo>
                    <a:lnTo>
                      <a:pt x="0" y="0"/>
                    </a:lnTo>
                    <a:lnTo>
                      <a:pt x="0" y="355600"/>
                    </a:lnTo>
                    <a:lnTo>
                      <a:pt x="356870" y="355600"/>
                    </a:lnTo>
                    <a:lnTo>
                      <a:pt x="356870" y="215900"/>
                    </a:lnTo>
                    <a:lnTo>
                      <a:pt x="2573765" y="215900"/>
                    </a:lnTo>
                    <a:lnTo>
                      <a:pt x="2573765" y="355600"/>
                    </a:lnTo>
                    <a:lnTo>
                      <a:pt x="2930635" y="355600"/>
                    </a:lnTo>
                    <a:lnTo>
                      <a:pt x="29306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7537829" y="3047573"/>
              <a:ext cx="3256495" cy="564485"/>
              <a:chOff x="0" y="0"/>
              <a:chExt cx="2930635" cy="508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76200"/>
                <a:ext cx="2930635" cy="355600"/>
              </a:xfrm>
              <a:custGeom>
                <a:avLst/>
                <a:gdLst/>
                <a:ahLst/>
                <a:cxnLst/>
                <a:rect l="l" t="t" r="r" b="b"/>
                <a:pathLst>
                  <a:path w="2930635" h="355600">
                    <a:moveTo>
                      <a:pt x="2573765" y="0"/>
                    </a:moveTo>
                    <a:lnTo>
                      <a:pt x="2573765" y="139700"/>
                    </a:lnTo>
                    <a:lnTo>
                      <a:pt x="356870" y="139700"/>
                    </a:lnTo>
                    <a:lnTo>
                      <a:pt x="356870" y="0"/>
                    </a:lnTo>
                    <a:lnTo>
                      <a:pt x="0" y="0"/>
                    </a:lnTo>
                    <a:lnTo>
                      <a:pt x="0" y="355600"/>
                    </a:lnTo>
                    <a:lnTo>
                      <a:pt x="356870" y="355600"/>
                    </a:lnTo>
                    <a:lnTo>
                      <a:pt x="356870" y="215900"/>
                    </a:lnTo>
                    <a:lnTo>
                      <a:pt x="2573765" y="215900"/>
                    </a:lnTo>
                    <a:lnTo>
                      <a:pt x="2573765" y="355600"/>
                    </a:lnTo>
                    <a:lnTo>
                      <a:pt x="2930635" y="355600"/>
                    </a:lnTo>
                    <a:lnTo>
                      <a:pt x="29306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10390792" y="3039106"/>
              <a:ext cx="3256495" cy="564485"/>
              <a:chOff x="0" y="0"/>
              <a:chExt cx="2930635" cy="508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76200"/>
                <a:ext cx="2930635" cy="355600"/>
              </a:xfrm>
              <a:custGeom>
                <a:avLst/>
                <a:gdLst/>
                <a:ahLst/>
                <a:cxnLst/>
                <a:rect l="l" t="t" r="r" b="b"/>
                <a:pathLst>
                  <a:path w="2930635" h="355600">
                    <a:moveTo>
                      <a:pt x="2573765" y="0"/>
                    </a:moveTo>
                    <a:lnTo>
                      <a:pt x="2573765" y="139700"/>
                    </a:lnTo>
                    <a:lnTo>
                      <a:pt x="356870" y="139700"/>
                    </a:lnTo>
                    <a:lnTo>
                      <a:pt x="356870" y="0"/>
                    </a:lnTo>
                    <a:lnTo>
                      <a:pt x="0" y="0"/>
                    </a:lnTo>
                    <a:lnTo>
                      <a:pt x="0" y="355600"/>
                    </a:lnTo>
                    <a:lnTo>
                      <a:pt x="356870" y="355600"/>
                    </a:lnTo>
                    <a:lnTo>
                      <a:pt x="356870" y="215900"/>
                    </a:lnTo>
                    <a:lnTo>
                      <a:pt x="2573765" y="215900"/>
                    </a:lnTo>
                    <a:lnTo>
                      <a:pt x="2573765" y="355600"/>
                    </a:lnTo>
                    <a:lnTo>
                      <a:pt x="2930635" y="355600"/>
                    </a:lnTo>
                    <a:lnTo>
                      <a:pt x="29306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5957058" y="1125929"/>
              <a:ext cx="3637191" cy="1392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80"/>
                </a:lnSpc>
                <a:spcBef>
                  <a:spcPct val="0"/>
                </a:spcBef>
              </a:pPr>
              <a:r>
                <a:rPr lang="en-US" sz="1800" spc="165" dirty="0">
                  <a:solidFill>
                    <a:srgbClr val="FFFFFF"/>
                  </a:solidFill>
                  <a:latin typeface="Open Sauce Light"/>
                </a:rPr>
                <a:t>Create multi-step CI/CD pipelines to automate workflow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8836028" y="4123157"/>
              <a:ext cx="3637191" cy="1392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0"/>
                </a:lnSpc>
              </a:pPr>
              <a:r>
                <a:rPr lang="en-US" sz="1800" spc="165" dirty="0">
                  <a:solidFill>
                    <a:srgbClr val="FFFFFF"/>
                  </a:solidFill>
                  <a:latin typeface="Open Sauce Light"/>
                </a:rPr>
                <a:t>Enable automated Big Data</a:t>
              </a:r>
            </a:p>
            <a:p>
              <a:pPr marL="0" lvl="0" indent="0" algn="ctr">
                <a:lnSpc>
                  <a:spcPts val="2880"/>
                </a:lnSpc>
                <a:spcBef>
                  <a:spcPct val="0"/>
                </a:spcBef>
              </a:pPr>
              <a:r>
                <a:rPr lang="en-US" sz="1800" spc="165" dirty="0">
                  <a:solidFill>
                    <a:srgbClr val="FFFFFF"/>
                  </a:solidFill>
                  <a:latin typeface="Open Sauce Light"/>
                </a:rPr>
                <a:t>analytics services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1583872" y="1125929"/>
              <a:ext cx="3637191" cy="1392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80"/>
                </a:lnSpc>
                <a:spcBef>
                  <a:spcPct val="0"/>
                </a:spcBef>
              </a:pPr>
              <a:r>
                <a:rPr lang="en-US" sz="1800" spc="165" dirty="0">
                  <a:solidFill>
                    <a:srgbClr val="FFFFFF"/>
                  </a:solidFill>
                  <a:latin typeface="Open Sauce Light"/>
                </a:rPr>
                <a:t>Add a layer of security &amp; governance</a:t>
              </a:r>
            </a:p>
          </p:txBody>
        </p:sp>
        <p:grpSp>
          <p:nvGrpSpPr>
            <p:cNvPr id="19" name="Group 19"/>
            <p:cNvGrpSpPr/>
            <p:nvPr/>
          </p:nvGrpSpPr>
          <p:grpSpPr>
            <a:xfrm>
              <a:off x="13264212" y="3043340"/>
              <a:ext cx="3256495" cy="564485"/>
              <a:chOff x="0" y="0"/>
              <a:chExt cx="2930635" cy="508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76200"/>
                <a:ext cx="2930635" cy="355600"/>
              </a:xfrm>
              <a:custGeom>
                <a:avLst/>
                <a:gdLst/>
                <a:ahLst/>
                <a:cxnLst/>
                <a:rect l="l" t="t" r="r" b="b"/>
                <a:pathLst>
                  <a:path w="2930635" h="355600">
                    <a:moveTo>
                      <a:pt x="2573765" y="0"/>
                    </a:moveTo>
                    <a:lnTo>
                      <a:pt x="2573765" y="139700"/>
                    </a:lnTo>
                    <a:lnTo>
                      <a:pt x="356870" y="139700"/>
                    </a:lnTo>
                    <a:lnTo>
                      <a:pt x="356870" y="0"/>
                    </a:lnTo>
                    <a:lnTo>
                      <a:pt x="0" y="0"/>
                    </a:lnTo>
                    <a:lnTo>
                      <a:pt x="0" y="355600"/>
                    </a:lnTo>
                    <a:lnTo>
                      <a:pt x="356870" y="355600"/>
                    </a:lnTo>
                    <a:lnTo>
                      <a:pt x="356870" y="215900"/>
                    </a:lnTo>
                    <a:lnTo>
                      <a:pt x="2573765" y="215900"/>
                    </a:lnTo>
                    <a:lnTo>
                      <a:pt x="2573765" y="355600"/>
                    </a:lnTo>
                    <a:lnTo>
                      <a:pt x="2930635" y="355600"/>
                    </a:lnTo>
                    <a:lnTo>
                      <a:pt x="29306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16117175" y="3034873"/>
              <a:ext cx="3256495" cy="564485"/>
              <a:chOff x="0" y="0"/>
              <a:chExt cx="2930635" cy="508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76200"/>
                <a:ext cx="2930635" cy="355600"/>
              </a:xfrm>
              <a:custGeom>
                <a:avLst/>
                <a:gdLst/>
                <a:ahLst/>
                <a:cxnLst/>
                <a:rect l="l" t="t" r="r" b="b"/>
                <a:pathLst>
                  <a:path w="2930635" h="355600">
                    <a:moveTo>
                      <a:pt x="2573765" y="0"/>
                    </a:moveTo>
                    <a:lnTo>
                      <a:pt x="2573765" y="139700"/>
                    </a:lnTo>
                    <a:lnTo>
                      <a:pt x="356870" y="139700"/>
                    </a:lnTo>
                    <a:lnTo>
                      <a:pt x="356870" y="0"/>
                    </a:lnTo>
                    <a:lnTo>
                      <a:pt x="0" y="0"/>
                    </a:lnTo>
                    <a:lnTo>
                      <a:pt x="0" y="355600"/>
                    </a:lnTo>
                    <a:lnTo>
                      <a:pt x="356870" y="355600"/>
                    </a:lnTo>
                    <a:lnTo>
                      <a:pt x="356870" y="215900"/>
                    </a:lnTo>
                    <a:lnTo>
                      <a:pt x="2573765" y="215900"/>
                    </a:lnTo>
                    <a:lnTo>
                      <a:pt x="2573765" y="355600"/>
                    </a:lnTo>
                    <a:lnTo>
                      <a:pt x="2930635" y="355600"/>
                    </a:lnTo>
                    <a:lnTo>
                      <a:pt x="293063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23" name="TextBox 23"/>
            <p:cNvSpPr txBox="1"/>
            <p:nvPr/>
          </p:nvSpPr>
          <p:spPr>
            <a:xfrm>
              <a:off x="14463679" y="4123157"/>
              <a:ext cx="3637191" cy="1392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80"/>
                </a:lnSpc>
                <a:spcBef>
                  <a:spcPct val="0"/>
                </a:spcBef>
              </a:pPr>
              <a:r>
                <a:rPr lang="en-US" sz="1800" spc="165" dirty="0">
                  <a:solidFill>
                    <a:srgbClr val="FFFFFF"/>
                  </a:solidFill>
                  <a:latin typeface="Open Sauce Light"/>
                </a:rPr>
                <a:t>Handling errors in pipelines &amp; troubleshooting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7288701" y="1125929"/>
              <a:ext cx="3886576" cy="1392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80"/>
                </a:lnSpc>
                <a:spcBef>
                  <a:spcPct val="0"/>
                </a:spcBef>
              </a:pPr>
              <a:r>
                <a:rPr lang="en-US" sz="1800" spc="165" dirty="0">
                  <a:solidFill>
                    <a:srgbClr val="FFFFFF"/>
                  </a:solidFill>
                  <a:latin typeface="Open Sauce Light"/>
                </a:rPr>
                <a:t>Configure Predictive analytics and machine learning services</a:t>
              </a:r>
            </a:p>
          </p:txBody>
        </p:sp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431698" y="53440"/>
              <a:ext cx="748097" cy="748097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7310043" y="0"/>
              <a:ext cx="801537" cy="801537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4595967" y="5848407"/>
              <a:ext cx="602647" cy="700752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0105193" y="5848407"/>
              <a:ext cx="964891" cy="700752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13134771" y="53440"/>
              <a:ext cx="612080" cy="748097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>
              <a:off x="15928397" y="5897544"/>
              <a:ext cx="707757" cy="602478"/>
            </a:xfrm>
            <a:prstGeom prst="rect">
              <a:avLst/>
            </a:prstGeom>
          </p:spPr>
        </p:pic>
        <p:pic>
          <p:nvPicPr>
            <p:cNvPr id="31" name="Picture 31"/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18743420" y="0"/>
              <a:ext cx="857259" cy="801537"/>
            </a:xfrm>
            <a:prstGeom prst="rect">
              <a:avLst/>
            </a:prstGeom>
          </p:spPr>
        </p:pic>
      </p:grpSp>
      <p:sp>
        <p:nvSpPr>
          <p:cNvPr id="32" name="TextBox 32"/>
          <p:cNvSpPr txBox="1"/>
          <p:nvPr/>
        </p:nvSpPr>
        <p:spPr>
          <a:xfrm>
            <a:off x="11610266" y="1095375"/>
            <a:ext cx="5969671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8800"/>
              </a:lnSpc>
            </a:pPr>
            <a:r>
              <a:rPr lang="en-US" sz="8000" dirty="0">
                <a:solidFill>
                  <a:srgbClr val="FFFFFF"/>
                </a:solidFill>
                <a:latin typeface="Open Sauce SemiBold"/>
              </a:rPr>
              <a:t>Roadmap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521065"/>
            <a:ext cx="3058026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spc="193" dirty="0">
                <a:solidFill>
                  <a:srgbClr val="FFFFFF"/>
                </a:solidFill>
                <a:latin typeface="Open Sauce Bold"/>
              </a:rPr>
              <a:t>QUESTIONS OR COMMENTS 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477250" y="1095375"/>
            <a:ext cx="8782050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8800"/>
              </a:lnSpc>
            </a:pPr>
            <a:r>
              <a:rPr lang="en-US" sz="8000" dirty="0">
                <a:solidFill>
                  <a:srgbClr val="FFFFFF"/>
                </a:solidFill>
                <a:latin typeface="Open Sauce SemiBold"/>
              </a:rPr>
              <a:t>Thank You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1028700"/>
            <a:ext cx="1823188" cy="882037"/>
            <a:chOff x="0" y="0"/>
            <a:chExt cx="2430917" cy="1176050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31209" cy="117605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528971" y="-38100"/>
              <a:ext cx="1901946" cy="8153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uce Light"/>
                </a:rPr>
                <a:t>Project Report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4200837" y="6804303"/>
            <a:ext cx="3243364" cy="33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80"/>
              </a:lnSpc>
            </a:pPr>
            <a:r>
              <a:rPr lang="en-US" sz="1800" dirty="0">
                <a:solidFill>
                  <a:srgbClr val="FFFFFF"/>
                </a:solidFill>
                <a:latin typeface="Open Sauce Light"/>
              </a:rPr>
              <a:t>123-456-7890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477250" y="6833831"/>
            <a:ext cx="3009900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520"/>
              </a:lnSpc>
              <a:spcBef>
                <a:spcPct val="0"/>
              </a:spcBef>
            </a:pPr>
            <a:r>
              <a:rPr lang="en-US" sz="1800" spc="270" dirty="0">
                <a:solidFill>
                  <a:srgbClr val="FFFFFF"/>
                </a:solidFill>
                <a:latin typeface="Open Sauce Light"/>
              </a:rPr>
              <a:t>PHO</a:t>
            </a:r>
            <a:r>
              <a:rPr lang="en-US" sz="1800" u="none" spc="270" dirty="0">
                <a:solidFill>
                  <a:srgbClr val="FFFFFF"/>
                </a:solidFill>
                <a:latin typeface="Open Sauce Light"/>
              </a:rPr>
              <a:t>NE NUMBER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477250" y="7892237"/>
            <a:ext cx="3009900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520"/>
              </a:lnSpc>
              <a:spcBef>
                <a:spcPct val="0"/>
              </a:spcBef>
            </a:pPr>
            <a:r>
              <a:rPr lang="en-US" sz="1800" spc="270" dirty="0">
                <a:solidFill>
                  <a:srgbClr val="FFFFFF"/>
                </a:solidFill>
                <a:latin typeface="Open Sauce Light"/>
              </a:rPr>
              <a:t>EMAIL</a:t>
            </a:r>
            <a:r>
              <a:rPr lang="en-US" sz="1800" u="none" spc="270" dirty="0">
                <a:solidFill>
                  <a:srgbClr val="FFFFFF"/>
                </a:solidFill>
                <a:latin typeface="Open Sauce Light"/>
              </a:rPr>
              <a:t> ADDRESS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477250" y="8950643"/>
            <a:ext cx="3009900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520"/>
              </a:lnSpc>
              <a:spcBef>
                <a:spcPct val="0"/>
              </a:spcBef>
            </a:pPr>
            <a:r>
              <a:rPr lang="en-US" sz="1800" spc="270" dirty="0">
                <a:solidFill>
                  <a:srgbClr val="FFFFFF"/>
                </a:solidFill>
                <a:latin typeface="Open Sauce Light"/>
              </a:rPr>
              <a:t>W</a:t>
            </a:r>
            <a:r>
              <a:rPr lang="en-US" sz="1800" u="none" spc="270" dirty="0">
                <a:solidFill>
                  <a:srgbClr val="FFFFFF"/>
                </a:solidFill>
                <a:latin typeface="Open Sauce Light"/>
              </a:rPr>
              <a:t>EBSITE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200837" y="7862709"/>
            <a:ext cx="3243364" cy="33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80"/>
              </a:lnSpc>
            </a:pPr>
            <a:r>
              <a:rPr lang="en-US" sz="1800" spc="165" dirty="0">
                <a:solidFill>
                  <a:srgbClr val="FFFFFF"/>
                </a:solidFill>
                <a:latin typeface="Open Sauce Light"/>
              </a:rPr>
              <a:t>trisha@healthcarein.com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200837" y="8921115"/>
            <a:ext cx="3243364" cy="33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80"/>
              </a:lnSpc>
            </a:pPr>
            <a:r>
              <a:rPr lang="en-US" sz="1800" spc="165" dirty="0">
                <a:solidFill>
                  <a:srgbClr val="FFFFFF"/>
                </a:solidFill>
                <a:latin typeface="Open Sauce Light"/>
              </a:rPr>
              <a:t>www.healthcarein.com</a:t>
            </a:r>
          </a:p>
        </p:txBody>
      </p:sp>
      <p:sp>
        <p:nvSpPr>
          <p:cNvPr id="13" name="AutoShape 13"/>
          <p:cNvSpPr/>
          <p:nvPr/>
        </p:nvSpPr>
        <p:spPr>
          <a:xfrm>
            <a:off x="11972252" y="6996232"/>
            <a:ext cx="1743483" cy="2000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4" name="TextBox 14"/>
          <p:cNvSpPr txBox="1"/>
          <p:nvPr/>
        </p:nvSpPr>
        <p:spPr>
          <a:xfrm>
            <a:off x="1028700" y="4749165"/>
            <a:ext cx="223361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uce SemiBold"/>
              </a:rPr>
              <a:t>//18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5688879" y="1028700"/>
            <a:ext cx="215196" cy="8229600"/>
            <a:chOff x="0" y="0"/>
            <a:chExt cx="286927" cy="10972800"/>
          </a:xfrm>
        </p:grpSpPr>
        <p:sp>
          <p:nvSpPr>
            <p:cNvPr id="16" name="AutoShape 16"/>
            <p:cNvSpPr/>
            <p:nvPr/>
          </p:nvSpPr>
          <p:spPr>
            <a:xfrm>
              <a:off x="128647" y="0"/>
              <a:ext cx="29633" cy="1097280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17" name="AutoShape 17"/>
            <p:cNvSpPr/>
            <p:nvPr/>
          </p:nvSpPr>
          <p:spPr>
            <a:xfrm rot="-5400000">
              <a:off x="-163156" y="163156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18" name="AutoShape 18"/>
          <p:cNvSpPr/>
          <p:nvPr/>
        </p:nvSpPr>
        <p:spPr>
          <a:xfrm>
            <a:off x="11972252" y="8054638"/>
            <a:ext cx="1743483" cy="2000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9" name="AutoShape 19"/>
          <p:cNvSpPr/>
          <p:nvPr/>
        </p:nvSpPr>
        <p:spPr>
          <a:xfrm>
            <a:off x="11972252" y="9113044"/>
            <a:ext cx="1743483" cy="20002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823188" cy="882037"/>
            <a:chOff x="0" y="0"/>
            <a:chExt cx="2430917" cy="117605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31209" cy="117605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528971" y="-38100"/>
              <a:ext cx="1901946" cy="8153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uce Light"/>
                </a:rPr>
                <a:t>Project Report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47186" y="7868285"/>
            <a:ext cx="10226831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en-US" sz="8000" u="none" dirty="0">
                <a:solidFill>
                  <a:srgbClr val="FFFFFF"/>
                </a:solidFill>
                <a:latin typeface="Open Sauce SemiBold"/>
              </a:rPr>
              <a:t>Contents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838252" y="8300720"/>
            <a:ext cx="3420611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uce SemiBold"/>
              </a:rPr>
              <a:t>//02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1178986" y="1387093"/>
            <a:ext cx="5318533" cy="2912239"/>
            <a:chOff x="0" y="0"/>
            <a:chExt cx="7091377" cy="3882985"/>
          </a:xfrm>
        </p:grpSpPr>
        <p:sp>
          <p:nvSpPr>
            <p:cNvPr id="8" name="AutoShape 8"/>
            <p:cNvSpPr/>
            <p:nvPr/>
          </p:nvSpPr>
          <p:spPr>
            <a:xfrm>
              <a:off x="0" y="0"/>
              <a:ext cx="7091377" cy="29805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9" name="AutoShape 9"/>
            <p:cNvSpPr/>
            <p:nvPr/>
          </p:nvSpPr>
          <p:spPr>
            <a:xfrm>
              <a:off x="0" y="770636"/>
              <a:ext cx="7091377" cy="29805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10" name="AutoShape 10"/>
            <p:cNvSpPr/>
            <p:nvPr/>
          </p:nvSpPr>
          <p:spPr>
            <a:xfrm>
              <a:off x="0" y="1541272"/>
              <a:ext cx="7091377" cy="29805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11" name="AutoShape 11"/>
            <p:cNvSpPr/>
            <p:nvPr/>
          </p:nvSpPr>
          <p:spPr>
            <a:xfrm>
              <a:off x="0" y="2311908"/>
              <a:ext cx="7091377" cy="29805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12" name="AutoShape 12"/>
            <p:cNvSpPr/>
            <p:nvPr/>
          </p:nvSpPr>
          <p:spPr>
            <a:xfrm>
              <a:off x="0" y="3082544"/>
              <a:ext cx="7091377" cy="29805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13" name="AutoShape 13"/>
            <p:cNvSpPr/>
            <p:nvPr/>
          </p:nvSpPr>
          <p:spPr>
            <a:xfrm>
              <a:off x="0" y="3853180"/>
              <a:ext cx="7091377" cy="29805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6599680" y="1242060"/>
            <a:ext cx="4243133" cy="3160395"/>
            <a:chOff x="0" y="0"/>
            <a:chExt cx="5657510" cy="421386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66675"/>
              <a:ext cx="5657510" cy="427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80"/>
                </a:lnSpc>
              </a:pPr>
              <a:r>
                <a:rPr lang="en-US" sz="1800" spc="165" dirty="0">
                  <a:solidFill>
                    <a:srgbClr val="FFFFFF"/>
                  </a:solidFill>
                  <a:latin typeface="Open Sauce Light"/>
                </a:rPr>
                <a:t>Company Introduction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703961"/>
              <a:ext cx="5657510" cy="427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80"/>
                </a:lnSpc>
              </a:pPr>
              <a:r>
                <a:rPr lang="en-US" sz="1800" spc="165" dirty="0">
                  <a:solidFill>
                    <a:srgbClr val="FFFFFF"/>
                  </a:solidFill>
                  <a:latin typeface="Open Sauce Light"/>
                </a:rPr>
                <a:t>Challenge Summary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474597"/>
              <a:ext cx="5657510" cy="427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80"/>
                </a:lnSpc>
              </a:pPr>
              <a:r>
                <a:rPr lang="en-US" sz="1800" spc="165" dirty="0">
                  <a:solidFill>
                    <a:srgbClr val="FFFFFF"/>
                  </a:solidFill>
                  <a:latin typeface="Open Sauce Light"/>
                </a:rPr>
                <a:t>Focused Areas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2245233"/>
              <a:ext cx="5657510" cy="427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80"/>
                </a:lnSpc>
              </a:pPr>
              <a:r>
                <a:rPr lang="en-US" sz="1800" spc="165" dirty="0">
                  <a:solidFill>
                    <a:srgbClr val="FFFFFF"/>
                  </a:solidFill>
                  <a:latin typeface="Open Sauce Light"/>
                </a:rPr>
                <a:t>GAP Analysis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3015869"/>
              <a:ext cx="5657510" cy="427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80"/>
                </a:lnSpc>
              </a:pPr>
              <a:r>
                <a:rPr lang="en-US" sz="1800" spc="165" dirty="0">
                  <a:solidFill>
                    <a:srgbClr val="FFFFFF"/>
                  </a:solidFill>
                  <a:latin typeface="Open Sauce Light"/>
                </a:rPr>
                <a:t>Stakeholder Mapping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3786505"/>
              <a:ext cx="5657510" cy="427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80"/>
                </a:lnSpc>
              </a:pPr>
              <a:r>
                <a:rPr lang="en-US" sz="1800" spc="165" dirty="0">
                  <a:solidFill>
                    <a:srgbClr val="FFFFFF"/>
                  </a:solidFill>
                  <a:latin typeface="Open Sauce Light"/>
                </a:rPr>
                <a:t>Project Scope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6592987" y="1219200"/>
            <a:ext cx="666313" cy="3208020"/>
            <a:chOff x="0" y="0"/>
            <a:chExt cx="888417" cy="4277360"/>
          </a:xfrm>
        </p:grpSpPr>
        <p:sp>
          <p:nvSpPr>
            <p:cNvPr id="22" name="TextBox 22"/>
            <p:cNvSpPr txBox="1"/>
            <p:nvPr/>
          </p:nvSpPr>
          <p:spPr>
            <a:xfrm>
              <a:off x="0" y="-47625"/>
              <a:ext cx="888417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40"/>
                </a:lnSpc>
              </a:pPr>
              <a:r>
                <a:rPr lang="en-US" sz="2100" dirty="0">
                  <a:solidFill>
                    <a:srgbClr val="FFFFFF"/>
                  </a:solidFill>
                  <a:latin typeface="Open Sauce Bold"/>
                </a:rPr>
                <a:t>03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723011"/>
              <a:ext cx="888417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40"/>
                </a:lnSpc>
              </a:pPr>
              <a:r>
                <a:rPr lang="en-US" sz="2100" dirty="0">
                  <a:solidFill>
                    <a:srgbClr val="FFFFFF"/>
                  </a:solidFill>
                  <a:latin typeface="Open Sauce Bold"/>
                </a:rPr>
                <a:t>04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1493647"/>
              <a:ext cx="888417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40"/>
                </a:lnSpc>
              </a:pPr>
              <a:r>
                <a:rPr lang="en-US" sz="2100" dirty="0">
                  <a:solidFill>
                    <a:srgbClr val="FFFFFF"/>
                  </a:solidFill>
                  <a:latin typeface="Open Sauce Bold"/>
                </a:rPr>
                <a:t>05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2264283"/>
              <a:ext cx="888417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940"/>
                </a:lnSpc>
                <a:spcBef>
                  <a:spcPct val="0"/>
                </a:spcBef>
              </a:pPr>
              <a:r>
                <a:rPr lang="en-US" sz="2100" dirty="0">
                  <a:solidFill>
                    <a:srgbClr val="FFFFFF"/>
                  </a:solidFill>
                  <a:latin typeface="Open Sauce SemiBold"/>
                </a:rPr>
                <a:t>07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3034919"/>
              <a:ext cx="888417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40"/>
                </a:lnSpc>
              </a:pPr>
              <a:r>
                <a:rPr lang="en-US" sz="2100" dirty="0">
                  <a:solidFill>
                    <a:srgbClr val="FFFFFF"/>
                  </a:solidFill>
                  <a:latin typeface="Open Sauce Bold"/>
                </a:rPr>
                <a:t>10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3805555"/>
              <a:ext cx="888417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40"/>
                </a:lnSpc>
              </a:pPr>
              <a:r>
                <a:rPr lang="en-US" sz="2100" dirty="0">
                  <a:solidFill>
                    <a:srgbClr val="FFFFFF"/>
                  </a:solidFill>
                  <a:latin typeface="Open Sauce Bold"/>
                </a:rPr>
                <a:t>11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1178986" y="4870321"/>
            <a:ext cx="5318533" cy="2912239"/>
            <a:chOff x="0" y="0"/>
            <a:chExt cx="7091377" cy="3882985"/>
          </a:xfrm>
        </p:grpSpPr>
        <p:sp>
          <p:nvSpPr>
            <p:cNvPr id="29" name="AutoShape 29"/>
            <p:cNvSpPr/>
            <p:nvPr/>
          </p:nvSpPr>
          <p:spPr>
            <a:xfrm>
              <a:off x="0" y="0"/>
              <a:ext cx="7091377" cy="29805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30" name="AutoShape 30"/>
            <p:cNvSpPr/>
            <p:nvPr/>
          </p:nvSpPr>
          <p:spPr>
            <a:xfrm>
              <a:off x="0" y="770636"/>
              <a:ext cx="7091377" cy="29805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31" name="AutoShape 31"/>
            <p:cNvSpPr/>
            <p:nvPr/>
          </p:nvSpPr>
          <p:spPr>
            <a:xfrm>
              <a:off x="0" y="1541272"/>
              <a:ext cx="7091377" cy="29805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32" name="AutoShape 32"/>
            <p:cNvSpPr/>
            <p:nvPr/>
          </p:nvSpPr>
          <p:spPr>
            <a:xfrm>
              <a:off x="0" y="2311908"/>
              <a:ext cx="7091377" cy="29805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33" name="AutoShape 33"/>
            <p:cNvSpPr/>
            <p:nvPr/>
          </p:nvSpPr>
          <p:spPr>
            <a:xfrm>
              <a:off x="0" y="3082544"/>
              <a:ext cx="7091377" cy="29805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34" name="AutoShape 34"/>
            <p:cNvSpPr/>
            <p:nvPr/>
          </p:nvSpPr>
          <p:spPr>
            <a:xfrm>
              <a:off x="0" y="3853180"/>
              <a:ext cx="7091377" cy="29805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6599680" y="4746243"/>
            <a:ext cx="4243133" cy="3160395"/>
            <a:chOff x="0" y="0"/>
            <a:chExt cx="5657510" cy="4213860"/>
          </a:xfrm>
        </p:grpSpPr>
        <p:sp>
          <p:nvSpPr>
            <p:cNvPr id="36" name="TextBox 36"/>
            <p:cNvSpPr txBox="1"/>
            <p:nvPr/>
          </p:nvSpPr>
          <p:spPr>
            <a:xfrm>
              <a:off x="0" y="-66675"/>
              <a:ext cx="5657510" cy="427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80"/>
                </a:lnSpc>
              </a:pPr>
              <a:r>
                <a:rPr lang="en-US" sz="1800" spc="165" dirty="0">
                  <a:solidFill>
                    <a:srgbClr val="FFFFFF"/>
                  </a:solidFill>
                  <a:latin typeface="Open Sauce Light"/>
                </a:rPr>
                <a:t>Assumptions, Risks, Constraints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703961"/>
              <a:ext cx="5657510" cy="427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80"/>
                </a:lnSpc>
              </a:pPr>
              <a:r>
                <a:rPr lang="en-US" sz="1800" spc="165" dirty="0">
                  <a:solidFill>
                    <a:srgbClr val="FFFFFF"/>
                  </a:solidFill>
                  <a:latin typeface="Open Sauce Light"/>
                </a:rPr>
                <a:t>Use Case Diagram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1474597"/>
              <a:ext cx="5657510" cy="427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80"/>
                </a:lnSpc>
              </a:pPr>
              <a:r>
                <a:rPr lang="en-US" sz="1800" spc="165" dirty="0">
                  <a:solidFill>
                    <a:srgbClr val="FFFFFF"/>
                  </a:solidFill>
                  <a:latin typeface="Open Sauce Light"/>
                </a:rPr>
                <a:t>Automating Analytical workflow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2245233"/>
              <a:ext cx="5657510" cy="427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80"/>
                </a:lnSpc>
              </a:pPr>
              <a:r>
                <a:rPr lang="en-US" sz="1800" spc="165" dirty="0">
                  <a:solidFill>
                    <a:srgbClr val="FFFFFF"/>
                  </a:solidFill>
                  <a:latin typeface="Open Sauce Light"/>
                </a:rPr>
                <a:t>BPMN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3015869"/>
              <a:ext cx="5657510" cy="427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80"/>
                </a:lnSpc>
              </a:pPr>
              <a:r>
                <a:rPr lang="en-US" sz="1800" spc="165" dirty="0">
                  <a:solidFill>
                    <a:srgbClr val="FFFFFF"/>
                  </a:solidFill>
                  <a:latin typeface="Open Sauce Light"/>
                </a:rPr>
                <a:t>Sprint Planning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3786505"/>
              <a:ext cx="5657510" cy="427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80"/>
                </a:lnSpc>
              </a:pPr>
              <a:r>
                <a:rPr lang="en-US" sz="1800" spc="165" dirty="0">
                  <a:solidFill>
                    <a:srgbClr val="FFFFFF"/>
                  </a:solidFill>
                  <a:latin typeface="Open Sauce Light"/>
                </a:rPr>
                <a:t>Roadmap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6592987" y="4698618"/>
            <a:ext cx="666313" cy="3208020"/>
            <a:chOff x="0" y="0"/>
            <a:chExt cx="888417" cy="4277360"/>
          </a:xfrm>
        </p:grpSpPr>
        <p:sp>
          <p:nvSpPr>
            <p:cNvPr id="43" name="TextBox 43"/>
            <p:cNvSpPr txBox="1"/>
            <p:nvPr/>
          </p:nvSpPr>
          <p:spPr>
            <a:xfrm>
              <a:off x="0" y="-47625"/>
              <a:ext cx="888417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40"/>
                </a:lnSpc>
              </a:pPr>
              <a:r>
                <a:rPr lang="en-US" sz="2100" dirty="0">
                  <a:solidFill>
                    <a:srgbClr val="FFFFFF"/>
                  </a:solidFill>
                  <a:latin typeface="Open Sauce Bold"/>
                </a:rPr>
                <a:t>12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723011"/>
              <a:ext cx="888417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40"/>
                </a:lnSpc>
              </a:pPr>
              <a:r>
                <a:rPr lang="en-US" sz="2100" dirty="0">
                  <a:solidFill>
                    <a:srgbClr val="FFFFFF"/>
                  </a:solidFill>
                  <a:latin typeface="Open Sauce Bold"/>
                </a:rPr>
                <a:t>13</a:t>
              </a:r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1493647"/>
              <a:ext cx="888417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40"/>
                </a:lnSpc>
              </a:pPr>
              <a:r>
                <a:rPr lang="en-US" sz="2100" dirty="0">
                  <a:solidFill>
                    <a:srgbClr val="FFFFFF"/>
                  </a:solidFill>
                  <a:latin typeface="Open Sauce Bold"/>
                </a:rPr>
                <a:t>14</a:t>
              </a:r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2264283"/>
              <a:ext cx="888417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940"/>
                </a:lnSpc>
                <a:spcBef>
                  <a:spcPct val="0"/>
                </a:spcBef>
              </a:pPr>
              <a:r>
                <a:rPr lang="en-US" sz="2100" dirty="0">
                  <a:solidFill>
                    <a:srgbClr val="FFFFFF"/>
                  </a:solidFill>
                  <a:latin typeface="Open Sauce SemiBold"/>
                </a:rPr>
                <a:t>15</a:t>
              </a:r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3034919"/>
              <a:ext cx="888417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40"/>
                </a:lnSpc>
              </a:pPr>
              <a:r>
                <a:rPr lang="en-US" sz="2100" dirty="0">
                  <a:solidFill>
                    <a:srgbClr val="FFFFFF"/>
                  </a:solidFill>
                  <a:latin typeface="Open Sauce Bold"/>
                </a:rPr>
                <a:t>16</a:t>
              </a:r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0" y="3805555"/>
              <a:ext cx="888417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940"/>
                </a:lnSpc>
              </a:pPr>
              <a:r>
                <a:rPr lang="en-US" sz="2100" dirty="0">
                  <a:solidFill>
                    <a:srgbClr val="FFFFFF"/>
                  </a:solidFill>
                  <a:latin typeface="Open Sauce Bold"/>
                </a:rPr>
                <a:t>17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90600"/>
            <a:ext cx="4508231" cy="2042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 dirty="0">
                <a:solidFill>
                  <a:srgbClr val="FFFFFF"/>
                </a:solidFill>
                <a:latin typeface="Open Sauce Light"/>
              </a:rPr>
              <a:t>About</a:t>
            </a:r>
          </a:p>
          <a:p>
            <a:pPr>
              <a:lnSpc>
                <a:spcPts val="5460"/>
              </a:lnSpc>
            </a:pPr>
            <a:r>
              <a:rPr lang="en-US" sz="4200" dirty="0">
                <a:solidFill>
                  <a:srgbClr val="FFFFFF"/>
                </a:solidFill>
                <a:latin typeface="Open Sauce Light"/>
              </a:rPr>
              <a:t>HealthCare Insurance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540845" y="8706485"/>
            <a:ext cx="6015980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520"/>
              </a:lnSpc>
              <a:spcBef>
                <a:spcPct val="0"/>
              </a:spcBef>
            </a:pPr>
            <a:r>
              <a:rPr lang="en-US" sz="1800" spc="270" dirty="0">
                <a:solidFill>
                  <a:srgbClr val="FFFFFF"/>
                </a:solidFill>
                <a:latin typeface="Open Sauce Light"/>
              </a:rPr>
              <a:t>COMPANY 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853893" y="933450"/>
            <a:ext cx="7405407" cy="5802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2400" spc="220" dirty="0">
                <a:solidFill>
                  <a:srgbClr val="FFFFFF"/>
                </a:solidFill>
                <a:latin typeface="Open Sauce Light"/>
              </a:rPr>
              <a:t>The company is one of the largest </a:t>
            </a:r>
            <a:r>
              <a:rPr lang="en-US" sz="2400" spc="220" dirty="0" smtClean="0">
                <a:solidFill>
                  <a:srgbClr val="FFFFFF"/>
                </a:solidFill>
                <a:latin typeface="Open Sauce Light"/>
              </a:rPr>
              <a:t>Health Insurance </a:t>
            </a:r>
            <a:r>
              <a:rPr lang="en-US" sz="2400" spc="220" dirty="0">
                <a:solidFill>
                  <a:srgbClr val="FFFFFF"/>
                </a:solidFill>
                <a:latin typeface="Open Sauce Light"/>
              </a:rPr>
              <a:t>companies in the Canada and offers a wide range of primary health insurance products (single and family plans) to businesses (employees) and individuals.</a:t>
            </a:r>
          </a:p>
          <a:p>
            <a:pPr algn="just">
              <a:lnSpc>
                <a:spcPts val="3840"/>
              </a:lnSpc>
            </a:pPr>
            <a:endParaRPr lang="en-US" sz="2400" spc="220" dirty="0">
              <a:solidFill>
                <a:srgbClr val="FFFFFF"/>
              </a:solidFill>
              <a:latin typeface="Open Sauce Light"/>
            </a:endParaRPr>
          </a:p>
          <a:p>
            <a:pPr algn="just">
              <a:lnSpc>
                <a:spcPts val="3840"/>
              </a:lnSpc>
            </a:pPr>
            <a:r>
              <a:rPr lang="en-US" sz="2400" spc="220" dirty="0">
                <a:solidFill>
                  <a:srgbClr val="FFFFFF"/>
                </a:solidFill>
                <a:latin typeface="Open Sauce Light"/>
              </a:rPr>
              <a:t>This publicly operated company currently has over 3500 employees in total and has revenue of over $20 billion over its various business units and 18 branches throughout Canada.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5436112" y="8361045"/>
            <a:ext cx="1823188" cy="897255"/>
            <a:chOff x="0" y="0"/>
            <a:chExt cx="2430917" cy="1196340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31209" cy="117605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528971" y="381000"/>
              <a:ext cx="1901946" cy="8153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uce Light"/>
                </a:rPr>
                <a:t>Project Report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8300720"/>
            <a:ext cx="3420611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uce SemiBold"/>
              </a:rPr>
              <a:t>//03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6121290" y="1028700"/>
            <a:ext cx="215196" cy="8229600"/>
            <a:chOff x="0" y="0"/>
            <a:chExt cx="286927" cy="10972800"/>
          </a:xfrm>
        </p:grpSpPr>
        <p:sp>
          <p:nvSpPr>
            <p:cNvPr id="10" name="AutoShape 10"/>
            <p:cNvSpPr/>
            <p:nvPr/>
          </p:nvSpPr>
          <p:spPr>
            <a:xfrm>
              <a:off x="128647" y="0"/>
              <a:ext cx="29633" cy="1097280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11" name="AutoShape 11"/>
            <p:cNvSpPr/>
            <p:nvPr/>
          </p:nvSpPr>
          <p:spPr>
            <a:xfrm rot="-5400000">
              <a:off x="-163156" y="163156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81100"/>
            <a:ext cx="5387985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520"/>
              </a:lnSpc>
              <a:spcBef>
                <a:spcPct val="0"/>
              </a:spcBef>
            </a:pPr>
            <a:r>
              <a:rPr lang="en-US" sz="1800" spc="270" dirty="0">
                <a:solidFill>
                  <a:srgbClr val="FFFFFF"/>
                </a:solidFill>
                <a:latin typeface="Open Sauce Light"/>
              </a:rPr>
              <a:t>BUSINESS CHALLENGE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435675" y="8361045"/>
            <a:ext cx="1823188" cy="897255"/>
            <a:chOff x="0" y="0"/>
            <a:chExt cx="2430917" cy="1196340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31209" cy="117605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528971" y="381000"/>
              <a:ext cx="1901946" cy="8153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uce Light"/>
                </a:rPr>
                <a:t>Project Report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9043104"/>
            <a:ext cx="7192957" cy="215196"/>
            <a:chOff x="0" y="0"/>
            <a:chExt cx="9590610" cy="286927"/>
          </a:xfrm>
        </p:grpSpPr>
        <p:sp>
          <p:nvSpPr>
            <p:cNvPr id="7" name="AutoShape 7"/>
            <p:cNvSpPr/>
            <p:nvPr/>
          </p:nvSpPr>
          <p:spPr>
            <a:xfrm>
              <a:off x="0" y="128647"/>
              <a:ext cx="9590610" cy="29633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8" name="AutoShape 8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028700" y="2857272"/>
            <a:ext cx="10451458" cy="4385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2400" spc="220" dirty="0">
                <a:solidFill>
                  <a:srgbClr val="FFFFFF"/>
                </a:solidFill>
                <a:latin typeface="Open Sauce Light"/>
              </a:rPr>
              <a:t>HealthCare runs a fine range of databases </a:t>
            </a:r>
            <a:r>
              <a:rPr lang="en-US" sz="2400" spc="220" dirty="0" smtClean="0">
                <a:solidFill>
                  <a:srgbClr val="FFFFFF"/>
                </a:solidFill>
                <a:latin typeface="Open Sauce Light"/>
              </a:rPr>
              <a:t>consistently </a:t>
            </a:r>
            <a:r>
              <a:rPr lang="en-US" sz="2400" spc="220" dirty="0">
                <a:solidFill>
                  <a:srgbClr val="FFFFFF"/>
                </a:solidFill>
                <a:latin typeface="Open Sauce Light"/>
              </a:rPr>
              <a:t>on </a:t>
            </a:r>
            <a:r>
              <a:rPr lang="en-US" sz="2400" spc="220" dirty="0" smtClean="0">
                <a:solidFill>
                  <a:srgbClr val="FFFFFF"/>
                </a:solidFill>
                <a:latin typeface="Open Sauce Light"/>
              </a:rPr>
              <a:t>daily basis</a:t>
            </a:r>
            <a:r>
              <a:rPr lang="en-US" sz="2400" spc="220" dirty="0">
                <a:solidFill>
                  <a:srgbClr val="FFFFFF"/>
                </a:solidFill>
                <a:latin typeface="Open Sauce Light"/>
              </a:rPr>
              <a:t>. These databases need to frequently be managed, monitored, and upgraded manually since the </a:t>
            </a:r>
            <a:r>
              <a:rPr lang="en-US" sz="2400" spc="220" dirty="0" smtClean="0">
                <a:solidFill>
                  <a:srgbClr val="FFFFFF"/>
                </a:solidFill>
                <a:latin typeface="Open Sauce Light"/>
              </a:rPr>
              <a:t>company </a:t>
            </a:r>
            <a:r>
              <a:rPr lang="en-US" sz="2400" spc="220" dirty="0">
                <a:solidFill>
                  <a:srgbClr val="FFFFFF"/>
                </a:solidFill>
                <a:latin typeface="Open Sauce Light"/>
              </a:rPr>
              <a:t>runs on old legacy </a:t>
            </a:r>
            <a:r>
              <a:rPr lang="en-US" sz="2400" spc="220" dirty="0" smtClean="0">
                <a:solidFill>
                  <a:srgbClr val="FFFFFF"/>
                </a:solidFill>
                <a:latin typeface="Open Sauce Light"/>
              </a:rPr>
              <a:t>systems.</a:t>
            </a:r>
            <a:endParaRPr lang="en-US" sz="2400" spc="220" dirty="0">
              <a:solidFill>
                <a:srgbClr val="FFFFFF"/>
              </a:solidFill>
              <a:latin typeface="Open Sauce Light"/>
            </a:endParaRPr>
          </a:p>
          <a:p>
            <a:pPr algn="just">
              <a:lnSpc>
                <a:spcPts val="3840"/>
              </a:lnSpc>
            </a:pPr>
            <a:endParaRPr lang="en-US" sz="2400" spc="220" dirty="0">
              <a:solidFill>
                <a:srgbClr val="FFFFFF"/>
              </a:solidFill>
              <a:latin typeface="Open Sauce Light"/>
            </a:endParaRPr>
          </a:p>
          <a:p>
            <a:pPr algn="just">
              <a:lnSpc>
                <a:spcPts val="3840"/>
              </a:lnSpc>
            </a:pPr>
            <a:r>
              <a:rPr lang="en-US" sz="2400" spc="220" dirty="0">
                <a:solidFill>
                  <a:srgbClr val="FFFFFF"/>
                </a:solidFill>
                <a:latin typeface="Open Sauce Light"/>
              </a:rPr>
              <a:t>The main challenge is to make the data operations faster in day-to-day basis. These operations need a lot of employees and company feels it's becoming costly to manage such workflow.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99519" y="959168"/>
            <a:ext cx="3420611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uce SemiBold"/>
              </a:rPr>
              <a:t>//04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7877493"/>
            <a:ext cx="3202115" cy="1356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 dirty="0">
                <a:solidFill>
                  <a:srgbClr val="FFFFFF"/>
                </a:solidFill>
                <a:latin typeface="Open Sauce Light"/>
              </a:rPr>
              <a:t>Technical Aspects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436112" y="1028700"/>
            <a:ext cx="1823188" cy="882037"/>
            <a:chOff x="0" y="0"/>
            <a:chExt cx="2430917" cy="1176050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31209" cy="117605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528971" y="-38100"/>
              <a:ext cx="1901946" cy="8153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uce Light"/>
                </a:rPr>
                <a:t>Project Report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840894" y="4695949"/>
            <a:ext cx="12418406" cy="4537904"/>
            <a:chOff x="0" y="66675"/>
            <a:chExt cx="16557875" cy="6050538"/>
          </a:xfrm>
        </p:grpSpPr>
        <p:sp>
          <p:nvSpPr>
            <p:cNvPr id="7" name="TextBox 7"/>
            <p:cNvSpPr txBox="1"/>
            <p:nvPr/>
          </p:nvSpPr>
          <p:spPr>
            <a:xfrm>
              <a:off x="0" y="66675"/>
              <a:ext cx="16557875" cy="15546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8800"/>
                </a:lnSpc>
              </a:pPr>
              <a:r>
                <a:rPr lang="en-US" sz="8000" dirty="0">
                  <a:solidFill>
                    <a:srgbClr val="FFFFFF"/>
                  </a:solidFill>
                  <a:latin typeface="Open Sauce SemiBold"/>
                </a:rPr>
                <a:t>Focused Areas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3124297" y="3593723"/>
              <a:ext cx="13433578" cy="25234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840"/>
                </a:lnSpc>
                <a:spcBef>
                  <a:spcPct val="0"/>
                </a:spcBef>
              </a:pPr>
              <a:r>
                <a:rPr lang="en-US" sz="2400" u="none" spc="220" dirty="0">
                  <a:solidFill>
                    <a:srgbClr val="FFFFFF"/>
                  </a:solidFill>
                  <a:latin typeface="Open Sauce Light"/>
                </a:rPr>
                <a:t>As the company tried to solve the issue of implementing faster workflow by hiring more Data Practitioners, but it did not solve the issue and it stared costing further and further.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3124297" y="2438000"/>
              <a:ext cx="13433578" cy="4274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2520"/>
                </a:lnSpc>
                <a:spcBef>
                  <a:spcPct val="0"/>
                </a:spcBef>
              </a:pPr>
              <a:r>
                <a:rPr lang="en-US" sz="1800" spc="270" dirty="0">
                  <a:solidFill>
                    <a:srgbClr val="FFFFFF"/>
                  </a:solidFill>
                  <a:latin typeface="Open Sauce Light"/>
                </a:rPr>
                <a:t>THERE ARE 4 MAJOR ASPECTS WHICH </a:t>
              </a:r>
              <a:r>
                <a:rPr lang="en-US" sz="1800" spc="270" dirty="0" smtClean="0">
                  <a:solidFill>
                    <a:srgbClr val="FFFFFF"/>
                  </a:solidFill>
                  <a:latin typeface="Open Sauce Light"/>
                </a:rPr>
                <a:t>NEED </a:t>
              </a:r>
              <a:r>
                <a:rPr lang="en-US" sz="1800" spc="270" dirty="0">
                  <a:solidFill>
                    <a:srgbClr val="FFFFFF"/>
                  </a:solidFill>
                  <a:latin typeface="Open Sauce Light"/>
                </a:rPr>
                <a:t>TO BE </a:t>
              </a:r>
              <a:r>
                <a:rPr lang="en-US" sz="1800" spc="270" dirty="0" smtClean="0">
                  <a:solidFill>
                    <a:srgbClr val="FFFFFF"/>
                  </a:solidFill>
                  <a:latin typeface="Open Sauce Light"/>
                </a:rPr>
                <a:t>ADDRESSED</a:t>
              </a:r>
              <a:endParaRPr lang="en-US" sz="1800" spc="270" dirty="0">
                <a:solidFill>
                  <a:srgbClr val="FFFFFF"/>
                </a:solidFill>
                <a:latin typeface="Open Sauce Light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952500"/>
            <a:ext cx="3420611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uce SemiBold"/>
              </a:rPr>
              <a:t>//05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043104"/>
            <a:ext cx="3192457" cy="215196"/>
            <a:chOff x="0" y="0"/>
            <a:chExt cx="4256610" cy="286927"/>
          </a:xfrm>
        </p:grpSpPr>
        <p:sp>
          <p:nvSpPr>
            <p:cNvPr id="3" name="AutoShape 3"/>
            <p:cNvSpPr/>
            <p:nvPr/>
          </p:nvSpPr>
          <p:spPr>
            <a:xfrm>
              <a:off x="0" y="129705"/>
              <a:ext cx="4256610" cy="27517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5374748" y="9043104"/>
            <a:ext cx="3192457" cy="215196"/>
            <a:chOff x="0" y="0"/>
            <a:chExt cx="4256610" cy="286927"/>
          </a:xfrm>
        </p:grpSpPr>
        <p:sp>
          <p:nvSpPr>
            <p:cNvPr id="6" name="AutoShape 6"/>
            <p:cNvSpPr/>
            <p:nvPr/>
          </p:nvSpPr>
          <p:spPr>
            <a:xfrm>
              <a:off x="0" y="129705"/>
              <a:ext cx="4256610" cy="27517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720795" y="9043104"/>
            <a:ext cx="3192457" cy="215196"/>
            <a:chOff x="0" y="0"/>
            <a:chExt cx="4256610" cy="286927"/>
          </a:xfrm>
        </p:grpSpPr>
        <p:sp>
          <p:nvSpPr>
            <p:cNvPr id="9" name="AutoShape 9"/>
            <p:cNvSpPr/>
            <p:nvPr/>
          </p:nvSpPr>
          <p:spPr>
            <a:xfrm>
              <a:off x="0" y="129705"/>
              <a:ext cx="4256610" cy="27517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10" name="AutoShape 10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4066843" y="9043104"/>
            <a:ext cx="3192457" cy="215196"/>
            <a:chOff x="0" y="0"/>
            <a:chExt cx="4256610" cy="286927"/>
          </a:xfrm>
        </p:grpSpPr>
        <p:sp>
          <p:nvSpPr>
            <p:cNvPr id="12" name="AutoShape 12"/>
            <p:cNvSpPr/>
            <p:nvPr/>
          </p:nvSpPr>
          <p:spPr>
            <a:xfrm>
              <a:off x="0" y="129705"/>
              <a:ext cx="4256610" cy="27517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13" name="AutoShape 13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028700" y="3948906"/>
            <a:ext cx="3192457" cy="3952925"/>
            <a:chOff x="0" y="-47625"/>
            <a:chExt cx="4256610" cy="5270566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47625"/>
              <a:ext cx="4256610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193" dirty="0">
                  <a:solidFill>
                    <a:srgbClr val="FFFFFF"/>
                  </a:solidFill>
                  <a:latin typeface="Open Sauce Bold"/>
                </a:rPr>
                <a:t>COST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948267"/>
              <a:ext cx="4256610" cy="42746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2520"/>
                </a:lnSpc>
              </a:pPr>
              <a:r>
                <a:rPr lang="en-US" sz="1800" spc="165" dirty="0">
                  <a:solidFill>
                    <a:srgbClr val="FFFFFF"/>
                  </a:solidFill>
                  <a:latin typeface="Open Sauce Light"/>
                </a:rPr>
                <a:t>It has become costly for the company to manage the workflow amidst the constant need of more people as the work is increasing day by </a:t>
              </a:r>
              <a:r>
                <a:rPr lang="en-US" sz="1800" spc="165" dirty="0" smtClean="0">
                  <a:solidFill>
                    <a:srgbClr val="FFFFFF"/>
                  </a:solidFill>
                  <a:latin typeface="Open Sauce Light"/>
                </a:rPr>
                <a:t>day. In </a:t>
              </a:r>
              <a:r>
                <a:rPr lang="en-US" sz="1800" spc="165" dirty="0">
                  <a:solidFill>
                    <a:srgbClr val="FFFFFF"/>
                  </a:solidFill>
                  <a:latin typeface="Open Sauce Light"/>
                </a:rPr>
                <a:t>addition, the cost of maintaining the old systems is also increasing.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374748" y="3984625"/>
            <a:ext cx="3192457" cy="3208655"/>
            <a:chOff x="0" y="0"/>
            <a:chExt cx="4256610" cy="4278207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47625"/>
              <a:ext cx="4256610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193" dirty="0">
                  <a:solidFill>
                    <a:srgbClr val="FFFFFF"/>
                  </a:solidFill>
                  <a:latin typeface="Open Sauce Bold"/>
                </a:rPr>
                <a:t>TIME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948267"/>
              <a:ext cx="4256610" cy="3329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2520"/>
                </a:lnSpc>
              </a:pPr>
              <a:r>
                <a:rPr lang="en-US" sz="1800" spc="165" dirty="0">
                  <a:solidFill>
                    <a:srgbClr val="FFFFFF"/>
                  </a:solidFill>
                  <a:latin typeface="Open Sauce Light"/>
                </a:rPr>
                <a:t>It takes a lot of time to perform all the data operations manually. Majority of employees' time is spent on basic operations which slows the company's performance.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720795" y="3948906"/>
            <a:ext cx="3192457" cy="3925866"/>
            <a:chOff x="0" y="-47625"/>
            <a:chExt cx="4256610" cy="5234488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47625"/>
              <a:ext cx="4256610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193" dirty="0">
                  <a:solidFill>
                    <a:srgbClr val="FFFFFF"/>
                  </a:solidFill>
                  <a:latin typeface="Open Sauce Bold"/>
                </a:rPr>
                <a:t>DEFECTS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948267"/>
              <a:ext cx="4256610" cy="42385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2520"/>
                </a:lnSpc>
              </a:pPr>
              <a:r>
                <a:rPr lang="en-US" sz="1800" spc="165" dirty="0">
                  <a:solidFill>
                    <a:srgbClr val="FFFFFF"/>
                  </a:solidFill>
                  <a:latin typeface="Open Sauce Light"/>
                </a:rPr>
                <a:t>As the tasks are performed manually, it is difficult to find any defects. It takes a lot of time to find the root cause of the errors manually. Human errors </a:t>
              </a:r>
              <a:r>
                <a:rPr lang="en-US" sz="1800" spc="165" dirty="0" smtClean="0">
                  <a:solidFill>
                    <a:srgbClr val="FFFFFF"/>
                  </a:solidFill>
                  <a:latin typeface="Open Sauce Light"/>
                </a:rPr>
                <a:t>make </a:t>
              </a:r>
              <a:r>
                <a:rPr lang="en-US" sz="1800" spc="165" dirty="0">
                  <a:solidFill>
                    <a:srgbClr val="FFFFFF"/>
                  </a:solidFill>
                  <a:latin typeface="Open Sauce Light"/>
                </a:rPr>
                <a:t>it slower and </a:t>
              </a:r>
              <a:r>
                <a:rPr lang="en-US" sz="1800" spc="165" dirty="0" smtClean="0">
                  <a:solidFill>
                    <a:srgbClr val="FFFFFF"/>
                  </a:solidFill>
                  <a:latin typeface="Open Sauce Light"/>
                </a:rPr>
                <a:t>costlier </a:t>
              </a:r>
              <a:r>
                <a:rPr lang="en-US" sz="1800" spc="165" dirty="0">
                  <a:solidFill>
                    <a:srgbClr val="FFFFFF"/>
                  </a:solidFill>
                  <a:latin typeface="Open Sauce Light"/>
                </a:rPr>
                <a:t>for the company.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4066843" y="3948906"/>
            <a:ext cx="3192457" cy="3632324"/>
            <a:chOff x="0" y="-47625"/>
            <a:chExt cx="4256610" cy="4843099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47625"/>
              <a:ext cx="4256610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spc="193" dirty="0">
                  <a:solidFill>
                    <a:srgbClr val="FFFFFF"/>
                  </a:solidFill>
                  <a:latin typeface="Open Sauce Bold"/>
                </a:rPr>
                <a:t>MANUAL LABOR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948267"/>
              <a:ext cx="4256610" cy="3847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2520"/>
                </a:lnSpc>
              </a:pPr>
              <a:r>
                <a:rPr lang="en-US" sz="1800" spc="165" dirty="0">
                  <a:solidFill>
                    <a:srgbClr val="FFFFFF"/>
                  </a:solidFill>
                  <a:latin typeface="Open Sauce Light"/>
                </a:rPr>
                <a:t>Since the customers are </a:t>
              </a:r>
              <a:r>
                <a:rPr lang="en-US" sz="1800" spc="165" dirty="0" smtClean="0">
                  <a:solidFill>
                    <a:srgbClr val="FFFFFF"/>
                  </a:solidFill>
                  <a:latin typeface="Open Sauce Light"/>
                </a:rPr>
                <a:t>increasing, </a:t>
              </a:r>
              <a:r>
                <a:rPr lang="en-US" sz="1800" spc="165" dirty="0">
                  <a:solidFill>
                    <a:srgbClr val="FFFFFF"/>
                  </a:solidFill>
                  <a:latin typeface="Open Sauce Light"/>
                </a:rPr>
                <a:t>the workload is also increasing. Among the increasing work, company needs to hire more people to keep up with all the operations and it costs the company more.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5436112" y="1028700"/>
            <a:ext cx="1823188" cy="889646"/>
            <a:chOff x="0" y="0"/>
            <a:chExt cx="2430917" cy="1186195"/>
          </a:xfrm>
        </p:grpSpPr>
        <p:sp>
          <p:nvSpPr>
            <p:cNvPr id="27" name="AutoShape 27"/>
            <p:cNvSpPr/>
            <p:nvPr/>
          </p:nvSpPr>
          <p:spPr>
            <a:xfrm>
              <a:off x="0" y="10145"/>
              <a:ext cx="31209" cy="117605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528971" y="-38100"/>
              <a:ext cx="1901946" cy="8153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uce Light"/>
                </a:rPr>
                <a:t>Project Report</a:t>
              </a:r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028700" y="952500"/>
            <a:ext cx="3420611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uce SemiBold"/>
              </a:rPr>
              <a:t>//06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36112" y="1028700"/>
            <a:ext cx="1823188" cy="882037"/>
            <a:chOff x="0" y="0"/>
            <a:chExt cx="2430917" cy="117605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31209" cy="117605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528971" y="-38100"/>
              <a:ext cx="1901946" cy="8153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uce Light"/>
                </a:rPr>
                <a:t>Project Report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6729936" y="4045849"/>
            <a:ext cx="5112964" cy="254619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6" name="Group 6"/>
          <p:cNvGrpSpPr/>
          <p:nvPr/>
        </p:nvGrpSpPr>
        <p:grpSpPr>
          <a:xfrm>
            <a:off x="1028700" y="4045849"/>
            <a:ext cx="5112964" cy="2546195"/>
            <a:chOff x="0" y="0"/>
            <a:chExt cx="11766933" cy="585979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766933" cy="5859792"/>
            </a:xfrm>
            <a:custGeom>
              <a:avLst/>
              <a:gdLst/>
              <a:ahLst/>
              <a:cxnLst/>
              <a:rect l="l" t="t" r="r" b="b"/>
              <a:pathLst>
                <a:path w="11766933" h="5859792">
                  <a:moveTo>
                    <a:pt x="0" y="0"/>
                  </a:moveTo>
                  <a:lnTo>
                    <a:pt x="0" y="5859792"/>
                  </a:lnTo>
                  <a:lnTo>
                    <a:pt x="11766933" y="5859792"/>
                  </a:lnTo>
                  <a:lnTo>
                    <a:pt x="11766933" y="0"/>
                  </a:lnTo>
                  <a:lnTo>
                    <a:pt x="0" y="0"/>
                  </a:lnTo>
                  <a:close/>
                  <a:moveTo>
                    <a:pt x="11705972" y="5798831"/>
                  </a:moveTo>
                  <a:lnTo>
                    <a:pt x="59690" y="5798831"/>
                  </a:lnTo>
                  <a:lnTo>
                    <a:pt x="59690" y="59690"/>
                  </a:lnTo>
                  <a:lnTo>
                    <a:pt x="11705972" y="59690"/>
                  </a:lnTo>
                  <a:lnTo>
                    <a:pt x="11705972" y="579883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028700" y="1156335"/>
            <a:ext cx="10814199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en-US" sz="8000" dirty="0">
                <a:solidFill>
                  <a:srgbClr val="FFFFFF"/>
                </a:solidFill>
                <a:latin typeface="Open Sauce SemiBold"/>
              </a:rPr>
              <a:t>GAP 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004964" y="8545830"/>
            <a:ext cx="2254336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uce SemiBold"/>
              </a:rPr>
              <a:t>//07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6837078"/>
            <a:ext cx="2349685" cy="299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560"/>
              </a:lnSpc>
              <a:spcBef>
                <a:spcPct val="0"/>
              </a:spcBef>
            </a:pPr>
            <a:r>
              <a:rPr lang="en-US" sz="1600" spc="147" dirty="0">
                <a:solidFill>
                  <a:srgbClr val="FFFFFF"/>
                </a:solidFill>
                <a:latin typeface="Open Sauce Light"/>
              </a:rPr>
              <a:t>Current State</a:t>
            </a:r>
          </a:p>
        </p:txBody>
      </p:sp>
      <p:sp>
        <p:nvSpPr>
          <p:cNvPr id="11" name="AutoShape 11"/>
          <p:cNvSpPr/>
          <p:nvPr/>
        </p:nvSpPr>
        <p:spPr>
          <a:xfrm>
            <a:off x="1028700" y="9139590"/>
            <a:ext cx="10814199" cy="21906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2" name="AutoShape 12"/>
          <p:cNvSpPr/>
          <p:nvPr/>
        </p:nvSpPr>
        <p:spPr>
          <a:xfrm>
            <a:off x="1028700" y="9043104"/>
            <a:ext cx="459929" cy="215196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3" name="TextBox 13"/>
          <p:cNvSpPr txBox="1"/>
          <p:nvPr/>
        </p:nvSpPr>
        <p:spPr>
          <a:xfrm>
            <a:off x="1473031" y="4675056"/>
            <a:ext cx="4224301" cy="1249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520"/>
              </a:lnSpc>
              <a:spcBef>
                <a:spcPct val="0"/>
              </a:spcBef>
            </a:pPr>
            <a:r>
              <a:rPr lang="en-US" sz="1800" spc="270" dirty="0">
                <a:solidFill>
                  <a:srgbClr val="FFFFFF"/>
                </a:solidFill>
                <a:latin typeface="Open Sauce Light"/>
              </a:rPr>
              <a:t>He</a:t>
            </a:r>
            <a:r>
              <a:rPr lang="en-US" sz="1800" u="none" spc="270" dirty="0">
                <a:solidFill>
                  <a:srgbClr val="FFFFFF"/>
                </a:solidFill>
                <a:latin typeface="Open Sauce Light"/>
              </a:rPr>
              <a:t>althCare Insurance does not have any automated workflow and all the</a:t>
            </a:r>
            <a:r>
              <a:rPr lang="en-US" sz="1800" spc="270" dirty="0">
                <a:solidFill>
                  <a:srgbClr val="FFFFFF"/>
                </a:solidFill>
                <a:latin typeface="Open Sauce Light"/>
              </a:rPr>
              <a:t> </a:t>
            </a:r>
            <a:r>
              <a:rPr lang="en-US" sz="1800" u="none" spc="270" dirty="0">
                <a:solidFill>
                  <a:srgbClr val="FFFFFF"/>
                </a:solidFill>
                <a:latin typeface="Open Sauce Light"/>
              </a:rPr>
              <a:t>w</a:t>
            </a:r>
            <a:r>
              <a:rPr lang="en-US" sz="1800" spc="270" dirty="0">
                <a:solidFill>
                  <a:srgbClr val="FFFFFF"/>
                </a:solidFill>
                <a:latin typeface="Open Sauce Light"/>
              </a:rPr>
              <a:t>o</a:t>
            </a:r>
            <a:r>
              <a:rPr lang="en-US" sz="1800" u="none" spc="270" dirty="0">
                <a:solidFill>
                  <a:srgbClr val="FFFFFF"/>
                </a:solidFill>
                <a:latin typeface="Open Sauce Light"/>
              </a:rPr>
              <a:t>rk is </a:t>
            </a:r>
            <a:r>
              <a:rPr lang="en-US" sz="1800" spc="270" dirty="0">
                <a:solidFill>
                  <a:srgbClr val="FFFFFF"/>
                </a:solidFill>
                <a:latin typeface="Open Sauce Light"/>
              </a:rPr>
              <a:t>d</a:t>
            </a:r>
            <a:r>
              <a:rPr lang="en-US" sz="1800" u="none" spc="270" dirty="0">
                <a:solidFill>
                  <a:srgbClr val="FFFFFF"/>
                </a:solidFill>
                <a:latin typeface="Open Sauce Light"/>
              </a:rPr>
              <a:t>on</a:t>
            </a:r>
            <a:r>
              <a:rPr lang="en-US" sz="1800" spc="270" dirty="0">
                <a:solidFill>
                  <a:srgbClr val="FFFFFF"/>
                </a:solidFill>
                <a:latin typeface="Open Sauce Light"/>
              </a:rPr>
              <a:t>e </a:t>
            </a:r>
            <a:r>
              <a:rPr lang="en-US" sz="1800" u="none" spc="270" dirty="0">
                <a:solidFill>
                  <a:srgbClr val="FFFFFF"/>
                </a:solidFill>
                <a:latin typeface="Open Sauce Light"/>
              </a:rPr>
              <a:t>manually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729936" y="6837078"/>
            <a:ext cx="2349685" cy="299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60"/>
              </a:lnSpc>
              <a:spcBef>
                <a:spcPct val="0"/>
              </a:spcBef>
            </a:pPr>
            <a:r>
              <a:rPr lang="en-US" sz="1600" spc="147" dirty="0">
                <a:solidFill>
                  <a:srgbClr val="FFFFFF"/>
                </a:solidFill>
                <a:latin typeface="Open Sauce Light"/>
              </a:rPr>
              <a:t>Future State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31849" y="4675056"/>
            <a:ext cx="4224301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520"/>
              </a:lnSpc>
              <a:spcBef>
                <a:spcPct val="0"/>
              </a:spcBef>
            </a:pPr>
            <a:r>
              <a:rPr lang="en-US" sz="1800" spc="270" dirty="0">
                <a:solidFill>
                  <a:srgbClr val="1B1B1B"/>
                </a:solidFill>
                <a:latin typeface="Open Sauce Light"/>
              </a:rPr>
              <a:t>H</a:t>
            </a:r>
            <a:r>
              <a:rPr lang="en-US" sz="1800" u="none" spc="270" dirty="0">
                <a:solidFill>
                  <a:srgbClr val="1B1B1B"/>
                </a:solidFill>
                <a:latin typeface="Open Sauce Light"/>
              </a:rPr>
              <a:t>ealthCare Insurance has a Cloud-based infrastructure to handle </a:t>
            </a:r>
            <a:r>
              <a:rPr lang="en-US" sz="1800" u="none" spc="270" dirty="0" smtClean="0">
                <a:solidFill>
                  <a:srgbClr val="1B1B1B"/>
                </a:solidFill>
                <a:latin typeface="Open Sauce Light"/>
              </a:rPr>
              <a:t>Big Data </a:t>
            </a:r>
            <a:r>
              <a:rPr lang="en-US" sz="1800" u="none" spc="270" dirty="0">
                <a:solidFill>
                  <a:srgbClr val="1B1B1B"/>
                </a:solidFill>
                <a:latin typeface="Open Sauce Light"/>
              </a:rPr>
              <a:t>challenges with CI/CD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36112" y="1028700"/>
            <a:ext cx="1823188" cy="882037"/>
            <a:chOff x="0" y="0"/>
            <a:chExt cx="2430917" cy="117605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31209" cy="117605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528971" y="-38100"/>
              <a:ext cx="1901946" cy="8153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20"/>
                </a:lnSpc>
              </a:pPr>
              <a:r>
                <a:rPr lang="en-US" sz="1800" dirty="0">
                  <a:solidFill>
                    <a:srgbClr val="FFFFFF"/>
                  </a:solidFill>
                  <a:latin typeface="Open Sauce Light"/>
                </a:rPr>
                <a:t>Project Report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5134293"/>
            <a:ext cx="3202115" cy="4231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 dirty="0">
                <a:solidFill>
                  <a:srgbClr val="FFFFFF"/>
                </a:solidFill>
                <a:latin typeface="Open Sauce Light"/>
              </a:rPr>
              <a:t>Business</a:t>
            </a:r>
          </a:p>
          <a:p>
            <a:pPr>
              <a:lnSpc>
                <a:spcPts val="5460"/>
              </a:lnSpc>
            </a:pPr>
            <a:r>
              <a:rPr lang="en-US" sz="4200" dirty="0">
                <a:solidFill>
                  <a:srgbClr val="FFFFFF"/>
                </a:solidFill>
                <a:latin typeface="Arimo"/>
              </a:rPr>
              <a:t>Analysis Core Concept Model </a:t>
            </a:r>
            <a:r>
              <a:rPr lang="en-US" sz="4200" dirty="0" smtClean="0">
                <a:solidFill>
                  <a:srgbClr val="FFFFFF"/>
                </a:solidFill>
                <a:latin typeface="Open Sauce Light"/>
              </a:rPr>
              <a:t>(</a:t>
            </a:r>
            <a:r>
              <a:rPr lang="en-US" sz="4200" dirty="0">
                <a:solidFill>
                  <a:srgbClr val="FFFFFF"/>
                </a:solidFill>
                <a:latin typeface="Open Sauce Light"/>
              </a:rPr>
              <a:t>B</a:t>
            </a:r>
            <a:r>
              <a:rPr lang="en-US" sz="4200" dirty="0" smtClean="0">
                <a:solidFill>
                  <a:srgbClr val="FFFFFF"/>
                </a:solidFill>
                <a:latin typeface="Open Sauce Light"/>
              </a:rPr>
              <a:t>ACCM</a:t>
            </a:r>
            <a:r>
              <a:rPr lang="en-US" sz="4200" dirty="0">
                <a:solidFill>
                  <a:srgbClr val="FFFFFF"/>
                </a:solidFill>
                <a:latin typeface="Open Sauce Light"/>
              </a:rPr>
              <a:t>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952500"/>
            <a:ext cx="3420611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uce SemiBold"/>
              </a:rPr>
              <a:t>//08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6881892" y="1287226"/>
            <a:ext cx="7129831" cy="7946626"/>
            <a:chOff x="0" y="0"/>
            <a:chExt cx="9506442" cy="10595502"/>
          </a:xfrm>
        </p:grpSpPr>
        <p:grpSp>
          <p:nvGrpSpPr>
            <p:cNvPr id="8" name="Group 8"/>
            <p:cNvGrpSpPr/>
            <p:nvPr/>
          </p:nvGrpSpPr>
          <p:grpSpPr>
            <a:xfrm rot="-1795325">
              <a:off x="-607595" y="5112519"/>
              <a:ext cx="10595502" cy="395218"/>
              <a:chOff x="0" y="0"/>
              <a:chExt cx="15321479" cy="5715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255270"/>
                <a:ext cx="15321479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15321479" h="69850">
                    <a:moveTo>
                      <a:pt x="15030650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15321479" y="69850"/>
                    </a:lnTo>
                    <a:lnTo>
                      <a:pt x="15321479" y="0"/>
                    </a:ln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 rot="1804804">
              <a:off x="-474634" y="5100142"/>
              <a:ext cx="10595502" cy="395218"/>
              <a:chOff x="0" y="0"/>
              <a:chExt cx="15321479" cy="5715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255270"/>
                <a:ext cx="15321479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15321479" h="69850">
                    <a:moveTo>
                      <a:pt x="15030650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15321479" y="69850"/>
                    </a:lnTo>
                    <a:lnTo>
                      <a:pt x="15321479" y="0"/>
                    </a:ln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 rot="-5400000">
              <a:off x="-532538" y="5100142"/>
              <a:ext cx="10595502" cy="395218"/>
              <a:chOff x="0" y="0"/>
              <a:chExt cx="15321479" cy="5715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255270"/>
                <a:ext cx="15321479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15321479" h="69850">
                    <a:moveTo>
                      <a:pt x="15030650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15321479" y="69850"/>
                    </a:lnTo>
                    <a:lnTo>
                      <a:pt x="15321479" y="0"/>
                    </a:ln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</p:spPr>
          </p:sp>
        </p:grpSp>
      </p:grpSp>
      <p:sp>
        <p:nvSpPr>
          <p:cNvPr id="14" name="TextBox 14"/>
          <p:cNvSpPr txBox="1"/>
          <p:nvPr/>
        </p:nvSpPr>
        <p:spPr>
          <a:xfrm>
            <a:off x="10729536" y="2295498"/>
            <a:ext cx="2621135" cy="93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u="sng" spc="165" dirty="0">
                <a:solidFill>
                  <a:srgbClr val="FFFFFF"/>
                </a:solidFill>
                <a:latin typeface="Open Sauce Light"/>
              </a:rPr>
              <a:t>Change: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65" dirty="0">
                <a:solidFill>
                  <a:srgbClr val="FFFFFF"/>
                </a:solidFill>
                <a:latin typeface="Open Sauce Light"/>
              </a:rPr>
              <a:t>Enabling Big Data with CI/CD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040104" y="4302324"/>
            <a:ext cx="2621135" cy="1878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u="sng" spc="165" dirty="0">
                <a:solidFill>
                  <a:srgbClr val="FFFFFF"/>
                </a:solidFill>
                <a:latin typeface="Open Sauce Light"/>
              </a:rPr>
              <a:t>Need: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65" dirty="0">
                <a:solidFill>
                  <a:srgbClr val="FFFFFF"/>
                </a:solidFill>
                <a:latin typeface="Open Sauce Light"/>
              </a:rPr>
              <a:t>To optimize the workflow and manage data in a better way and more securely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729536" y="6832847"/>
            <a:ext cx="2621135" cy="1878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u="sng" spc="165" dirty="0">
                <a:solidFill>
                  <a:srgbClr val="FFFFFF"/>
                </a:solidFill>
                <a:latin typeface="Open Sauce Light"/>
              </a:rPr>
              <a:t>Value: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65" dirty="0">
                <a:solidFill>
                  <a:srgbClr val="FFFFFF"/>
                </a:solidFill>
                <a:latin typeface="Open Sauce Light"/>
              </a:rPr>
              <a:t>Optimized, Secure, and Reliable infrastructure and smooth work environment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389567" y="6990010"/>
            <a:ext cx="2621135" cy="1564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u="sng" spc="165" dirty="0">
                <a:solidFill>
                  <a:srgbClr val="FFFFFF"/>
                </a:solidFill>
                <a:latin typeface="Open Sauce Light"/>
              </a:rPr>
              <a:t>Solution: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65" dirty="0">
                <a:solidFill>
                  <a:srgbClr val="FFFFFF"/>
                </a:solidFill>
                <a:latin typeface="Open Sauce Light"/>
              </a:rPr>
              <a:t>Enhance the infrastructure by changing legacy IT environment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079000" y="4459487"/>
            <a:ext cx="2621135" cy="1603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u="sng" spc="165" dirty="0">
                <a:solidFill>
                  <a:srgbClr val="FFFFFF"/>
                </a:solidFill>
                <a:latin typeface="Open Sauce Light"/>
              </a:rPr>
              <a:t>Stakeholders: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65" dirty="0">
                <a:solidFill>
                  <a:srgbClr val="FFFFFF"/>
                </a:solidFill>
                <a:latin typeface="Open Sauce Light"/>
              </a:rPr>
              <a:t>Management Body, Customers, Front-line Employees, BA, PM</a:t>
            </a:r>
            <a:r>
              <a:rPr lang="en-US" sz="1800" spc="165" dirty="0" smtClean="0">
                <a:solidFill>
                  <a:srgbClr val="FFFFFF"/>
                </a:solidFill>
                <a:latin typeface="Open Sauce Light"/>
              </a:rPr>
              <a:t>, Technical </a:t>
            </a:r>
            <a:r>
              <a:rPr lang="en-US" sz="1800" spc="165" dirty="0">
                <a:solidFill>
                  <a:srgbClr val="FFFFFF"/>
                </a:solidFill>
                <a:latin typeface="Open Sauce Light"/>
              </a:rPr>
              <a:t>Team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389567" y="2276448"/>
            <a:ext cx="2621135" cy="93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u="sng" spc="165" dirty="0">
                <a:solidFill>
                  <a:srgbClr val="FFFFFF"/>
                </a:solidFill>
                <a:latin typeface="Open Sauce Light"/>
              </a:rPr>
              <a:t>Context: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65" dirty="0">
                <a:solidFill>
                  <a:srgbClr val="FFFFFF"/>
                </a:solidFill>
                <a:latin typeface="Open Sauce Light"/>
              </a:rPr>
              <a:t>Transformation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65" dirty="0">
                <a:solidFill>
                  <a:srgbClr val="FFFFFF"/>
                </a:solidFill>
                <a:latin typeface="Open Sauce Light"/>
              </a:rPr>
              <a:t>(Enhancements)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95375"/>
            <a:ext cx="10671782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en-US" sz="8000" dirty="0">
                <a:solidFill>
                  <a:srgbClr val="FFFFFF"/>
                </a:solidFill>
                <a:latin typeface="Open Sauce SemiBold"/>
              </a:rPr>
              <a:t>Goal Chart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872226" y="1028700"/>
            <a:ext cx="215196" cy="8229600"/>
            <a:chOff x="0" y="0"/>
            <a:chExt cx="286927" cy="10972800"/>
          </a:xfrm>
        </p:grpSpPr>
        <p:sp>
          <p:nvSpPr>
            <p:cNvPr id="4" name="AutoShape 4"/>
            <p:cNvSpPr/>
            <p:nvPr/>
          </p:nvSpPr>
          <p:spPr>
            <a:xfrm>
              <a:off x="128647" y="0"/>
              <a:ext cx="29633" cy="1097280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AutoShape 5"/>
            <p:cNvSpPr/>
            <p:nvPr/>
          </p:nvSpPr>
          <p:spPr>
            <a:xfrm rot="-5400000">
              <a:off x="-163156" y="163156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4140291" y="990600"/>
            <a:ext cx="3318605" cy="670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460"/>
              </a:lnSpc>
            </a:pPr>
            <a:r>
              <a:rPr lang="en-US" sz="4200" dirty="0">
                <a:solidFill>
                  <a:srgbClr val="FFFFFF"/>
                </a:solidFill>
                <a:latin typeface="Open Sauce Light"/>
              </a:rPr>
              <a:t>Strategy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940695" y="4032922"/>
            <a:ext cx="3318605" cy="3956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80"/>
              </a:lnSpc>
            </a:pPr>
            <a:r>
              <a:rPr lang="en-US" sz="1800" spc="165" dirty="0">
                <a:solidFill>
                  <a:srgbClr val="FFFFFF"/>
                </a:solidFill>
                <a:latin typeface="Open Sauce Light"/>
              </a:rPr>
              <a:t>Q1  - High Value</a:t>
            </a:r>
          </a:p>
          <a:p>
            <a:pPr algn="r">
              <a:lnSpc>
                <a:spcPts val="2880"/>
              </a:lnSpc>
            </a:pPr>
            <a:r>
              <a:rPr lang="en-US" sz="1800" spc="165" dirty="0">
                <a:solidFill>
                  <a:srgbClr val="FFFFFF"/>
                </a:solidFill>
                <a:latin typeface="Open Sauce Light"/>
              </a:rPr>
              <a:t>Low Effort</a:t>
            </a:r>
          </a:p>
          <a:p>
            <a:pPr algn="r">
              <a:lnSpc>
                <a:spcPts val="2880"/>
              </a:lnSpc>
            </a:pPr>
            <a:endParaRPr lang="en-US" sz="1800" spc="165" dirty="0">
              <a:solidFill>
                <a:srgbClr val="FFFFFF"/>
              </a:solidFill>
              <a:latin typeface="Open Sauce Light"/>
            </a:endParaRPr>
          </a:p>
          <a:p>
            <a:pPr algn="r">
              <a:lnSpc>
                <a:spcPts val="2880"/>
              </a:lnSpc>
            </a:pPr>
            <a:r>
              <a:rPr lang="en-US" sz="1800" spc="165" dirty="0">
                <a:solidFill>
                  <a:srgbClr val="FFFFFF"/>
                </a:solidFill>
                <a:latin typeface="Open Sauce Light"/>
              </a:rPr>
              <a:t>Q2 - High Value</a:t>
            </a:r>
          </a:p>
          <a:p>
            <a:pPr algn="r">
              <a:lnSpc>
                <a:spcPts val="2880"/>
              </a:lnSpc>
            </a:pPr>
            <a:r>
              <a:rPr lang="en-US" sz="1800" spc="165" dirty="0">
                <a:solidFill>
                  <a:srgbClr val="FFFFFF"/>
                </a:solidFill>
                <a:latin typeface="Open Sauce Light"/>
              </a:rPr>
              <a:t>High Effort</a:t>
            </a:r>
          </a:p>
          <a:p>
            <a:pPr algn="r">
              <a:lnSpc>
                <a:spcPts val="2880"/>
              </a:lnSpc>
            </a:pPr>
            <a:endParaRPr lang="en-US" sz="1800" spc="165" dirty="0">
              <a:solidFill>
                <a:srgbClr val="FFFFFF"/>
              </a:solidFill>
              <a:latin typeface="Open Sauce Light"/>
            </a:endParaRPr>
          </a:p>
          <a:p>
            <a:pPr algn="r">
              <a:lnSpc>
                <a:spcPts val="2880"/>
              </a:lnSpc>
            </a:pPr>
            <a:r>
              <a:rPr lang="en-US" sz="1800" spc="165" dirty="0">
                <a:solidFill>
                  <a:srgbClr val="FFFFFF"/>
                </a:solidFill>
                <a:latin typeface="Open Sauce Light"/>
              </a:rPr>
              <a:t>Q3 - Low Value</a:t>
            </a:r>
          </a:p>
          <a:p>
            <a:pPr algn="r">
              <a:lnSpc>
                <a:spcPts val="2880"/>
              </a:lnSpc>
            </a:pPr>
            <a:r>
              <a:rPr lang="en-US" sz="1800" spc="165" dirty="0">
                <a:solidFill>
                  <a:srgbClr val="FFFFFF"/>
                </a:solidFill>
                <a:latin typeface="Open Sauce Light"/>
              </a:rPr>
              <a:t>High Effort</a:t>
            </a:r>
          </a:p>
          <a:p>
            <a:pPr algn="r">
              <a:lnSpc>
                <a:spcPts val="2880"/>
              </a:lnSpc>
            </a:pPr>
            <a:endParaRPr lang="en-US" sz="1800" spc="165" dirty="0">
              <a:solidFill>
                <a:srgbClr val="FFFFFF"/>
              </a:solidFill>
              <a:latin typeface="Open Sauce Light"/>
            </a:endParaRPr>
          </a:p>
          <a:p>
            <a:pPr algn="r">
              <a:lnSpc>
                <a:spcPts val="2880"/>
              </a:lnSpc>
            </a:pPr>
            <a:r>
              <a:rPr lang="en-US" sz="1800" spc="165" dirty="0">
                <a:solidFill>
                  <a:srgbClr val="FFFFFF"/>
                </a:solidFill>
                <a:latin typeface="Open Sauce Light"/>
              </a:rPr>
              <a:t>Q4 - Low Value</a:t>
            </a:r>
          </a:p>
          <a:p>
            <a:pPr marL="0" lvl="0" indent="0" algn="r">
              <a:lnSpc>
                <a:spcPts val="2880"/>
              </a:lnSpc>
              <a:spcBef>
                <a:spcPct val="0"/>
              </a:spcBef>
            </a:pPr>
            <a:r>
              <a:rPr lang="en-US" sz="1800" spc="165" dirty="0">
                <a:solidFill>
                  <a:srgbClr val="FFFFFF"/>
                </a:solidFill>
                <a:latin typeface="Open Sauce Light"/>
              </a:rPr>
              <a:t>Low Effort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004964" y="8545830"/>
            <a:ext cx="2254336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uce SemiBold"/>
              </a:rPr>
              <a:t>//09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349337" y="3149040"/>
            <a:ext cx="9705486" cy="5791125"/>
            <a:chOff x="0" y="0"/>
            <a:chExt cx="12940648" cy="772150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6411743" cy="3803226"/>
              <a:chOff x="0" y="0"/>
              <a:chExt cx="11766933" cy="6979741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1766933" cy="6979741"/>
              </a:xfrm>
              <a:custGeom>
                <a:avLst/>
                <a:gdLst/>
                <a:ahLst/>
                <a:cxnLst/>
                <a:rect l="l" t="t" r="r" b="b"/>
                <a:pathLst>
                  <a:path w="11766933" h="6979741">
                    <a:moveTo>
                      <a:pt x="0" y="0"/>
                    </a:moveTo>
                    <a:lnTo>
                      <a:pt x="0" y="6979741"/>
                    </a:lnTo>
                    <a:lnTo>
                      <a:pt x="11766933" y="6979741"/>
                    </a:lnTo>
                    <a:lnTo>
                      <a:pt x="11766933" y="0"/>
                    </a:lnTo>
                    <a:lnTo>
                      <a:pt x="0" y="0"/>
                    </a:lnTo>
                    <a:close/>
                    <a:moveTo>
                      <a:pt x="11705972" y="6918781"/>
                    </a:moveTo>
                    <a:lnTo>
                      <a:pt x="59690" y="6918781"/>
                    </a:lnTo>
                    <a:lnTo>
                      <a:pt x="59690" y="59690"/>
                    </a:lnTo>
                    <a:lnTo>
                      <a:pt x="11705972" y="59690"/>
                    </a:lnTo>
                    <a:lnTo>
                      <a:pt x="11705972" y="691878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6528905" y="0"/>
              <a:ext cx="6411743" cy="3803226"/>
              <a:chOff x="0" y="0"/>
              <a:chExt cx="11766933" cy="697974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1766933" cy="6979741"/>
              </a:xfrm>
              <a:custGeom>
                <a:avLst/>
                <a:gdLst/>
                <a:ahLst/>
                <a:cxnLst/>
                <a:rect l="l" t="t" r="r" b="b"/>
                <a:pathLst>
                  <a:path w="11766933" h="6979741">
                    <a:moveTo>
                      <a:pt x="0" y="0"/>
                    </a:moveTo>
                    <a:lnTo>
                      <a:pt x="0" y="6979741"/>
                    </a:lnTo>
                    <a:lnTo>
                      <a:pt x="11766933" y="6979741"/>
                    </a:lnTo>
                    <a:lnTo>
                      <a:pt x="11766933" y="0"/>
                    </a:lnTo>
                    <a:lnTo>
                      <a:pt x="0" y="0"/>
                    </a:lnTo>
                    <a:close/>
                    <a:moveTo>
                      <a:pt x="11705972" y="6918781"/>
                    </a:moveTo>
                    <a:lnTo>
                      <a:pt x="59690" y="6918781"/>
                    </a:lnTo>
                    <a:lnTo>
                      <a:pt x="59690" y="59690"/>
                    </a:lnTo>
                    <a:lnTo>
                      <a:pt x="11705972" y="59690"/>
                    </a:lnTo>
                    <a:lnTo>
                      <a:pt x="11705972" y="691878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0" y="3918274"/>
              <a:ext cx="6411743" cy="3803226"/>
              <a:chOff x="0" y="0"/>
              <a:chExt cx="11766933" cy="6979741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1766933" cy="6979741"/>
              </a:xfrm>
              <a:custGeom>
                <a:avLst/>
                <a:gdLst/>
                <a:ahLst/>
                <a:cxnLst/>
                <a:rect l="l" t="t" r="r" b="b"/>
                <a:pathLst>
                  <a:path w="11766933" h="6979741">
                    <a:moveTo>
                      <a:pt x="0" y="0"/>
                    </a:moveTo>
                    <a:lnTo>
                      <a:pt x="0" y="6979741"/>
                    </a:lnTo>
                    <a:lnTo>
                      <a:pt x="11766933" y="6979741"/>
                    </a:lnTo>
                    <a:lnTo>
                      <a:pt x="11766933" y="0"/>
                    </a:lnTo>
                    <a:lnTo>
                      <a:pt x="0" y="0"/>
                    </a:lnTo>
                    <a:close/>
                    <a:moveTo>
                      <a:pt x="11705972" y="6918781"/>
                    </a:moveTo>
                    <a:lnTo>
                      <a:pt x="59690" y="6918781"/>
                    </a:lnTo>
                    <a:lnTo>
                      <a:pt x="59690" y="59690"/>
                    </a:lnTo>
                    <a:lnTo>
                      <a:pt x="11705972" y="59690"/>
                    </a:lnTo>
                    <a:lnTo>
                      <a:pt x="11705972" y="691878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>
              <a:off x="6528905" y="3918274"/>
              <a:ext cx="6411743" cy="3803226"/>
              <a:chOff x="0" y="0"/>
              <a:chExt cx="11766933" cy="6979741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1766933" cy="6979741"/>
              </a:xfrm>
              <a:custGeom>
                <a:avLst/>
                <a:gdLst/>
                <a:ahLst/>
                <a:cxnLst/>
                <a:rect l="l" t="t" r="r" b="b"/>
                <a:pathLst>
                  <a:path w="11766933" h="6979741">
                    <a:moveTo>
                      <a:pt x="0" y="0"/>
                    </a:moveTo>
                    <a:lnTo>
                      <a:pt x="0" y="6979741"/>
                    </a:lnTo>
                    <a:lnTo>
                      <a:pt x="11766933" y="6979741"/>
                    </a:lnTo>
                    <a:lnTo>
                      <a:pt x="11766933" y="0"/>
                    </a:lnTo>
                    <a:lnTo>
                      <a:pt x="0" y="0"/>
                    </a:lnTo>
                    <a:close/>
                    <a:moveTo>
                      <a:pt x="11705972" y="6918781"/>
                    </a:moveTo>
                    <a:lnTo>
                      <a:pt x="59690" y="6918781"/>
                    </a:lnTo>
                    <a:lnTo>
                      <a:pt x="59690" y="59690"/>
                    </a:lnTo>
                    <a:lnTo>
                      <a:pt x="11705972" y="59690"/>
                    </a:lnTo>
                    <a:lnTo>
                      <a:pt x="11705972" y="691878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1983847" y="463060"/>
              <a:ext cx="470834" cy="667130"/>
            </a:xfrm>
            <a:prstGeom prst="rect">
              <a:avLst/>
            </a:prstGeom>
          </p:spPr>
        </p:pic>
        <p:sp>
          <p:nvSpPr>
            <p:cNvPr id="19" name="TextBox 19"/>
            <p:cNvSpPr txBox="1"/>
            <p:nvPr/>
          </p:nvSpPr>
          <p:spPr>
            <a:xfrm>
              <a:off x="8450900" y="488628"/>
              <a:ext cx="3494847" cy="6415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9"/>
                </a:lnSpc>
                <a:spcBef>
                  <a:spcPct val="0"/>
                </a:spcBef>
              </a:pPr>
              <a:r>
                <a:rPr lang="en-US" sz="1400" spc="128" dirty="0">
                  <a:solidFill>
                    <a:srgbClr val="FFFFFF"/>
                  </a:solidFill>
                  <a:latin typeface="Open Sauce Light"/>
                </a:rPr>
                <a:t>Change Legacy Systems (Manual to Automated)</a:t>
              </a:r>
            </a:p>
          </p:txBody>
        </p: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324166" y="2235100"/>
              <a:ext cx="470834" cy="667130"/>
            </a:xfrm>
            <a:prstGeom prst="rect">
              <a:avLst/>
            </a:prstGeom>
          </p:spPr>
        </p:pic>
        <p:sp>
          <p:nvSpPr>
            <p:cNvPr id="21" name="TextBox 21"/>
            <p:cNvSpPr txBox="1"/>
            <p:nvPr/>
          </p:nvSpPr>
          <p:spPr>
            <a:xfrm>
              <a:off x="6791219" y="2398696"/>
              <a:ext cx="3494847" cy="311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9"/>
                </a:lnSpc>
                <a:spcBef>
                  <a:spcPct val="0"/>
                </a:spcBef>
              </a:pPr>
              <a:r>
                <a:rPr lang="en-US" sz="1400" spc="128" dirty="0">
                  <a:solidFill>
                    <a:srgbClr val="FFFFFF"/>
                  </a:solidFill>
                  <a:latin typeface="Open Sauce Light"/>
                </a:rPr>
                <a:t>Setup CI/CD environment</a:t>
              </a:r>
            </a:p>
          </p:txBody>
        </p:sp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1015768" y="4769185"/>
              <a:ext cx="470834" cy="667130"/>
            </a:xfrm>
            <a:prstGeom prst="rect">
              <a:avLst/>
            </a:prstGeom>
          </p:spPr>
        </p:pic>
        <p:sp>
          <p:nvSpPr>
            <p:cNvPr id="23" name="TextBox 23"/>
            <p:cNvSpPr txBox="1"/>
            <p:nvPr/>
          </p:nvSpPr>
          <p:spPr>
            <a:xfrm>
              <a:off x="7070619" y="4932782"/>
              <a:ext cx="4003781" cy="311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9"/>
                </a:lnSpc>
                <a:spcBef>
                  <a:spcPct val="0"/>
                </a:spcBef>
              </a:pPr>
              <a:r>
                <a:rPr lang="en-US" sz="1400" spc="128" dirty="0">
                  <a:solidFill>
                    <a:srgbClr val="FFFFFF"/>
                  </a:solidFill>
                  <a:latin typeface="Open Sauce Light"/>
                </a:rPr>
                <a:t>Increase Workflow Security </a:t>
              </a:r>
            </a:p>
          </p:txBody>
        </p: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371814" y="1567971"/>
              <a:ext cx="470834" cy="667130"/>
            </a:xfrm>
            <a:prstGeom prst="rect">
              <a:avLst/>
            </a:prstGeom>
          </p:spPr>
        </p:pic>
        <p:sp>
          <p:nvSpPr>
            <p:cNvPr id="25" name="TextBox 25"/>
            <p:cNvSpPr txBox="1"/>
            <p:nvPr/>
          </p:nvSpPr>
          <p:spPr>
            <a:xfrm>
              <a:off x="1776922" y="1593538"/>
              <a:ext cx="3494847" cy="6415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9"/>
                </a:lnSpc>
                <a:spcBef>
                  <a:spcPct val="0"/>
                </a:spcBef>
              </a:pPr>
              <a:r>
                <a:rPr lang="en-US" sz="1400" spc="128" dirty="0">
                  <a:solidFill>
                    <a:srgbClr val="FFFFFF"/>
                  </a:solidFill>
                  <a:latin typeface="Open Sauce Light"/>
                </a:rPr>
                <a:t>Eliminate Maintenance cost of Data Server</a:t>
              </a:r>
            </a:p>
          </p:txBody>
        </p: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119967" y="5814121"/>
              <a:ext cx="470834" cy="667130"/>
            </a:xfrm>
            <a:prstGeom prst="rect">
              <a:avLst/>
            </a:prstGeom>
          </p:spPr>
        </p:pic>
        <p:sp>
          <p:nvSpPr>
            <p:cNvPr id="27" name="TextBox 27"/>
            <p:cNvSpPr txBox="1"/>
            <p:nvPr/>
          </p:nvSpPr>
          <p:spPr>
            <a:xfrm>
              <a:off x="2347275" y="5839689"/>
              <a:ext cx="3494847" cy="6415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59"/>
                </a:lnSpc>
                <a:spcBef>
                  <a:spcPct val="0"/>
                </a:spcBef>
              </a:pPr>
              <a:r>
                <a:rPr lang="en-US" sz="1400" spc="128" dirty="0">
                  <a:solidFill>
                    <a:srgbClr val="FFFFFF"/>
                  </a:solidFill>
                  <a:latin typeface="Open Sauce Light"/>
                </a:rPr>
                <a:t>Automated Analysis Services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349337" y="9079230"/>
            <a:ext cx="9705486" cy="179070"/>
            <a:chOff x="0" y="0"/>
            <a:chExt cx="12940648" cy="238760"/>
          </a:xfrm>
        </p:grpSpPr>
        <p:sp>
          <p:nvSpPr>
            <p:cNvPr id="29" name="TextBox 29"/>
            <p:cNvSpPr txBox="1"/>
            <p:nvPr/>
          </p:nvSpPr>
          <p:spPr>
            <a:xfrm>
              <a:off x="4722901" y="-19050"/>
              <a:ext cx="3494847" cy="257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79"/>
                </a:lnSpc>
                <a:spcBef>
                  <a:spcPct val="0"/>
                </a:spcBef>
              </a:pPr>
              <a:r>
                <a:rPr lang="en-US" sz="1200" spc="110" dirty="0">
                  <a:solidFill>
                    <a:srgbClr val="FFFFFF"/>
                  </a:solidFill>
                  <a:latin typeface="Open Sauce Light"/>
                </a:rPr>
                <a:t>Medium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9445801" y="-19050"/>
              <a:ext cx="3494847" cy="257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679"/>
                </a:lnSpc>
                <a:spcBef>
                  <a:spcPct val="0"/>
                </a:spcBef>
              </a:pPr>
              <a:r>
                <a:rPr lang="en-US" sz="1200" spc="110" dirty="0">
                  <a:solidFill>
                    <a:srgbClr val="FFFFFF"/>
                  </a:solidFill>
                  <a:latin typeface="Open Sauce Light"/>
                </a:rPr>
                <a:t>High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19050"/>
              <a:ext cx="3494847" cy="257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679"/>
                </a:lnSpc>
                <a:spcBef>
                  <a:spcPct val="0"/>
                </a:spcBef>
              </a:pPr>
              <a:r>
                <a:rPr lang="en-US" sz="1200" spc="110" dirty="0">
                  <a:solidFill>
                    <a:srgbClr val="FFFFFF"/>
                  </a:solidFill>
                  <a:latin typeface="Open Sauce Light"/>
                </a:rPr>
                <a:t>Low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 rot="-5400000">
            <a:off x="-201858" y="5945542"/>
            <a:ext cx="2621135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 spc="110" dirty="0">
                <a:solidFill>
                  <a:srgbClr val="FFFFFF"/>
                </a:solidFill>
                <a:latin typeface="Open Sauce Light"/>
              </a:rPr>
              <a:t>Medium</a:t>
            </a:r>
          </a:p>
        </p:txBody>
      </p:sp>
      <p:sp>
        <p:nvSpPr>
          <p:cNvPr id="33" name="TextBox 33"/>
          <p:cNvSpPr txBox="1"/>
          <p:nvPr/>
        </p:nvSpPr>
        <p:spPr>
          <a:xfrm rot="-5400000">
            <a:off x="-201858" y="4360548"/>
            <a:ext cx="2621135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  <a:spcBef>
                <a:spcPct val="0"/>
              </a:spcBef>
            </a:pPr>
            <a:r>
              <a:rPr lang="en-US" sz="1200" spc="110" dirty="0">
                <a:solidFill>
                  <a:srgbClr val="FFFFFF"/>
                </a:solidFill>
                <a:latin typeface="Open Sauce Light"/>
              </a:rPr>
              <a:t>High</a:t>
            </a:r>
          </a:p>
        </p:txBody>
      </p:sp>
      <p:sp>
        <p:nvSpPr>
          <p:cNvPr id="34" name="TextBox 34"/>
          <p:cNvSpPr txBox="1"/>
          <p:nvPr/>
        </p:nvSpPr>
        <p:spPr>
          <a:xfrm rot="-5400000">
            <a:off x="-201858" y="7530537"/>
            <a:ext cx="2621135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79"/>
              </a:lnSpc>
              <a:spcBef>
                <a:spcPct val="0"/>
              </a:spcBef>
            </a:pPr>
            <a:r>
              <a:rPr lang="en-US" sz="1200" spc="110" dirty="0">
                <a:solidFill>
                  <a:srgbClr val="FFFFFF"/>
                </a:solidFill>
                <a:latin typeface="Open Sauce Light"/>
              </a:rPr>
              <a:t>Low</a:t>
            </a:r>
          </a:p>
        </p:txBody>
      </p:sp>
      <p:sp>
        <p:nvSpPr>
          <p:cNvPr id="35" name="TextBox 35"/>
          <p:cNvSpPr txBox="1"/>
          <p:nvPr/>
        </p:nvSpPr>
        <p:spPr>
          <a:xfrm rot="-5400000">
            <a:off x="-658526" y="5849302"/>
            <a:ext cx="2621135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65" dirty="0">
                <a:solidFill>
                  <a:srgbClr val="FFFFFF"/>
                </a:solidFill>
                <a:latin typeface="Open Sauce Light"/>
              </a:rPr>
              <a:t>VALUE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4891512" y="9411539"/>
            <a:ext cx="2621135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spc="165" dirty="0">
                <a:solidFill>
                  <a:srgbClr val="FFFFFF"/>
                </a:solidFill>
                <a:latin typeface="Open Sauce Light"/>
              </a:rPr>
              <a:t>EFFORT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44872" y="3219390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</a:rPr>
              <a:t>Q1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21421" y="3219390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</a:rPr>
              <a:t>Q2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44872" y="6191190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</a:rPr>
              <a:t>Q4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21421" y="6191190"/>
            <a:ext cx="490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</a:rPr>
              <a:t>Q3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32" grpId="0"/>
      <p:bldP spid="33" grpId="0"/>
      <p:bldP spid="34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933</Words>
  <Application>Microsoft Office PowerPoint</Application>
  <PresentationFormat>Custom</PresentationFormat>
  <Paragraphs>208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Open Sauce SemiBold</vt:lpstr>
      <vt:lpstr>Open Sauce Bold</vt:lpstr>
      <vt:lpstr>Open Sauce Light</vt:lpstr>
      <vt:lpstr>Calibri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- Trisha Solanki</dc:title>
  <cp:lastModifiedBy>trisha solanki</cp:lastModifiedBy>
  <cp:revision>21</cp:revision>
  <dcterms:created xsi:type="dcterms:W3CDTF">2006-08-16T00:00:00Z</dcterms:created>
  <dcterms:modified xsi:type="dcterms:W3CDTF">2020-11-25T21:24:37Z</dcterms:modified>
  <dc:identifier>DAEN_LV3JHM</dc:identifier>
</cp:coreProperties>
</file>