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a51991880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a51991880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a51991880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a51991880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8a51991880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a51991880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a51991880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a51991880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a51991880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a51991880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a51991880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a51991880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8a51991880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a51991880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a5199188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a5199188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a51991880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a51991880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8a51991880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a51991880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a51991880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a51991880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a51991880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a51991880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a51991880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a51991880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a51991880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a51991880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a51991880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a51991880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Applied Data Science Capstone</a:t>
            </a:r>
            <a:endParaRPr/>
          </a:p>
        </p:txBody>
      </p:sp>
      <p:sp>
        <p:nvSpPr>
          <p:cNvPr id="87" name="Google Shape;87;p13"/>
          <p:cNvSpPr txBox="1"/>
          <p:nvPr>
            <p:ph idx="1" type="subTitle"/>
          </p:nvPr>
        </p:nvSpPr>
        <p:spPr>
          <a:xfrm>
            <a:off x="365375" y="3840650"/>
            <a:ext cx="8544300" cy="97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Segmenting and Clustering Neighborhoods in Toronto, Canada</a:t>
            </a:r>
            <a:endParaRPr/>
          </a:p>
          <a:p>
            <a:pPr indent="0" lvl="0" marL="0" rtl="0" algn="l">
              <a:spcBef>
                <a:spcPts val="0"/>
              </a:spcBef>
              <a:spcAft>
                <a:spcPts val="0"/>
              </a:spcAft>
              <a:buNone/>
            </a:pPr>
            <a:r>
              <a:rPr lang="en-GB"/>
              <a:t>                                     -Rishabh Tamhane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79450" y="477800"/>
            <a:ext cx="8038800" cy="5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Distribution of Chinese Restaurants </a:t>
            </a:r>
            <a:endParaRPr/>
          </a:p>
        </p:txBody>
      </p:sp>
      <p:sp>
        <p:nvSpPr>
          <p:cNvPr id="146" name="Google Shape;146;p22"/>
          <p:cNvSpPr txBox="1"/>
          <p:nvPr>
            <p:ph idx="1" type="body"/>
          </p:nvPr>
        </p:nvSpPr>
        <p:spPr>
          <a:xfrm>
            <a:off x="729450" y="1475600"/>
            <a:ext cx="7688700" cy="286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7" name="Google Shape;147;p22"/>
          <p:cNvPicPr preferRelativeResize="0"/>
          <p:nvPr/>
        </p:nvPicPr>
        <p:blipFill>
          <a:blip r:embed="rId3">
            <a:alphaModFix/>
          </a:blip>
          <a:stretch>
            <a:fillRect/>
          </a:stretch>
        </p:blipFill>
        <p:spPr>
          <a:xfrm>
            <a:off x="141950" y="1321000"/>
            <a:ext cx="8860101" cy="3822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729450" y="576175"/>
            <a:ext cx="7688700" cy="5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Map Plot of Restaurants</a:t>
            </a:r>
            <a:endParaRPr/>
          </a:p>
        </p:txBody>
      </p:sp>
      <p:sp>
        <p:nvSpPr>
          <p:cNvPr id="153" name="Google Shape;153;p23"/>
          <p:cNvSpPr txBox="1"/>
          <p:nvPr>
            <p:ph idx="1" type="body"/>
          </p:nvPr>
        </p:nvSpPr>
        <p:spPr>
          <a:xfrm>
            <a:off x="729450" y="1475600"/>
            <a:ext cx="7688700" cy="286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4" name="Google Shape;154;p23"/>
          <p:cNvPicPr preferRelativeResize="0"/>
          <p:nvPr/>
        </p:nvPicPr>
        <p:blipFill>
          <a:blip r:embed="rId3">
            <a:alphaModFix/>
          </a:blip>
          <a:stretch>
            <a:fillRect/>
          </a:stretch>
        </p:blipFill>
        <p:spPr>
          <a:xfrm>
            <a:off x="790575" y="1363175"/>
            <a:ext cx="7562850" cy="34469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729450" y="576175"/>
            <a:ext cx="7688700" cy="5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Clustering of </a:t>
            </a:r>
            <a:r>
              <a:rPr lang="en-GB"/>
              <a:t>Restaurants Based on Categories</a:t>
            </a:r>
            <a:endParaRPr/>
          </a:p>
        </p:txBody>
      </p:sp>
      <p:sp>
        <p:nvSpPr>
          <p:cNvPr id="160" name="Google Shape;160;p24"/>
          <p:cNvSpPr txBox="1"/>
          <p:nvPr>
            <p:ph idx="1" type="body"/>
          </p:nvPr>
        </p:nvSpPr>
        <p:spPr>
          <a:xfrm>
            <a:off x="729450" y="1475600"/>
            <a:ext cx="7688700" cy="286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1" name="Google Shape;161;p24"/>
          <p:cNvPicPr preferRelativeResize="0"/>
          <p:nvPr/>
        </p:nvPicPr>
        <p:blipFill>
          <a:blip r:embed="rId3">
            <a:alphaModFix/>
          </a:blip>
          <a:stretch>
            <a:fillRect/>
          </a:stretch>
        </p:blipFill>
        <p:spPr>
          <a:xfrm>
            <a:off x="632400" y="1335050"/>
            <a:ext cx="7785750" cy="3579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729450" y="576175"/>
            <a:ext cx="7688700" cy="5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Clustering of Restaurants Based on Location</a:t>
            </a:r>
            <a:endParaRPr/>
          </a:p>
        </p:txBody>
      </p:sp>
      <p:sp>
        <p:nvSpPr>
          <p:cNvPr id="167" name="Google Shape;167;p25"/>
          <p:cNvSpPr txBox="1"/>
          <p:nvPr>
            <p:ph idx="1" type="body"/>
          </p:nvPr>
        </p:nvSpPr>
        <p:spPr>
          <a:xfrm>
            <a:off x="729450" y="1475600"/>
            <a:ext cx="7688700" cy="286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8" name="Google Shape;168;p25"/>
          <p:cNvPicPr preferRelativeResize="0"/>
          <p:nvPr/>
        </p:nvPicPr>
        <p:blipFill>
          <a:blip r:embed="rId3">
            <a:alphaModFix/>
          </a:blip>
          <a:stretch>
            <a:fillRect/>
          </a:stretch>
        </p:blipFill>
        <p:spPr>
          <a:xfrm>
            <a:off x="672100" y="1363175"/>
            <a:ext cx="7799799" cy="3667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645125" y="5738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Problem Statement and Solution</a:t>
            </a:r>
            <a:endParaRPr/>
          </a:p>
        </p:txBody>
      </p:sp>
      <p:sp>
        <p:nvSpPr>
          <p:cNvPr id="174" name="Google Shape;174;p26"/>
          <p:cNvSpPr txBox="1"/>
          <p:nvPr>
            <p:ph idx="1" type="body"/>
          </p:nvPr>
        </p:nvSpPr>
        <p:spPr>
          <a:xfrm>
            <a:off x="729450" y="1475600"/>
            <a:ext cx="8096100" cy="33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t> 1) </a:t>
            </a:r>
            <a:r>
              <a:rPr lang="en-GB" sz="1200"/>
              <a:t>Let us say I have a client who is looking to set up a restaurant in Canada. I have to make a recommendation about which is the most common category of restaurants in the neighborhood.</a:t>
            </a:r>
            <a:endParaRPr sz="1200"/>
          </a:p>
          <a:p>
            <a:pPr indent="457200" lvl="0" marL="0" rtl="0" algn="l">
              <a:spcBef>
                <a:spcPts val="1600"/>
              </a:spcBef>
              <a:spcAft>
                <a:spcPts val="0"/>
              </a:spcAft>
              <a:buNone/>
            </a:pPr>
            <a:r>
              <a:rPr b="1" lang="en-GB" sz="1200"/>
              <a:t> Since, there are 139 Chinese Restaurants, they are the most common restaurants in the neighborhoods.</a:t>
            </a:r>
            <a:endParaRPr b="1" sz="1200"/>
          </a:p>
          <a:p>
            <a:pPr indent="0" lvl="0" marL="0" rtl="0" algn="l">
              <a:spcBef>
                <a:spcPts val="1600"/>
              </a:spcBef>
              <a:spcAft>
                <a:spcPts val="0"/>
              </a:spcAft>
              <a:buNone/>
            </a:pPr>
            <a:r>
              <a:rPr lang="en-GB" sz="1200"/>
              <a:t>   2)  Now the client is planning to set up a chain of 20 Chinese restaurants in and around Toronto. So, I have to make a recommendation about the location of these restaurants so that they don't cannibalise each other</a:t>
            </a:r>
            <a:endParaRPr sz="1200"/>
          </a:p>
          <a:p>
            <a:pPr indent="0" lvl="0" marL="0" rtl="0" algn="l">
              <a:spcBef>
                <a:spcPts val="1600"/>
              </a:spcBef>
              <a:spcAft>
                <a:spcPts val="0"/>
              </a:spcAft>
              <a:buNone/>
            </a:pPr>
            <a:r>
              <a:rPr lang="en-GB" sz="1200"/>
              <a:t>	</a:t>
            </a:r>
            <a:r>
              <a:rPr b="1" lang="en-GB" sz="1200"/>
              <a:t>Using K-Means Clustering which is an Unsupervised Machine Learning Algorithm, I clustered the Chinese Restaurants in 20 clusters (as shown in next slide).  Now, I can recommend the Restaurant Chain to set up restaurants in each of these clusters, so that while catering to the customers, it will reduce the chances of cannibalisation amongst the restaurants belonging to the same restaurant chain.  This approach also ensures that we cover a larger customer base while being aware of the competition prevalent in each area. It also makes sure that more restaurants are set up in the areas where Chinese Restaurants are more commonly visited than other areas. </a:t>
            </a:r>
            <a:endParaRPr b="1" sz="12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729450" y="576175"/>
            <a:ext cx="7688700" cy="12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Clustering of Chinese Restaurants Based 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Location</a:t>
            </a:r>
            <a:endParaRPr/>
          </a:p>
        </p:txBody>
      </p:sp>
      <p:sp>
        <p:nvSpPr>
          <p:cNvPr id="180" name="Google Shape;180;p27"/>
          <p:cNvSpPr txBox="1"/>
          <p:nvPr>
            <p:ph idx="1" type="body"/>
          </p:nvPr>
        </p:nvSpPr>
        <p:spPr>
          <a:xfrm>
            <a:off x="729450" y="1475600"/>
            <a:ext cx="7688700" cy="286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1" name="Google Shape;181;p27"/>
          <p:cNvPicPr preferRelativeResize="0"/>
          <p:nvPr/>
        </p:nvPicPr>
        <p:blipFill>
          <a:blip r:embed="rId3">
            <a:alphaModFix/>
          </a:blip>
          <a:stretch>
            <a:fillRect/>
          </a:stretch>
        </p:blipFill>
        <p:spPr>
          <a:xfrm>
            <a:off x="2515525" y="1312775"/>
            <a:ext cx="6412526" cy="3479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729450" y="241480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END</a:t>
            </a:r>
            <a:endParaRPr/>
          </a:p>
        </p:txBody>
      </p:sp>
      <p:sp>
        <p:nvSpPr>
          <p:cNvPr id="187" name="Google Shape;187;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562125"/>
            <a:ext cx="7688700" cy="5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Introduction</a:t>
            </a:r>
            <a:endParaRPr/>
          </a:p>
        </p:txBody>
      </p:sp>
      <p:sp>
        <p:nvSpPr>
          <p:cNvPr id="93" name="Google Shape;93;p14"/>
          <p:cNvSpPr txBox="1"/>
          <p:nvPr>
            <p:ph idx="1" type="body"/>
          </p:nvPr>
        </p:nvSpPr>
        <p:spPr>
          <a:xfrm>
            <a:off x="729450" y="1405325"/>
            <a:ext cx="7688700" cy="293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When a Restaurant Chain plans on opening a chain of restaurants in a city, there are many factors that need to be considered: </a:t>
            </a:r>
            <a:endParaRPr/>
          </a:p>
          <a:p>
            <a:pPr indent="0" lvl="0" marL="0" rtl="0" algn="l">
              <a:spcBef>
                <a:spcPts val="1600"/>
              </a:spcBef>
              <a:spcAft>
                <a:spcPts val="0"/>
              </a:spcAft>
              <a:buClr>
                <a:schemeClr val="dk1"/>
              </a:buClr>
              <a:buSzPts val="1100"/>
              <a:buFont typeface="Arial"/>
              <a:buNone/>
            </a:pPr>
            <a:r>
              <a:rPr lang="en-GB"/>
              <a:t>1) The most commonly visited category of restaurants in the region.</a:t>
            </a:r>
            <a:endParaRPr/>
          </a:p>
          <a:p>
            <a:pPr indent="0" lvl="0" marL="0" rtl="0" algn="l">
              <a:spcBef>
                <a:spcPts val="1600"/>
              </a:spcBef>
              <a:spcAft>
                <a:spcPts val="0"/>
              </a:spcAft>
              <a:buClr>
                <a:schemeClr val="dk1"/>
              </a:buClr>
              <a:buSzPts val="1100"/>
              <a:buFont typeface="Arial"/>
              <a:buNone/>
            </a:pPr>
            <a:r>
              <a:rPr lang="en-GB"/>
              <a:t>2) The most optimal locations for setting up the restaurants so that they don't end up competing against each other, thereby reducing the profits of the restaurant chain.</a:t>
            </a:r>
            <a:endParaRPr/>
          </a:p>
          <a:p>
            <a:pPr indent="0" lvl="0" marL="0" rtl="0" algn="l">
              <a:spcBef>
                <a:spcPts val="1600"/>
              </a:spcBef>
              <a:spcAft>
                <a:spcPts val="0"/>
              </a:spcAft>
              <a:buClr>
                <a:schemeClr val="dk1"/>
              </a:buClr>
              <a:buSzPts val="1100"/>
              <a:buFont typeface="Arial"/>
              <a:buNone/>
            </a:pPr>
            <a:r>
              <a:rPr lang="en-GB"/>
              <a:t>3) The locations of the restaurants the Restaurant Chain plans on competing against so as to avoid cut throat competition against  closely clustered restaurants.</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590250"/>
            <a:ext cx="7688700" cy="46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Methodology</a:t>
            </a:r>
            <a:endParaRPr/>
          </a:p>
        </p:txBody>
      </p:sp>
      <p:sp>
        <p:nvSpPr>
          <p:cNvPr id="99" name="Google Shape;99;p15"/>
          <p:cNvSpPr txBox="1"/>
          <p:nvPr>
            <p:ph idx="1" type="body"/>
          </p:nvPr>
        </p:nvSpPr>
        <p:spPr>
          <a:xfrm>
            <a:off x="729450" y="1419375"/>
            <a:ext cx="7688700" cy="292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1) </a:t>
            </a:r>
            <a:r>
              <a:rPr lang="en-GB"/>
              <a:t>Web Scraping Data about the Neighborhoods in Toronto from Wikipedia</a:t>
            </a:r>
            <a:endParaRPr/>
          </a:p>
          <a:p>
            <a:pPr indent="0" lvl="0" marL="0" rtl="0" algn="l">
              <a:spcBef>
                <a:spcPts val="1600"/>
              </a:spcBef>
              <a:spcAft>
                <a:spcPts val="0"/>
              </a:spcAft>
              <a:buClr>
                <a:schemeClr val="dk1"/>
              </a:buClr>
              <a:buSzPts val="1100"/>
              <a:buFont typeface="Arial"/>
              <a:buNone/>
            </a:pPr>
            <a:r>
              <a:rPr lang="en-GB"/>
              <a:t>2) Web Scraping Data about the Restaurants in the Neighborhood</a:t>
            </a:r>
            <a:endParaRPr/>
          </a:p>
          <a:p>
            <a:pPr indent="0" lvl="0" marL="0" rtl="0" algn="l">
              <a:spcBef>
                <a:spcPts val="1600"/>
              </a:spcBef>
              <a:spcAft>
                <a:spcPts val="0"/>
              </a:spcAft>
              <a:buClr>
                <a:schemeClr val="dk1"/>
              </a:buClr>
              <a:buSzPts val="1100"/>
              <a:buFont typeface="Arial"/>
              <a:buNone/>
            </a:pPr>
            <a:r>
              <a:rPr lang="en-GB"/>
              <a:t>3)  Cleaning and Organising the Data</a:t>
            </a:r>
            <a:endParaRPr/>
          </a:p>
          <a:p>
            <a:pPr indent="0" lvl="0" marL="0" rtl="0" algn="l">
              <a:spcBef>
                <a:spcPts val="1600"/>
              </a:spcBef>
              <a:spcAft>
                <a:spcPts val="0"/>
              </a:spcAft>
              <a:buClr>
                <a:schemeClr val="dk1"/>
              </a:buClr>
              <a:buSzPts val="1100"/>
              <a:buFont typeface="Arial"/>
              <a:buNone/>
            </a:pPr>
            <a:r>
              <a:rPr lang="en-GB"/>
              <a:t>4)   Exploratory Data Analysis</a:t>
            </a:r>
            <a:endParaRPr/>
          </a:p>
          <a:p>
            <a:pPr indent="0" lvl="0" marL="0" rtl="0" algn="l">
              <a:spcBef>
                <a:spcPts val="1600"/>
              </a:spcBef>
              <a:spcAft>
                <a:spcPts val="0"/>
              </a:spcAft>
              <a:buClr>
                <a:schemeClr val="dk1"/>
              </a:buClr>
              <a:buSzPts val="1100"/>
              <a:buFont typeface="Arial"/>
              <a:buNone/>
            </a:pPr>
            <a:r>
              <a:rPr lang="en-GB"/>
              <a:t>5)   Conclusion</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576175"/>
            <a:ext cx="7688700" cy="126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Web Scraping Data about the Neighborhoods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in Toronto from Wikipedia</a:t>
            </a:r>
            <a:endParaRPr/>
          </a:p>
        </p:txBody>
      </p:sp>
      <p:sp>
        <p:nvSpPr>
          <p:cNvPr id="105" name="Google Shape;105;p16"/>
          <p:cNvSpPr txBox="1"/>
          <p:nvPr>
            <p:ph idx="1" type="body"/>
          </p:nvPr>
        </p:nvSpPr>
        <p:spPr>
          <a:xfrm>
            <a:off x="729450" y="1967575"/>
            <a:ext cx="7688700" cy="2908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6" name="Google Shape;106;p16"/>
          <p:cNvPicPr preferRelativeResize="0"/>
          <p:nvPr/>
        </p:nvPicPr>
        <p:blipFill>
          <a:blip r:embed="rId3">
            <a:alphaModFix/>
          </a:blip>
          <a:stretch>
            <a:fillRect/>
          </a:stretch>
        </p:blipFill>
        <p:spPr>
          <a:xfrm>
            <a:off x="729450" y="2116975"/>
            <a:ext cx="7688700" cy="2211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576175"/>
            <a:ext cx="7688700" cy="126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Web Scraping Data about the Restaurants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in Toronto Using FourSquare API</a:t>
            </a:r>
            <a:endParaRPr/>
          </a:p>
        </p:txBody>
      </p:sp>
      <p:sp>
        <p:nvSpPr>
          <p:cNvPr id="112" name="Google Shape;112;p17"/>
          <p:cNvSpPr txBox="1"/>
          <p:nvPr>
            <p:ph idx="1" type="body"/>
          </p:nvPr>
        </p:nvSpPr>
        <p:spPr>
          <a:xfrm>
            <a:off x="729450" y="1967575"/>
            <a:ext cx="7688700" cy="2908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3" name="Google Shape;113;p17"/>
          <p:cNvPicPr preferRelativeResize="0"/>
          <p:nvPr/>
        </p:nvPicPr>
        <p:blipFill>
          <a:blip r:embed="rId3">
            <a:alphaModFix/>
          </a:blip>
          <a:stretch>
            <a:fillRect/>
          </a:stretch>
        </p:blipFill>
        <p:spPr>
          <a:xfrm>
            <a:off x="729450" y="2037725"/>
            <a:ext cx="6831225" cy="2116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576175"/>
            <a:ext cx="7688700" cy="126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Web Scraping Data about the Restaurants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in Toronto Using FourSquare API</a:t>
            </a:r>
            <a:endParaRPr/>
          </a:p>
        </p:txBody>
      </p:sp>
      <p:sp>
        <p:nvSpPr>
          <p:cNvPr id="119" name="Google Shape;119;p18"/>
          <p:cNvSpPr txBox="1"/>
          <p:nvPr>
            <p:ph idx="1" type="body"/>
          </p:nvPr>
        </p:nvSpPr>
        <p:spPr>
          <a:xfrm>
            <a:off x="729450" y="1967575"/>
            <a:ext cx="7688700" cy="2908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0" name="Google Shape;120;p18"/>
          <p:cNvPicPr preferRelativeResize="0"/>
          <p:nvPr/>
        </p:nvPicPr>
        <p:blipFill>
          <a:blip r:embed="rId3">
            <a:alphaModFix/>
          </a:blip>
          <a:stretch>
            <a:fillRect/>
          </a:stretch>
        </p:blipFill>
        <p:spPr>
          <a:xfrm>
            <a:off x="729450" y="2037725"/>
            <a:ext cx="6831225" cy="2116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Exploratory Data Analysis</a:t>
            </a:r>
            <a:endParaRPr/>
          </a:p>
        </p:txBody>
      </p:sp>
      <p:sp>
        <p:nvSpPr>
          <p:cNvPr id="126" name="Google Shape;126;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379450" y="477800"/>
            <a:ext cx="8038800" cy="5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Distribution of different categories of restaurants</a:t>
            </a:r>
            <a:endParaRPr/>
          </a:p>
        </p:txBody>
      </p:sp>
      <p:sp>
        <p:nvSpPr>
          <p:cNvPr id="132" name="Google Shape;132;p20"/>
          <p:cNvSpPr txBox="1"/>
          <p:nvPr>
            <p:ph idx="1" type="body"/>
          </p:nvPr>
        </p:nvSpPr>
        <p:spPr>
          <a:xfrm>
            <a:off x="729450" y="1475600"/>
            <a:ext cx="7688700" cy="286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3" name="Google Shape;133;p20"/>
          <p:cNvPicPr preferRelativeResize="0"/>
          <p:nvPr/>
        </p:nvPicPr>
        <p:blipFill>
          <a:blip r:embed="rId3">
            <a:alphaModFix/>
          </a:blip>
          <a:stretch>
            <a:fillRect/>
          </a:stretch>
        </p:blipFill>
        <p:spPr>
          <a:xfrm>
            <a:off x="379450" y="1292900"/>
            <a:ext cx="8337776" cy="3850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79450" y="477800"/>
            <a:ext cx="8038800" cy="5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Distribution of restaurants </a:t>
            </a:r>
            <a:endParaRPr/>
          </a:p>
        </p:txBody>
      </p:sp>
      <p:sp>
        <p:nvSpPr>
          <p:cNvPr id="139" name="Google Shape;139;p21"/>
          <p:cNvSpPr txBox="1"/>
          <p:nvPr>
            <p:ph idx="1" type="body"/>
          </p:nvPr>
        </p:nvSpPr>
        <p:spPr>
          <a:xfrm>
            <a:off x="729450" y="1475600"/>
            <a:ext cx="7688700" cy="286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0" name="Google Shape;140;p21"/>
          <p:cNvPicPr preferRelativeResize="0"/>
          <p:nvPr/>
        </p:nvPicPr>
        <p:blipFill>
          <a:blip r:embed="rId3">
            <a:alphaModFix/>
          </a:blip>
          <a:stretch>
            <a:fillRect/>
          </a:stretch>
        </p:blipFill>
        <p:spPr>
          <a:xfrm>
            <a:off x="26775" y="1321000"/>
            <a:ext cx="9090451" cy="3822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