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961268a4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961268a4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61030f46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61030f46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61030f4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61030f4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61030f4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61030f4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61030f46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61030f46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961268a4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961268a4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61030f46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61030f46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961268a4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961268a4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961268a4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961268a4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61030f46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61030f46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eia.gov/tools/faqs/faq.php?id=33&amp;t=6" TargetMode="External"/><Relationship Id="rId4" Type="http://schemas.openxmlformats.org/officeDocument/2006/relationships/hyperlink" Target="https://www.w3schools.com/" TargetMode="External"/><Relationship Id="rId5" Type="http://schemas.openxmlformats.org/officeDocument/2006/relationships/hyperlink" Target="https://www.google.com/search?q=carpooling&amp;source=lnms&amp;tbm=isch&amp;sa=X&amp;ved=0ahUKEwjd0-27lPXeAhVlxFkKHQxkCJMQ_AUIDigB&amp;biw=1280&amp;bih=61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pic>
        <p:nvPicPr>
          <p:cNvPr id="63" name="Google Shape;63;p13"/>
          <p:cNvPicPr preferRelativeResize="0"/>
          <p:nvPr/>
        </p:nvPicPr>
        <p:blipFill>
          <a:blip r:embed="rId3">
            <a:alphaModFix/>
          </a:blip>
          <a:stretch>
            <a:fillRect/>
          </a:stretch>
        </p:blipFill>
        <p:spPr>
          <a:xfrm>
            <a:off x="1702700" y="92787"/>
            <a:ext cx="5738600" cy="4957925"/>
          </a:xfrm>
          <a:prstGeom prst="rect">
            <a:avLst/>
          </a:prstGeom>
          <a:noFill/>
          <a:ln>
            <a:noFill/>
          </a:ln>
        </p:spPr>
      </p:pic>
      <p:sp>
        <p:nvSpPr>
          <p:cNvPr id="64" name="Google Shape;64;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000000"/>
                </a:solidFill>
              </a:rPr>
              <a:t>CARPOOLING APP</a:t>
            </a:r>
            <a:endParaRPr b="1">
              <a:solidFill>
                <a:srgbClr val="000000"/>
              </a:solidFill>
            </a:endParaRPr>
          </a:p>
        </p:txBody>
      </p:sp>
      <p:sp>
        <p:nvSpPr>
          <p:cNvPr id="65" name="Google Shape;65;p13"/>
          <p:cNvSpPr txBox="1"/>
          <p:nvPr/>
        </p:nvSpPr>
        <p:spPr>
          <a:xfrm>
            <a:off x="5423925" y="3774525"/>
            <a:ext cx="3547800" cy="10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By</a:t>
            </a:r>
            <a:endParaRPr b="1" sz="1800"/>
          </a:p>
          <a:p>
            <a:pPr indent="0" lvl="0" marL="0" rtl="0" algn="l">
              <a:spcBef>
                <a:spcPts val="0"/>
              </a:spcBef>
              <a:spcAft>
                <a:spcPts val="0"/>
              </a:spcAft>
              <a:buNone/>
            </a:pPr>
            <a:r>
              <a:rPr b="1" lang="en" sz="1800"/>
              <a:t>Trisha Chakraborty</a:t>
            </a:r>
            <a:endParaRPr b="1" sz="1800"/>
          </a:p>
          <a:p>
            <a:pPr indent="0" lvl="0" marL="0" rtl="0" algn="l">
              <a:spcBef>
                <a:spcPts val="0"/>
              </a:spcBef>
              <a:spcAft>
                <a:spcPts val="0"/>
              </a:spcAft>
              <a:buNone/>
            </a:pPr>
            <a:r>
              <a:rPr b="1" lang="en" sz="1800"/>
              <a:t>Aarthe Jayaprakash</a:t>
            </a:r>
            <a:endParaRPr b="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t>References</a:t>
            </a:r>
            <a:endParaRPr b="1" sz="3600"/>
          </a:p>
        </p:txBody>
      </p:sp>
      <p:sp>
        <p:nvSpPr>
          <p:cNvPr id="121" name="Google Shape;121;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https://www.eia.gov/tools/faqs/faq.php?id=33&amp;t=6</a:t>
            </a:r>
            <a:endParaRPr/>
          </a:p>
          <a:p>
            <a:pPr indent="-342900" lvl="0" marL="457200" rtl="0" algn="l">
              <a:spcBef>
                <a:spcPts val="0"/>
              </a:spcBef>
              <a:spcAft>
                <a:spcPts val="0"/>
              </a:spcAft>
              <a:buSzPts val="1800"/>
              <a:buChar char="●"/>
            </a:pPr>
            <a:r>
              <a:rPr lang="en" u="sng">
                <a:solidFill>
                  <a:schemeClr val="hlink"/>
                </a:solidFill>
                <a:hlinkClick r:id="rId4"/>
              </a:rPr>
              <a:t>https://www.w3schools.com/</a:t>
            </a:r>
            <a:endParaRPr/>
          </a:p>
          <a:p>
            <a:pPr indent="-342900" lvl="0" marL="457200" rtl="0" algn="l">
              <a:spcBef>
                <a:spcPts val="0"/>
              </a:spcBef>
              <a:spcAft>
                <a:spcPts val="0"/>
              </a:spcAft>
              <a:buSzPts val="1800"/>
              <a:buChar char="●"/>
            </a:pPr>
            <a:r>
              <a:rPr lang="en" u="sng">
                <a:solidFill>
                  <a:schemeClr val="hlink"/>
                </a:solidFill>
                <a:hlinkClick r:id="rId5"/>
              </a:rPr>
              <a:t>https://www.google.com/search?q=carpooling&amp;source=lnms&amp;tbm=isch&amp;sa=X&amp;ved=0ahUKEwjd0-27lPXeAhVlxFkKHQxkCJMQ_AUIDigB&amp;biw=1280&amp;bih=610</a:t>
            </a:r>
            <a:endParaRPr/>
          </a:p>
          <a:p>
            <a:pPr indent="0" lvl="0" marL="45720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254350" y="1477550"/>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t>Thank You</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t>Background</a:t>
            </a:r>
            <a:endParaRPr b="1" sz="3600"/>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Arial"/>
              <a:buChar char="●"/>
            </a:pPr>
            <a:r>
              <a:rPr lang="en" sz="2400">
                <a:solidFill>
                  <a:srgbClr val="FFFFFF"/>
                </a:solidFill>
                <a:latin typeface="Arial"/>
                <a:ea typeface="Arial"/>
                <a:cs typeface="Arial"/>
                <a:sym typeface="Arial"/>
              </a:rPr>
              <a:t>The United States consumes 21 million barrels of </a:t>
            </a:r>
            <a:endParaRPr sz="2400">
              <a:solidFill>
                <a:srgbClr val="FFFFFF"/>
              </a:solidFill>
              <a:latin typeface="Arial"/>
              <a:ea typeface="Arial"/>
              <a:cs typeface="Arial"/>
              <a:sym typeface="Arial"/>
            </a:endParaRPr>
          </a:p>
          <a:p>
            <a:pPr indent="0" lvl="0" marL="457200" rtl="0" algn="l">
              <a:spcBef>
                <a:spcPts val="0"/>
              </a:spcBef>
              <a:spcAft>
                <a:spcPts val="0"/>
              </a:spcAft>
              <a:buNone/>
            </a:pPr>
            <a:r>
              <a:rPr lang="en" sz="2400">
                <a:solidFill>
                  <a:srgbClr val="FFFFFF"/>
                </a:solidFill>
                <a:latin typeface="Arial"/>
                <a:ea typeface="Arial"/>
                <a:cs typeface="Arial"/>
                <a:sym typeface="Arial"/>
              </a:rPr>
              <a:t>oil each day</a:t>
            </a:r>
            <a:endParaRPr sz="2400">
              <a:solidFill>
                <a:srgbClr val="FFFFFF"/>
              </a:solidFill>
              <a:latin typeface="Arial"/>
              <a:ea typeface="Arial"/>
              <a:cs typeface="Arial"/>
              <a:sym typeface="Arial"/>
            </a:endParaRPr>
          </a:p>
          <a:p>
            <a:pPr indent="-381000" lvl="0" marL="457200" rtl="0" algn="l">
              <a:spcBef>
                <a:spcPts val="0"/>
              </a:spcBef>
              <a:spcAft>
                <a:spcPts val="0"/>
              </a:spcAft>
              <a:buClr>
                <a:srgbClr val="FFFFFF"/>
              </a:buClr>
              <a:buSzPts val="2400"/>
              <a:buFont typeface="Arial"/>
              <a:buChar char="●"/>
            </a:pPr>
            <a:r>
              <a:rPr lang="en" sz="2400">
                <a:solidFill>
                  <a:srgbClr val="FFFFFF"/>
                </a:solidFill>
                <a:latin typeface="Arial"/>
                <a:ea typeface="Arial"/>
                <a:cs typeface="Arial"/>
                <a:sym typeface="Arial"/>
              </a:rPr>
              <a:t>Automobiles 9 million barrels</a:t>
            </a:r>
            <a:endParaRPr sz="2400">
              <a:solidFill>
                <a:srgbClr val="FFFFFF"/>
              </a:solidFill>
              <a:latin typeface="Arial"/>
              <a:ea typeface="Arial"/>
              <a:cs typeface="Arial"/>
              <a:sym typeface="Arial"/>
            </a:endParaRPr>
          </a:p>
          <a:p>
            <a:pPr indent="-381000" lvl="0" marL="457200" rtl="0" algn="l">
              <a:spcBef>
                <a:spcPts val="0"/>
              </a:spcBef>
              <a:spcAft>
                <a:spcPts val="0"/>
              </a:spcAft>
              <a:buClr>
                <a:srgbClr val="FFFFFF"/>
              </a:buClr>
              <a:buSzPts val="2400"/>
              <a:buFont typeface="Arial"/>
              <a:buChar char="●"/>
            </a:pPr>
            <a:r>
              <a:rPr lang="en" sz="2400">
                <a:solidFill>
                  <a:srgbClr val="FFFFFF"/>
                </a:solidFill>
                <a:latin typeface="Arial"/>
                <a:ea typeface="Arial"/>
                <a:cs typeface="Arial"/>
                <a:sym typeface="Arial"/>
              </a:rPr>
              <a:t>Some experts predict that oil consumption will </a:t>
            </a:r>
            <a:endParaRPr sz="2400">
              <a:solidFill>
                <a:srgbClr val="FFFFFF"/>
              </a:solidFill>
              <a:latin typeface="Arial"/>
              <a:ea typeface="Arial"/>
              <a:cs typeface="Arial"/>
              <a:sym typeface="Arial"/>
            </a:endParaRPr>
          </a:p>
          <a:p>
            <a:pPr indent="0" lvl="0" marL="457200" rtl="0" algn="l">
              <a:spcBef>
                <a:spcPts val="0"/>
              </a:spcBef>
              <a:spcAft>
                <a:spcPts val="0"/>
              </a:spcAft>
              <a:buNone/>
            </a:pPr>
            <a:r>
              <a:rPr lang="en" sz="2400">
                <a:solidFill>
                  <a:srgbClr val="FFFFFF"/>
                </a:solidFill>
                <a:latin typeface="Arial"/>
                <a:ea typeface="Arial"/>
                <a:cs typeface="Arial"/>
                <a:sym typeface="Arial"/>
              </a:rPr>
              <a:t>peak as soon as the year 2020</a:t>
            </a:r>
            <a:endParaRPr sz="24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pic>
        <p:nvPicPr>
          <p:cNvPr id="72" name="Google Shape;72;p14"/>
          <p:cNvPicPr preferRelativeResize="0"/>
          <p:nvPr/>
        </p:nvPicPr>
        <p:blipFill>
          <a:blip r:embed="rId3">
            <a:alphaModFix/>
          </a:blip>
          <a:stretch>
            <a:fillRect/>
          </a:stretch>
        </p:blipFill>
        <p:spPr>
          <a:xfrm>
            <a:off x="5967913" y="3229888"/>
            <a:ext cx="2619375" cy="1743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t>Why Carpool?</a:t>
            </a:r>
            <a:endParaRPr b="1" sz="3600"/>
          </a:p>
        </p:txBody>
      </p:sp>
      <p:sp>
        <p:nvSpPr>
          <p:cNvPr id="78" name="Google Shape;78;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Char char="●"/>
            </a:pPr>
            <a:r>
              <a:rPr lang="en" sz="2000">
                <a:solidFill>
                  <a:srgbClr val="FFFFFF"/>
                </a:solidFill>
                <a:highlight>
                  <a:schemeClr val="lt1"/>
                </a:highlight>
                <a:latin typeface="Arial"/>
                <a:ea typeface="Arial"/>
                <a:cs typeface="Arial"/>
                <a:sym typeface="Arial"/>
              </a:rPr>
              <a:t>Save Money</a:t>
            </a:r>
            <a:endParaRPr sz="2000">
              <a:solidFill>
                <a:srgbClr val="FFFFFF"/>
              </a:solidFill>
              <a:highlight>
                <a:schemeClr val="lt1"/>
              </a:highlight>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 sz="2000">
                <a:solidFill>
                  <a:srgbClr val="FFFFFF"/>
                </a:solidFill>
                <a:highlight>
                  <a:schemeClr val="lt1"/>
                </a:highlight>
                <a:latin typeface="Arial"/>
                <a:ea typeface="Arial"/>
                <a:cs typeface="Arial"/>
                <a:sym typeface="Arial"/>
              </a:rPr>
              <a:t>Decreases the number of drivers on the road</a:t>
            </a:r>
            <a:endParaRPr sz="2000">
              <a:solidFill>
                <a:srgbClr val="FFFFFF"/>
              </a:solidFill>
              <a:highlight>
                <a:schemeClr val="lt1"/>
              </a:highlight>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 sz="2000">
                <a:solidFill>
                  <a:srgbClr val="FFFFFF"/>
                </a:solidFill>
                <a:highlight>
                  <a:schemeClr val="lt1"/>
                </a:highlight>
                <a:latin typeface="Arial"/>
                <a:ea typeface="Arial"/>
                <a:cs typeface="Arial"/>
                <a:sym typeface="Arial"/>
              </a:rPr>
              <a:t>Help the Environment</a:t>
            </a:r>
            <a:endParaRPr sz="2000">
              <a:solidFill>
                <a:srgbClr val="FFFFFF"/>
              </a:solidFill>
              <a:highlight>
                <a:schemeClr val="lt1"/>
              </a:highlight>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 sz="2000">
                <a:solidFill>
                  <a:srgbClr val="FFFFFF"/>
                </a:solidFill>
                <a:highlight>
                  <a:schemeClr val="lt1"/>
                </a:highlight>
                <a:latin typeface="Arial"/>
                <a:ea typeface="Arial"/>
                <a:cs typeface="Arial"/>
                <a:sym typeface="Arial"/>
              </a:rPr>
              <a:t>Convenient Option</a:t>
            </a:r>
            <a:endParaRPr sz="2000">
              <a:solidFill>
                <a:srgbClr val="FFFFFF"/>
              </a:solidFill>
              <a:highlight>
                <a:schemeClr val="lt1"/>
              </a:highlight>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 sz="2000">
                <a:solidFill>
                  <a:srgbClr val="FFFFFF"/>
                </a:solidFill>
                <a:highlight>
                  <a:schemeClr val="lt1"/>
                </a:highlight>
                <a:latin typeface="Arial"/>
                <a:ea typeface="Arial"/>
                <a:cs typeface="Arial"/>
                <a:sym typeface="Arial"/>
              </a:rPr>
              <a:t>Make New Friends</a:t>
            </a:r>
            <a:endParaRPr sz="2000">
              <a:solidFill>
                <a:srgbClr val="FFFFFF"/>
              </a:solidFill>
              <a:highlight>
                <a:schemeClr val="lt1"/>
              </a:highlight>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 sz="2000">
                <a:solidFill>
                  <a:srgbClr val="FFFFFF"/>
                </a:solidFill>
                <a:highlight>
                  <a:schemeClr val="lt1"/>
                </a:highlight>
                <a:latin typeface="Arial"/>
                <a:ea typeface="Arial"/>
                <a:cs typeface="Arial"/>
                <a:sym typeface="Arial"/>
              </a:rPr>
              <a:t>Increases productivity</a:t>
            </a:r>
            <a:endParaRPr sz="2000">
              <a:solidFill>
                <a:srgbClr val="FFFFFF"/>
              </a:solidFill>
              <a:highlight>
                <a:schemeClr val="lt1"/>
              </a:highlight>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 sz="2000">
                <a:solidFill>
                  <a:srgbClr val="FFFFFF"/>
                </a:solidFill>
                <a:highlight>
                  <a:schemeClr val="lt1"/>
                </a:highlight>
                <a:latin typeface="Arial"/>
                <a:ea typeface="Arial"/>
                <a:cs typeface="Arial"/>
                <a:sym typeface="Arial"/>
              </a:rPr>
              <a:t>Decreases the amount of parking needed</a:t>
            </a:r>
            <a:endParaRPr sz="2000">
              <a:solidFill>
                <a:srgbClr val="FFFFFF"/>
              </a:solidFill>
              <a:highlight>
                <a:schemeClr val="lt1"/>
              </a:highlight>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 sz="2000">
                <a:solidFill>
                  <a:srgbClr val="FFFFFF"/>
                </a:solidFill>
                <a:highlight>
                  <a:schemeClr val="lt1"/>
                </a:highlight>
                <a:latin typeface="Arial"/>
                <a:ea typeface="Arial"/>
                <a:cs typeface="Arial"/>
                <a:sym typeface="Arial"/>
              </a:rPr>
              <a:t>Increasing Gas Prices</a:t>
            </a:r>
            <a:endParaRPr sz="2000">
              <a:solidFill>
                <a:srgbClr val="FFFFFF"/>
              </a:solidFill>
              <a:highlight>
                <a:schemeClr val="lt1"/>
              </a:highlight>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 sz="2000">
                <a:solidFill>
                  <a:srgbClr val="FFFFFF"/>
                </a:solidFill>
                <a:highlight>
                  <a:schemeClr val="lt1"/>
                </a:highlight>
                <a:latin typeface="Arial"/>
                <a:ea typeface="Arial"/>
                <a:cs typeface="Arial"/>
                <a:sym typeface="Arial"/>
              </a:rPr>
              <a:t>Decreasing Supply</a:t>
            </a:r>
            <a:endParaRPr sz="2000">
              <a:solidFill>
                <a:srgbClr val="FFFFFF"/>
              </a:solidFill>
              <a:highlight>
                <a:schemeClr val="lt1"/>
              </a:highlight>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 sz="2000">
                <a:solidFill>
                  <a:srgbClr val="FFFFFF"/>
                </a:solidFill>
                <a:highlight>
                  <a:schemeClr val="lt1"/>
                </a:highlight>
                <a:latin typeface="Arial"/>
                <a:ea typeface="Arial"/>
                <a:cs typeface="Arial"/>
                <a:sym typeface="Arial"/>
              </a:rPr>
              <a:t>Worsening Pollution</a:t>
            </a:r>
            <a:endParaRPr sz="2000">
              <a:solidFill>
                <a:srgbClr val="FFFFFF"/>
              </a:solidFill>
              <a:highlight>
                <a:schemeClr val="lt1"/>
              </a:highlight>
              <a:latin typeface="Arial"/>
              <a:ea typeface="Arial"/>
              <a:cs typeface="Arial"/>
              <a:sym typeface="Arial"/>
            </a:endParaRPr>
          </a:p>
        </p:txBody>
      </p:sp>
      <p:pic>
        <p:nvPicPr>
          <p:cNvPr id="79" name="Google Shape;79;p15"/>
          <p:cNvPicPr preferRelativeResize="0"/>
          <p:nvPr/>
        </p:nvPicPr>
        <p:blipFill>
          <a:blip r:embed="rId3">
            <a:alphaModFix/>
          </a:blip>
          <a:stretch>
            <a:fillRect/>
          </a:stretch>
        </p:blipFill>
        <p:spPr>
          <a:xfrm>
            <a:off x="6044063" y="2211925"/>
            <a:ext cx="2447925" cy="1866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t>What is carpooling?</a:t>
            </a:r>
            <a:endParaRPr b="1" sz="3600"/>
          </a:p>
        </p:txBody>
      </p:sp>
      <p:sp>
        <p:nvSpPr>
          <p:cNvPr id="85" name="Google Shape;85;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FFFFFF"/>
              </a:buClr>
              <a:buSzPts val="2200"/>
              <a:buFont typeface="Arial"/>
              <a:buChar char="●"/>
            </a:pPr>
            <a:r>
              <a:rPr lang="en" sz="2200">
                <a:solidFill>
                  <a:srgbClr val="FFFFFF"/>
                </a:solidFill>
                <a:latin typeface="Arial"/>
                <a:ea typeface="Arial"/>
                <a:cs typeface="Arial"/>
                <a:sym typeface="Arial"/>
              </a:rPr>
              <a:t>Today it is important to promote initiatives to reduce car dependency and improve environmental quality. One such initiative is called shared path or carpooling. This term is applied to travel and work where public transport is limited.</a:t>
            </a:r>
            <a:endParaRPr sz="2200">
              <a:solidFill>
                <a:srgbClr val="FFFFFF"/>
              </a:solidFill>
              <a:latin typeface="Arial"/>
              <a:ea typeface="Arial"/>
              <a:cs typeface="Arial"/>
              <a:sym typeface="Arial"/>
            </a:endParaRPr>
          </a:p>
          <a:p>
            <a:pPr indent="-368300" lvl="0" marL="457200" rtl="0" algn="l">
              <a:spcBef>
                <a:spcPts val="0"/>
              </a:spcBef>
              <a:spcAft>
                <a:spcPts val="0"/>
              </a:spcAft>
              <a:buClr>
                <a:srgbClr val="FFFFFF"/>
              </a:buClr>
              <a:buSzPts val="2200"/>
              <a:buFont typeface="Arial"/>
              <a:buChar char="●"/>
            </a:pPr>
            <a:r>
              <a:rPr lang="en" sz="2200">
                <a:solidFill>
                  <a:srgbClr val="FFFFFF"/>
                </a:solidFill>
                <a:latin typeface="Arial"/>
                <a:ea typeface="Arial"/>
                <a:cs typeface="Arial"/>
                <a:sym typeface="Arial"/>
              </a:rPr>
              <a:t>Many people use their private transportation to do the same route. Why not add more people and use only one vehicle? Thus, it is possible to reduce the number of engines running on the road, with consequent benefits for the environment and the consumption of fossil fuels.</a:t>
            </a:r>
            <a:endParaRPr sz="2200">
              <a:solidFill>
                <a:srgbClr val="FFFFFF"/>
              </a:solidFill>
              <a:latin typeface="Arial"/>
              <a:ea typeface="Arial"/>
              <a:cs typeface="Arial"/>
              <a:sym typeface="Arial"/>
            </a:endParaRPr>
          </a:p>
          <a:p>
            <a:pPr indent="0" lvl="0" marL="457200" rtl="0" algn="l">
              <a:spcBef>
                <a:spcPts val="8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800"/>
              <a:t>Aim</a:t>
            </a:r>
            <a:endParaRPr b="1" sz="4800"/>
          </a:p>
        </p:txBody>
      </p:sp>
      <p:sp>
        <p:nvSpPr>
          <p:cNvPr id="91" name="Google Shape;91;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 sz="2400">
                <a:solidFill>
                  <a:srgbClr val="FFFFFF"/>
                </a:solidFill>
                <a:latin typeface="Arial"/>
                <a:ea typeface="Arial"/>
                <a:cs typeface="Arial"/>
                <a:sym typeface="Arial"/>
              </a:rPr>
              <a:t>The proposed system is for Syracuse University ID card holders whose primary aim is to provide hassle free commute for commuters travelling in and around Syracuse University.</a:t>
            </a:r>
            <a:endParaRPr sz="2400">
              <a:solidFill>
                <a:srgbClr val="FFFFFF"/>
              </a:solidFill>
              <a:latin typeface="Arial"/>
              <a:ea typeface="Arial"/>
              <a:cs typeface="Arial"/>
              <a:sym typeface="Arial"/>
            </a:endParaRPr>
          </a:p>
          <a:p>
            <a:pPr indent="-381000" lvl="0" marL="457200" rtl="0" algn="l">
              <a:spcBef>
                <a:spcPts val="0"/>
              </a:spcBef>
              <a:spcAft>
                <a:spcPts val="0"/>
              </a:spcAft>
              <a:buClr>
                <a:srgbClr val="FFFFFF"/>
              </a:buClr>
              <a:buSzPts val="2400"/>
              <a:buFont typeface="Arial"/>
              <a:buChar char="●"/>
            </a:pPr>
            <a:r>
              <a:rPr lang="en" sz="2400">
                <a:solidFill>
                  <a:srgbClr val="FFFFFF"/>
                </a:solidFill>
                <a:latin typeface="Arial"/>
                <a:ea typeface="Arial"/>
                <a:cs typeface="Arial"/>
                <a:sym typeface="Arial"/>
              </a:rPr>
              <a:t>Primary Users:</a:t>
            </a:r>
            <a:endParaRPr sz="2400">
              <a:solidFill>
                <a:srgbClr val="FFFFFF"/>
              </a:solidFill>
              <a:latin typeface="Arial"/>
              <a:ea typeface="Arial"/>
              <a:cs typeface="Arial"/>
              <a:sym typeface="Arial"/>
            </a:endParaRPr>
          </a:p>
          <a:p>
            <a:pPr indent="-381000" lvl="1" marL="914400" rtl="0" algn="l">
              <a:spcBef>
                <a:spcPts val="0"/>
              </a:spcBef>
              <a:spcAft>
                <a:spcPts val="0"/>
              </a:spcAft>
              <a:buClr>
                <a:srgbClr val="FFFFFF"/>
              </a:buClr>
              <a:buSzPts val="2400"/>
              <a:buFont typeface="Arial"/>
              <a:buChar char="○"/>
            </a:pPr>
            <a:r>
              <a:rPr lang="en" sz="2400">
                <a:solidFill>
                  <a:srgbClr val="FFFFFF"/>
                </a:solidFill>
                <a:latin typeface="Arial"/>
                <a:ea typeface="Arial"/>
                <a:cs typeface="Arial"/>
                <a:sym typeface="Arial"/>
              </a:rPr>
              <a:t>Students</a:t>
            </a:r>
            <a:endParaRPr sz="2400">
              <a:solidFill>
                <a:srgbClr val="FFFFFF"/>
              </a:solidFill>
              <a:latin typeface="Arial"/>
              <a:ea typeface="Arial"/>
              <a:cs typeface="Arial"/>
              <a:sym typeface="Arial"/>
            </a:endParaRPr>
          </a:p>
          <a:p>
            <a:pPr indent="-381000" lvl="1" marL="914400" rtl="0" algn="l">
              <a:spcBef>
                <a:spcPts val="0"/>
              </a:spcBef>
              <a:spcAft>
                <a:spcPts val="0"/>
              </a:spcAft>
              <a:buClr>
                <a:srgbClr val="FFFFFF"/>
              </a:buClr>
              <a:buSzPts val="2400"/>
              <a:buFont typeface="Arial"/>
              <a:buChar char="○"/>
            </a:pPr>
            <a:r>
              <a:rPr lang="en" sz="2400">
                <a:solidFill>
                  <a:srgbClr val="FFFFFF"/>
                </a:solidFill>
                <a:latin typeface="Arial"/>
                <a:ea typeface="Arial"/>
                <a:cs typeface="Arial"/>
                <a:sym typeface="Arial"/>
              </a:rPr>
              <a:t>Faculty</a:t>
            </a:r>
            <a:endParaRPr sz="2400">
              <a:solidFill>
                <a:srgbClr val="FFFFFF"/>
              </a:solidFill>
              <a:latin typeface="Arial"/>
              <a:ea typeface="Arial"/>
              <a:cs typeface="Arial"/>
              <a:sym typeface="Arial"/>
            </a:endParaRPr>
          </a:p>
          <a:p>
            <a:pPr indent="-381000" lvl="1" marL="914400" rtl="0" algn="l">
              <a:spcBef>
                <a:spcPts val="0"/>
              </a:spcBef>
              <a:spcAft>
                <a:spcPts val="0"/>
              </a:spcAft>
              <a:buClr>
                <a:srgbClr val="FFFFFF"/>
              </a:buClr>
              <a:buSzPts val="2400"/>
              <a:buFont typeface="Arial"/>
              <a:buChar char="○"/>
            </a:pPr>
            <a:r>
              <a:rPr lang="en" sz="2400">
                <a:solidFill>
                  <a:srgbClr val="FFFFFF"/>
                </a:solidFill>
                <a:latin typeface="Arial"/>
                <a:ea typeface="Arial"/>
                <a:cs typeface="Arial"/>
                <a:sym typeface="Arial"/>
              </a:rPr>
              <a:t>Staff members</a:t>
            </a:r>
            <a:endParaRPr sz="2400">
              <a:solidFill>
                <a:srgbClr val="FFFFFF"/>
              </a:solidFill>
              <a:latin typeface="Arial"/>
              <a:ea typeface="Arial"/>
              <a:cs typeface="Arial"/>
              <a:sym typeface="Arial"/>
            </a:endParaRPr>
          </a:p>
          <a:p>
            <a:pPr indent="0" lvl="0" marL="0" rtl="0" algn="l">
              <a:spcBef>
                <a:spcPts val="0"/>
              </a:spcBef>
              <a:spcAft>
                <a:spcPts val="0"/>
              </a:spcAft>
              <a:buNone/>
            </a:pPr>
            <a:r>
              <a:t/>
            </a:r>
            <a:endParaRPr b="1" sz="3000">
              <a:solidFill>
                <a:srgbClr val="FFFFFF"/>
              </a:solidFill>
              <a:latin typeface="Arial"/>
              <a:ea typeface="Arial"/>
              <a:cs typeface="Arial"/>
              <a:sym typeface="Arial"/>
            </a:endParaRPr>
          </a:p>
        </p:txBody>
      </p:sp>
      <p:pic>
        <p:nvPicPr>
          <p:cNvPr id="92" name="Google Shape;92;p17"/>
          <p:cNvPicPr preferRelativeResize="0"/>
          <p:nvPr/>
        </p:nvPicPr>
        <p:blipFill>
          <a:blip r:embed="rId3">
            <a:alphaModFix/>
          </a:blip>
          <a:stretch>
            <a:fillRect/>
          </a:stretch>
        </p:blipFill>
        <p:spPr>
          <a:xfrm>
            <a:off x="6043513" y="2838638"/>
            <a:ext cx="2143125" cy="214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t>Process</a:t>
            </a:r>
            <a:endParaRPr b="1" sz="3600"/>
          </a:p>
        </p:txBody>
      </p:sp>
      <p:sp>
        <p:nvSpPr>
          <p:cNvPr id="98" name="Google Shape;98;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 sz="2400">
                <a:solidFill>
                  <a:srgbClr val="FFFFFF"/>
                </a:solidFill>
                <a:latin typeface="Arial"/>
                <a:ea typeface="Arial"/>
                <a:cs typeface="Arial"/>
                <a:sym typeface="Arial"/>
              </a:rPr>
              <a:t>The people who want to commute in and around Syracuse with a valid SUID set up their details in the carpooling app.</a:t>
            </a:r>
            <a:endParaRPr sz="2400">
              <a:solidFill>
                <a:srgbClr val="FFFFFF"/>
              </a:solidFill>
              <a:latin typeface="Arial"/>
              <a:ea typeface="Arial"/>
              <a:cs typeface="Arial"/>
              <a:sym typeface="Arial"/>
            </a:endParaRPr>
          </a:p>
          <a:p>
            <a:pPr indent="-381000" lvl="1" marL="914400" rtl="0" algn="l">
              <a:spcBef>
                <a:spcPts val="0"/>
              </a:spcBef>
              <a:spcAft>
                <a:spcPts val="0"/>
              </a:spcAft>
              <a:buClr>
                <a:srgbClr val="FFFFFF"/>
              </a:buClr>
              <a:buSzPts val="2400"/>
              <a:buFont typeface="Arial"/>
              <a:buChar char="○"/>
            </a:pPr>
            <a:r>
              <a:rPr lang="en" sz="2400">
                <a:solidFill>
                  <a:srgbClr val="FFFFFF"/>
                </a:solidFill>
                <a:latin typeface="Arial"/>
                <a:ea typeface="Arial"/>
                <a:cs typeface="Arial"/>
                <a:sym typeface="Arial"/>
              </a:rPr>
              <a:t>Riders</a:t>
            </a:r>
            <a:endParaRPr sz="2400">
              <a:solidFill>
                <a:srgbClr val="FFFFFF"/>
              </a:solidFill>
              <a:latin typeface="Arial"/>
              <a:ea typeface="Arial"/>
              <a:cs typeface="Arial"/>
              <a:sym typeface="Arial"/>
            </a:endParaRPr>
          </a:p>
          <a:p>
            <a:pPr indent="-381000" lvl="1" marL="914400" rtl="0" algn="l">
              <a:spcBef>
                <a:spcPts val="0"/>
              </a:spcBef>
              <a:spcAft>
                <a:spcPts val="0"/>
              </a:spcAft>
              <a:buClr>
                <a:srgbClr val="FFFFFF"/>
              </a:buClr>
              <a:buSzPts val="2400"/>
              <a:buFont typeface="Arial"/>
              <a:buChar char="○"/>
            </a:pPr>
            <a:r>
              <a:rPr lang="en" sz="2400">
                <a:solidFill>
                  <a:srgbClr val="FFFFFF"/>
                </a:solidFill>
                <a:latin typeface="Arial"/>
                <a:ea typeface="Arial"/>
                <a:cs typeface="Arial"/>
                <a:sym typeface="Arial"/>
              </a:rPr>
              <a:t>Drivers</a:t>
            </a:r>
            <a:endParaRPr sz="2400">
              <a:solidFill>
                <a:srgbClr val="FFFFFF"/>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t>Entity Relationship Diagram</a:t>
            </a:r>
            <a:endParaRPr b="1" sz="3600"/>
          </a:p>
        </p:txBody>
      </p:sp>
      <p:pic>
        <p:nvPicPr>
          <p:cNvPr id="104" name="Google Shape;104;p19"/>
          <p:cNvPicPr preferRelativeResize="0"/>
          <p:nvPr/>
        </p:nvPicPr>
        <p:blipFill>
          <a:blip r:embed="rId3">
            <a:alphaModFix/>
          </a:blip>
          <a:stretch>
            <a:fillRect/>
          </a:stretch>
        </p:blipFill>
        <p:spPr>
          <a:xfrm>
            <a:off x="1691625" y="1200925"/>
            <a:ext cx="5886372" cy="36945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t>Major Business Questions Answered</a:t>
            </a:r>
            <a:endParaRPr b="1" sz="3600"/>
          </a:p>
        </p:txBody>
      </p:sp>
      <p:sp>
        <p:nvSpPr>
          <p:cNvPr id="110" name="Google Shape;110;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lnSpc>
                <a:spcPct val="138000"/>
              </a:lnSpc>
              <a:spcBef>
                <a:spcPts val="0"/>
              </a:spcBef>
              <a:spcAft>
                <a:spcPts val="0"/>
              </a:spcAft>
              <a:buSzPts val="1800"/>
              <a:buChar char="●"/>
            </a:pPr>
            <a:r>
              <a:rPr lang="en"/>
              <a:t>How many customers use the app per week?</a:t>
            </a:r>
            <a:endParaRPr/>
          </a:p>
          <a:p>
            <a:pPr indent="-342900" lvl="0" marL="457200" rtl="0" algn="l">
              <a:lnSpc>
                <a:spcPct val="138000"/>
              </a:lnSpc>
              <a:spcBef>
                <a:spcPts val="0"/>
              </a:spcBef>
              <a:spcAft>
                <a:spcPts val="0"/>
              </a:spcAft>
              <a:buSzPts val="1800"/>
              <a:buChar char="●"/>
            </a:pPr>
            <a:r>
              <a:rPr lang="en"/>
              <a:t>What are the peak hours for usage of the system?</a:t>
            </a:r>
            <a:endParaRPr/>
          </a:p>
          <a:p>
            <a:pPr indent="-342900" lvl="0" marL="457200" rtl="0" algn="l">
              <a:lnSpc>
                <a:spcPct val="138000"/>
              </a:lnSpc>
              <a:spcBef>
                <a:spcPts val="0"/>
              </a:spcBef>
              <a:spcAft>
                <a:spcPts val="0"/>
              </a:spcAft>
              <a:buSzPts val="1800"/>
              <a:buChar char="●"/>
            </a:pPr>
            <a:r>
              <a:rPr lang="en"/>
              <a:t>What is the average number of riders in a car at a time?</a:t>
            </a:r>
            <a:endParaRPr/>
          </a:p>
          <a:p>
            <a:pPr indent="-342900" lvl="0" marL="457200" rtl="0" algn="l">
              <a:lnSpc>
                <a:spcPct val="138000"/>
              </a:lnSpc>
              <a:spcBef>
                <a:spcPts val="0"/>
              </a:spcBef>
              <a:spcAft>
                <a:spcPts val="0"/>
              </a:spcAft>
              <a:buSzPts val="1800"/>
              <a:buChar char="●"/>
            </a:pPr>
            <a:r>
              <a:rPr lang="en"/>
              <a:t>How many times does each customer use the app in a month?</a:t>
            </a:r>
            <a:endParaRPr/>
          </a:p>
          <a:p>
            <a:pPr indent="-342900" lvl="0" marL="457200" rtl="0" algn="l">
              <a:lnSpc>
                <a:spcPct val="138000"/>
              </a:lnSpc>
              <a:spcBef>
                <a:spcPts val="0"/>
              </a:spcBef>
              <a:spcAft>
                <a:spcPts val="0"/>
              </a:spcAft>
              <a:buSzPts val="1800"/>
              <a:buChar char="●"/>
            </a:pPr>
            <a:r>
              <a:rPr lang="en"/>
              <a:t>What are the popular areas of drop?</a:t>
            </a:r>
            <a:endParaRPr/>
          </a:p>
          <a:p>
            <a:pPr indent="-342900" lvl="0" marL="457200" rtl="0" algn="l">
              <a:lnSpc>
                <a:spcPct val="138000"/>
              </a:lnSpc>
              <a:spcBef>
                <a:spcPts val="0"/>
              </a:spcBef>
              <a:spcAft>
                <a:spcPts val="0"/>
              </a:spcAft>
              <a:buSzPts val="1800"/>
              <a:buChar char="●"/>
            </a:pPr>
            <a:r>
              <a:rPr lang="en"/>
              <a:t>What are the popular areas of pickup?</a:t>
            </a:r>
            <a:endParaRPr/>
          </a:p>
          <a:p>
            <a:pPr indent="0" lvl="0" marL="45720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700600" y="2301900"/>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9600"/>
              <a:t>DEMO</a:t>
            </a:r>
            <a:endParaRPr b="1" sz="9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