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7" r:id="rId1"/>
  </p:sldMasterIdLst>
  <p:sldIdLst>
    <p:sldId id="256" r:id="rId2"/>
    <p:sldId id="276" r:id="rId3"/>
    <p:sldId id="277" r:id="rId4"/>
    <p:sldId id="257" r:id="rId5"/>
    <p:sldId id="269" r:id="rId6"/>
    <p:sldId id="274" r:id="rId7"/>
    <p:sldId id="275" r:id="rId8"/>
    <p:sldId id="270" r:id="rId9"/>
    <p:sldId id="273" r:id="rId10"/>
    <p:sldId id="272" r:id="rId11"/>
    <p:sldId id="271" r:id="rId12"/>
    <p:sldId id="280" r:id="rId13"/>
    <p:sldId id="282" r:id="rId14"/>
    <p:sldId id="278"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42" autoAdjust="0"/>
    <p:restoredTop sz="94660"/>
  </p:normalViewPr>
  <p:slideViewPr>
    <p:cSldViewPr snapToGrid="0">
      <p:cViewPr varScale="1">
        <p:scale>
          <a:sx n="65" d="100"/>
          <a:sy n="65" d="100"/>
        </p:scale>
        <p:origin x="32"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88965-6CCB-4F54-861C-A0E7805BEF85}" type="doc">
      <dgm:prSet loTypeId="urn:microsoft.com/office/officeart/2005/8/layout/equation2" loCatId="process" qsTypeId="urn:microsoft.com/office/officeart/2005/8/quickstyle/simple1" qsCatId="simple" csTypeId="urn:microsoft.com/office/officeart/2005/8/colors/colorful5" csCatId="colorful" phldr="1"/>
      <dgm:spPr/>
    </dgm:pt>
    <dgm:pt modelId="{2AB0898F-CEDA-46AF-881F-E2E594C7B70F}">
      <dgm:prSet phldrT="[Text]"/>
      <dgm:spPr/>
      <dgm:t>
        <a:bodyPr/>
        <a:lstStyle/>
        <a:p>
          <a:r>
            <a:rPr lang="en-US" dirty="0"/>
            <a:t>FudgeFlix</a:t>
          </a:r>
        </a:p>
      </dgm:t>
    </dgm:pt>
    <dgm:pt modelId="{E8F65116-588C-4664-9008-E4AC3BB3C083}" type="parTrans" cxnId="{69AF3E0B-3860-40AF-A73C-D5E0244D44B5}">
      <dgm:prSet/>
      <dgm:spPr/>
      <dgm:t>
        <a:bodyPr/>
        <a:lstStyle/>
        <a:p>
          <a:endParaRPr lang="en-US"/>
        </a:p>
      </dgm:t>
    </dgm:pt>
    <dgm:pt modelId="{CD0A45A3-EF2B-4A31-A1C2-D2CE09DFAD9D}" type="sibTrans" cxnId="{69AF3E0B-3860-40AF-A73C-D5E0244D44B5}">
      <dgm:prSet/>
      <dgm:spPr/>
      <dgm:t>
        <a:bodyPr/>
        <a:lstStyle/>
        <a:p>
          <a:endParaRPr lang="en-US"/>
        </a:p>
      </dgm:t>
    </dgm:pt>
    <dgm:pt modelId="{B8D84BAF-F554-4B49-983D-8BB9BFA95934}">
      <dgm:prSet phldrT="[Text]"/>
      <dgm:spPr/>
      <dgm:t>
        <a:bodyPr/>
        <a:lstStyle/>
        <a:p>
          <a:r>
            <a:rPr lang="en-US" dirty="0"/>
            <a:t>FudgeMart</a:t>
          </a:r>
        </a:p>
      </dgm:t>
    </dgm:pt>
    <dgm:pt modelId="{FD28DC6A-45A4-456F-B3C3-E1F50BFAF548}" type="parTrans" cxnId="{F85A9368-7B27-48EA-8F09-3793D680671F}">
      <dgm:prSet/>
      <dgm:spPr/>
      <dgm:t>
        <a:bodyPr/>
        <a:lstStyle/>
        <a:p>
          <a:endParaRPr lang="en-US"/>
        </a:p>
      </dgm:t>
    </dgm:pt>
    <dgm:pt modelId="{C8D35F25-5EAE-4168-9DEF-79F15A380331}" type="sibTrans" cxnId="{F85A9368-7B27-48EA-8F09-3793D680671F}">
      <dgm:prSet/>
      <dgm:spPr/>
      <dgm:t>
        <a:bodyPr/>
        <a:lstStyle/>
        <a:p>
          <a:endParaRPr lang="en-US"/>
        </a:p>
      </dgm:t>
    </dgm:pt>
    <dgm:pt modelId="{3A4F8E92-06BD-4C07-9131-3E46BB335BB9}">
      <dgm:prSet phldrT="[Text]"/>
      <dgm:spPr/>
      <dgm:t>
        <a:bodyPr/>
        <a:lstStyle/>
        <a:p>
          <a:r>
            <a:rPr lang="en-US" dirty="0"/>
            <a:t>FudgeMart</a:t>
          </a:r>
        </a:p>
      </dgm:t>
    </dgm:pt>
    <dgm:pt modelId="{2BE4A448-1426-42EB-B4DD-8CDC8963E001}" type="parTrans" cxnId="{E7565A37-A4FD-49B7-919B-65D8E6815E5E}">
      <dgm:prSet/>
      <dgm:spPr/>
      <dgm:t>
        <a:bodyPr/>
        <a:lstStyle/>
        <a:p>
          <a:endParaRPr lang="en-US"/>
        </a:p>
      </dgm:t>
    </dgm:pt>
    <dgm:pt modelId="{5FACD1C3-610C-4B01-8DE8-3869E57C7813}" type="sibTrans" cxnId="{E7565A37-A4FD-49B7-919B-65D8E6815E5E}">
      <dgm:prSet/>
      <dgm:spPr/>
      <dgm:t>
        <a:bodyPr/>
        <a:lstStyle/>
        <a:p>
          <a:endParaRPr lang="en-US"/>
        </a:p>
      </dgm:t>
    </dgm:pt>
    <dgm:pt modelId="{6AB1B7C4-1D56-41EA-AB4B-650546E4B558}" type="pres">
      <dgm:prSet presAssocID="{8DA88965-6CCB-4F54-861C-A0E7805BEF85}" presName="Name0" presStyleCnt="0">
        <dgm:presLayoutVars>
          <dgm:dir/>
          <dgm:resizeHandles val="exact"/>
        </dgm:presLayoutVars>
      </dgm:prSet>
      <dgm:spPr/>
    </dgm:pt>
    <dgm:pt modelId="{985624DF-8B06-41F0-B695-263A6B0C7A06}" type="pres">
      <dgm:prSet presAssocID="{8DA88965-6CCB-4F54-861C-A0E7805BEF85}" presName="vNodes" presStyleCnt="0"/>
      <dgm:spPr/>
    </dgm:pt>
    <dgm:pt modelId="{6E51B5E3-ECE0-4F71-8EB8-97DAFDC40441}" type="pres">
      <dgm:prSet presAssocID="{2AB0898F-CEDA-46AF-881F-E2E594C7B70F}" presName="node" presStyleLbl="node1" presStyleIdx="0" presStyleCnt="3" custScaleX="128207" custScaleY="117917" custLinFactY="190891" custLinFactNeighborX="3101" custLinFactNeighborY="200000">
        <dgm:presLayoutVars>
          <dgm:bulletEnabled val="1"/>
        </dgm:presLayoutVars>
      </dgm:prSet>
      <dgm:spPr/>
    </dgm:pt>
    <dgm:pt modelId="{17A6141C-6E31-4333-B16B-C45C0F9CBBA6}" type="pres">
      <dgm:prSet presAssocID="{CD0A45A3-EF2B-4A31-A1C2-D2CE09DFAD9D}" presName="spacerT" presStyleCnt="0"/>
      <dgm:spPr/>
    </dgm:pt>
    <dgm:pt modelId="{69C84168-DEFC-4853-A200-CA201CD6DA9A}" type="pres">
      <dgm:prSet presAssocID="{CD0A45A3-EF2B-4A31-A1C2-D2CE09DFAD9D}" presName="sibTrans" presStyleLbl="sibTrans2D1" presStyleIdx="0" presStyleCnt="2" custLinFactY="19146" custLinFactNeighborX="7485" custLinFactNeighborY="100000"/>
      <dgm:spPr/>
    </dgm:pt>
    <dgm:pt modelId="{BB6C4A5A-C0FE-4528-B5A4-F562CCD5B7E6}" type="pres">
      <dgm:prSet presAssocID="{CD0A45A3-EF2B-4A31-A1C2-D2CE09DFAD9D}" presName="spacerB" presStyleCnt="0"/>
      <dgm:spPr/>
    </dgm:pt>
    <dgm:pt modelId="{21C319DA-FE17-4084-9ECD-3CF9AEB55701}" type="pres">
      <dgm:prSet presAssocID="{3A4F8E92-06BD-4C07-9131-3E46BB335BB9}" presName="node" presStyleLbl="node1" presStyleIdx="1" presStyleCnt="3" custScaleX="179058" custScaleY="150814" custLinFactY="-203237" custLinFactNeighborX="620" custLinFactNeighborY="-300000">
        <dgm:presLayoutVars>
          <dgm:bulletEnabled val="1"/>
        </dgm:presLayoutVars>
      </dgm:prSet>
      <dgm:spPr/>
    </dgm:pt>
    <dgm:pt modelId="{CBEE671D-EBFC-4312-8E04-D62F70502D97}" type="pres">
      <dgm:prSet presAssocID="{8DA88965-6CCB-4F54-861C-A0E7805BEF85}" presName="sibTransLast" presStyleLbl="sibTrans2D1" presStyleIdx="1" presStyleCnt="2"/>
      <dgm:spPr/>
    </dgm:pt>
    <dgm:pt modelId="{8377FC2D-693D-4E39-A5BB-1AE75B8C3E32}" type="pres">
      <dgm:prSet presAssocID="{8DA88965-6CCB-4F54-861C-A0E7805BEF85}" presName="connectorText" presStyleLbl="sibTrans2D1" presStyleIdx="1" presStyleCnt="2"/>
      <dgm:spPr/>
    </dgm:pt>
    <dgm:pt modelId="{66D9645A-9B57-4F93-8BBD-55188929A766}" type="pres">
      <dgm:prSet presAssocID="{8DA88965-6CCB-4F54-861C-A0E7805BEF85}" presName="lastNode" presStyleLbl="node1" presStyleIdx="2" presStyleCnt="3" custScaleX="126038" custScaleY="110075">
        <dgm:presLayoutVars>
          <dgm:bulletEnabled val="1"/>
        </dgm:presLayoutVars>
      </dgm:prSet>
      <dgm:spPr/>
    </dgm:pt>
  </dgm:ptLst>
  <dgm:cxnLst>
    <dgm:cxn modelId="{91869E08-FEE5-4828-B378-234C80447117}" type="presOf" srcId="{8DA88965-6CCB-4F54-861C-A0E7805BEF85}" destId="{6AB1B7C4-1D56-41EA-AB4B-650546E4B558}" srcOrd="0" destOrd="0" presId="urn:microsoft.com/office/officeart/2005/8/layout/equation2"/>
    <dgm:cxn modelId="{69AF3E0B-3860-40AF-A73C-D5E0244D44B5}" srcId="{8DA88965-6CCB-4F54-861C-A0E7805BEF85}" destId="{2AB0898F-CEDA-46AF-881F-E2E594C7B70F}" srcOrd="0" destOrd="0" parTransId="{E8F65116-588C-4664-9008-E4AC3BB3C083}" sibTransId="{CD0A45A3-EF2B-4A31-A1C2-D2CE09DFAD9D}"/>
    <dgm:cxn modelId="{6D787D2E-C7C5-4731-8BF5-42DD42346F5E}" type="presOf" srcId="{5FACD1C3-610C-4B01-8DE8-3869E57C7813}" destId="{CBEE671D-EBFC-4312-8E04-D62F70502D97}" srcOrd="0" destOrd="0" presId="urn:microsoft.com/office/officeart/2005/8/layout/equation2"/>
    <dgm:cxn modelId="{E7565A37-A4FD-49B7-919B-65D8E6815E5E}" srcId="{8DA88965-6CCB-4F54-861C-A0E7805BEF85}" destId="{3A4F8E92-06BD-4C07-9131-3E46BB335BB9}" srcOrd="1" destOrd="0" parTransId="{2BE4A448-1426-42EB-B4DD-8CDC8963E001}" sibTransId="{5FACD1C3-610C-4B01-8DE8-3869E57C7813}"/>
    <dgm:cxn modelId="{E0B77C5B-A126-43A0-B35C-E6C29D89EDE4}" type="presOf" srcId="{3A4F8E92-06BD-4C07-9131-3E46BB335BB9}" destId="{21C319DA-FE17-4084-9ECD-3CF9AEB55701}" srcOrd="0" destOrd="0" presId="urn:microsoft.com/office/officeart/2005/8/layout/equation2"/>
    <dgm:cxn modelId="{44E8BB5E-10AD-45BB-9637-E9727F01254B}" type="presOf" srcId="{5FACD1C3-610C-4B01-8DE8-3869E57C7813}" destId="{8377FC2D-693D-4E39-A5BB-1AE75B8C3E32}" srcOrd="1" destOrd="0" presId="urn:microsoft.com/office/officeart/2005/8/layout/equation2"/>
    <dgm:cxn modelId="{F85A9368-7B27-48EA-8F09-3793D680671F}" srcId="{8DA88965-6CCB-4F54-861C-A0E7805BEF85}" destId="{B8D84BAF-F554-4B49-983D-8BB9BFA95934}" srcOrd="2" destOrd="0" parTransId="{FD28DC6A-45A4-456F-B3C3-E1F50BFAF548}" sibTransId="{C8D35F25-5EAE-4168-9DEF-79F15A380331}"/>
    <dgm:cxn modelId="{FA4B6D69-48D2-432B-B77E-8F9A75277E20}" type="presOf" srcId="{2AB0898F-CEDA-46AF-881F-E2E594C7B70F}" destId="{6E51B5E3-ECE0-4F71-8EB8-97DAFDC40441}" srcOrd="0" destOrd="0" presId="urn:microsoft.com/office/officeart/2005/8/layout/equation2"/>
    <dgm:cxn modelId="{A8749158-02E0-4EDF-BFA5-EAE6EEFCB167}" type="presOf" srcId="{B8D84BAF-F554-4B49-983D-8BB9BFA95934}" destId="{66D9645A-9B57-4F93-8BBD-55188929A766}" srcOrd="0" destOrd="0" presId="urn:microsoft.com/office/officeart/2005/8/layout/equation2"/>
    <dgm:cxn modelId="{298C81D9-CD38-42A7-A11E-7BC4F0EE45A4}" type="presOf" srcId="{CD0A45A3-EF2B-4A31-A1C2-D2CE09DFAD9D}" destId="{69C84168-DEFC-4853-A200-CA201CD6DA9A}" srcOrd="0" destOrd="0" presId="urn:microsoft.com/office/officeart/2005/8/layout/equation2"/>
    <dgm:cxn modelId="{1A96ED3F-4794-49AF-8A67-02F1137AEDF3}" type="presParOf" srcId="{6AB1B7C4-1D56-41EA-AB4B-650546E4B558}" destId="{985624DF-8B06-41F0-B695-263A6B0C7A06}" srcOrd="0" destOrd="0" presId="urn:microsoft.com/office/officeart/2005/8/layout/equation2"/>
    <dgm:cxn modelId="{920EE64C-DF22-42FB-A314-3799081A4110}" type="presParOf" srcId="{985624DF-8B06-41F0-B695-263A6B0C7A06}" destId="{6E51B5E3-ECE0-4F71-8EB8-97DAFDC40441}" srcOrd="0" destOrd="0" presId="urn:microsoft.com/office/officeart/2005/8/layout/equation2"/>
    <dgm:cxn modelId="{F1393598-7AD6-4FBA-8BC3-864163975F09}" type="presParOf" srcId="{985624DF-8B06-41F0-B695-263A6B0C7A06}" destId="{17A6141C-6E31-4333-B16B-C45C0F9CBBA6}" srcOrd="1" destOrd="0" presId="urn:microsoft.com/office/officeart/2005/8/layout/equation2"/>
    <dgm:cxn modelId="{A79A84A1-E548-48D1-8B9F-1F2DAD015D1D}" type="presParOf" srcId="{985624DF-8B06-41F0-B695-263A6B0C7A06}" destId="{69C84168-DEFC-4853-A200-CA201CD6DA9A}" srcOrd="2" destOrd="0" presId="urn:microsoft.com/office/officeart/2005/8/layout/equation2"/>
    <dgm:cxn modelId="{4BFA337A-34E7-4C6F-952C-8B7D6644F470}" type="presParOf" srcId="{985624DF-8B06-41F0-B695-263A6B0C7A06}" destId="{BB6C4A5A-C0FE-4528-B5A4-F562CCD5B7E6}" srcOrd="3" destOrd="0" presId="urn:microsoft.com/office/officeart/2005/8/layout/equation2"/>
    <dgm:cxn modelId="{7A733B71-6E10-4DF1-BD9B-8804289F73E1}" type="presParOf" srcId="{985624DF-8B06-41F0-B695-263A6B0C7A06}" destId="{21C319DA-FE17-4084-9ECD-3CF9AEB55701}" srcOrd="4" destOrd="0" presId="urn:microsoft.com/office/officeart/2005/8/layout/equation2"/>
    <dgm:cxn modelId="{840C7EE2-A441-4FC7-B683-E7884F3FFA83}" type="presParOf" srcId="{6AB1B7C4-1D56-41EA-AB4B-650546E4B558}" destId="{CBEE671D-EBFC-4312-8E04-D62F70502D97}" srcOrd="1" destOrd="0" presId="urn:microsoft.com/office/officeart/2005/8/layout/equation2"/>
    <dgm:cxn modelId="{11C894FA-CEEC-4752-884B-72C8949C82C0}" type="presParOf" srcId="{CBEE671D-EBFC-4312-8E04-D62F70502D97}" destId="{8377FC2D-693D-4E39-A5BB-1AE75B8C3E32}" srcOrd="0" destOrd="0" presId="urn:microsoft.com/office/officeart/2005/8/layout/equation2"/>
    <dgm:cxn modelId="{D0CFE19E-5EC5-405E-B8E4-31C4CC071B2C}" type="presParOf" srcId="{6AB1B7C4-1D56-41EA-AB4B-650546E4B558}" destId="{66D9645A-9B57-4F93-8BBD-55188929A766}"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1B5E3-ECE0-4F71-8EB8-97DAFDC40441}">
      <dsp:nvSpPr>
        <dsp:cNvPr id="0" name=""/>
        <dsp:cNvSpPr/>
      </dsp:nvSpPr>
      <dsp:spPr>
        <a:xfrm>
          <a:off x="1679265" y="3085008"/>
          <a:ext cx="1909474" cy="175621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FudgeFlix</a:t>
          </a:r>
        </a:p>
      </dsp:txBody>
      <dsp:txXfrm>
        <a:off x="1958901" y="3342200"/>
        <a:ext cx="1350202" cy="1241834"/>
      </dsp:txXfrm>
    </dsp:sp>
    <dsp:sp modelId="{69C84168-DEFC-4853-A200-CA201CD6DA9A}">
      <dsp:nvSpPr>
        <dsp:cNvPr id="0" name=""/>
        <dsp:cNvSpPr/>
      </dsp:nvSpPr>
      <dsp:spPr>
        <a:xfrm>
          <a:off x="2220558" y="2163546"/>
          <a:ext cx="863833" cy="863833"/>
        </a:xfrm>
        <a:prstGeom prst="mathPlus">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35059" y="2493876"/>
        <a:ext cx="634831" cy="203173"/>
      </dsp:txXfrm>
    </dsp:sp>
    <dsp:sp modelId="{21C319DA-FE17-4084-9ECD-3CF9AEB55701}">
      <dsp:nvSpPr>
        <dsp:cNvPr id="0" name=""/>
        <dsp:cNvSpPr/>
      </dsp:nvSpPr>
      <dsp:spPr>
        <a:xfrm>
          <a:off x="1263634" y="0"/>
          <a:ext cx="2666833" cy="2246175"/>
        </a:xfrm>
        <a:prstGeom prst="ellipse">
          <a:avLst/>
        </a:prstGeom>
        <a:solidFill>
          <a:schemeClr val="accent5">
            <a:hueOff val="-10661560"/>
            <a:satOff val="6060"/>
            <a:lumOff val="-5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FudgeMart</a:t>
          </a:r>
        </a:p>
      </dsp:txBody>
      <dsp:txXfrm>
        <a:off x="1654183" y="328945"/>
        <a:ext cx="1885735" cy="1588285"/>
      </dsp:txXfrm>
    </dsp:sp>
    <dsp:sp modelId="{CBEE671D-EBFC-4312-8E04-D62F70502D97}">
      <dsp:nvSpPr>
        <dsp:cNvPr id="0" name=""/>
        <dsp:cNvSpPr/>
      </dsp:nvSpPr>
      <dsp:spPr>
        <a:xfrm rot="112036">
          <a:off x="4151766" y="2201932"/>
          <a:ext cx="469666" cy="554045"/>
        </a:xfrm>
        <a:prstGeom prst="rightArrow">
          <a:avLst>
            <a:gd name="adj1" fmla="val 60000"/>
            <a:gd name="adj2" fmla="val 50000"/>
          </a:avLst>
        </a:prstGeom>
        <a:solidFill>
          <a:schemeClr val="accent5">
            <a:hueOff val="-21323121"/>
            <a:satOff val="12119"/>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151803" y="2310445"/>
        <a:ext cx="328766" cy="332427"/>
      </dsp:txXfrm>
    </dsp:sp>
    <dsp:sp modelId="{66D9645A-9B57-4F93-8BBD-55188929A766}">
      <dsp:nvSpPr>
        <dsp:cNvPr id="0" name=""/>
        <dsp:cNvSpPr/>
      </dsp:nvSpPr>
      <dsp:spPr>
        <a:xfrm>
          <a:off x="4814854" y="914693"/>
          <a:ext cx="3754339" cy="3278844"/>
        </a:xfrm>
        <a:prstGeom prst="ellipse">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US" sz="3900" kern="1200" dirty="0"/>
            <a:t>FudgeMart</a:t>
          </a:r>
        </a:p>
      </dsp:txBody>
      <dsp:txXfrm>
        <a:off x="5364664" y="1394869"/>
        <a:ext cx="2654719" cy="231849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7515080"/>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259310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041400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851242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5586B75A-687E-405C-8A0B-8D00578BA2C3}" type="datetimeFigureOut">
              <a:rPr lang="en-US" smtClean="0"/>
              <a:pPr/>
              <a:t>5/23/2020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343069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25359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758388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1148565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8482610"/>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5/23/2020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1860469"/>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5/23/2020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43763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86B75A-687E-405C-8A0B-8D00578BA2C3}" type="datetimeFigureOut">
              <a:rPr lang="en-US" smtClean="0"/>
              <a:pPr/>
              <a:t>5/23/2020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5481642"/>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transition spd="slow">
    <p:push dir="u"/>
  </p:transition>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493" y="1711413"/>
            <a:ext cx="10809171" cy="2262781"/>
          </a:xfrm>
        </p:spPr>
        <p:txBody>
          <a:bodyPr>
            <a:noAutofit/>
          </a:bodyPr>
          <a:lstStyle/>
          <a:p>
            <a:pPr algn="ctr"/>
            <a:r>
              <a:rPr lang="en-US" sz="9600" dirty="0"/>
              <a:t>FUDGEMART </a:t>
            </a:r>
          </a:p>
        </p:txBody>
      </p:sp>
      <p:sp>
        <p:nvSpPr>
          <p:cNvPr id="5" name="Rectangle 4"/>
          <p:cNvSpPr/>
          <p:nvPr/>
        </p:nvSpPr>
        <p:spPr>
          <a:xfrm>
            <a:off x="9858396" y="5103361"/>
            <a:ext cx="6096000" cy="873381"/>
          </a:xfrm>
          <a:prstGeom prst="rect">
            <a:avLst/>
          </a:prstGeom>
        </p:spPr>
        <p:txBody>
          <a:bodyPr>
            <a:spAutoFit/>
          </a:bodyPr>
          <a:lstStyle/>
          <a:p>
            <a:pPr>
              <a:lnSpc>
                <a:spcPct val="150000"/>
              </a:lnSpc>
            </a:pPr>
            <a:r>
              <a:rPr lang="en-IN" dirty="0"/>
              <a:t>Presented by:</a:t>
            </a:r>
          </a:p>
          <a:p>
            <a:pPr>
              <a:lnSpc>
                <a:spcPct val="150000"/>
              </a:lnSpc>
            </a:pPr>
            <a:r>
              <a:rPr lang="en-IN" dirty="0"/>
              <a:t>Trisha Chakraborty</a:t>
            </a:r>
            <a:endParaRPr lang="en-US" dirty="0"/>
          </a:p>
        </p:txBody>
      </p:sp>
    </p:spTree>
    <p:extLst>
      <p:ext uri="{BB962C8B-B14F-4D97-AF65-F5344CB8AC3E}">
        <p14:creationId xmlns:p14="http://schemas.microsoft.com/office/powerpoint/2010/main" val="13740100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84909" y="346365"/>
            <a:ext cx="10681855" cy="5777344"/>
          </a:xfrm>
          <a:prstGeom prst="rect">
            <a:avLst/>
          </a:prstGeom>
        </p:spPr>
      </p:pic>
    </p:spTree>
    <p:extLst>
      <p:ext uri="{BB962C8B-B14F-4D97-AF65-F5344CB8AC3E}">
        <p14:creationId xmlns:p14="http://schemas.microsoft.com/office/powerpoint/2010/main" val="575806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01781" y="221673"/>
            <a:ext cx="11028219" cy="5999018"/>
          </a:xfrm>
          <a:prstGeom prst="rect">
            <a:avLst/>
          </a:prstGeom>
        </p:spPr>
      </p:pic>
    </p:spTree>
    <p:extLst>
      <p:ext uri="{BB962C8B-B14F-4D97-AF65-F5344CB8AC3E}">
        <p14:creationId xmlns:p14="http://schemas.microsoft.com/office/powerpoint/2010/main" val="3906567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01782" y="332509"/>
            <a:ext cx="11790218" cy="5791200"/>
          </a:xfrm>
          <a:prstGeom prst="rect">
            <a:avLst/>
          </a:prstGeom>
        </p:spPr>
      </p:pic>
    </p:spTree>
    <p:extLst>
      <p:ext uri="{BB962C8B-B14F-4D97-AF65-F5344CB8AC3E}">
        <p14:creationId xmlns:p14="http://schemas.microsoft.com/office/powerpoint/2010/main" val="271236444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60" y="3518401"/>
            <a:ext cx="4037103" cy="25796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5427" y="3518402"/>
            <a:ext cx="3088157" cy="2579665"/>
          </a:xfrm>
          <a:prstGeom prst="rect">
            <a:avLst/>
          </a:prstGeom>
        </p:spPr>
      </p:pic>
      <p:pic>
        <p:nvPicPr>
          <p:cNvPr id="8"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410283" y="3689447"/>
            <a:ext cx="2348102" cy="2408620"/>
          </a:xfr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768" y="187033"/>
            <a:ext cx="4840659" cy="3206323"/>
          </a:xfrm>
          <a:prstGeom prst="rect">
            <a:avLst/>
          </a:prstGeom>
        </p:spPr>
      </p:pic>
    </p:spTree>
    <p:extLst>
      <p:ext uri="{BB962C8B-B14F-4D97-AF65-F5344CB8AC3E}">
        <p14:creationId xmlns:p14="http://schemas.microsoft.com/office/powerpoint/2010/main" val="421610365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Review</a:t>
            </a:r>
          </a:p>
        </p:txBody>
      </p:sp>
      <p:sp>
        <p:nvSpPr>
          <p:cNvPr id="3" name="Content Placeholder 2"/>
          <p:cNvSpPr>
            <a:spLocks noGrp="1"/>
          </p:cNvSpPr>
          <p:nvPr>
            <p:ph idx="1"/>
          </p:nvPr>
        </p:nvSpPr>
        <p:spPr/>
        <p:txBody>
          <a:bodyPr>
            <a:normAutofit lnSpcReduction="10000"/>
          </a:bodyPr>
          <a:lstStyle/>
          <a:p>
            <a:pPr lvl="0"/>
            <a:r>
              <a:rPr lang="en-US" dirty="0"/>
              <a:t>The favorite department of customers is Electronics followed by Books, Digital Downloads and Apparels</a:t>
            </a:r>
          </a:p>
          <a:p>
            <a:pPr lvl="0"/>
            <a:r>
              <a:rPr lang="en-US" dirty="0"/>
              <a:t>Electronics are majorly purchased by Single Customers</a:t>
            </a:r>
          </a:p>
          <a:p>
            <a:pPr lvl="0"/>
            <a:r>
              <a:rPr lang="en-US" dirty="0"/>
              <a:t>Apparels are majorly purchased by Married Customers</a:t>
            </a:r>
          </a:p>
          <a:p>
            <a:r>
              <a:rPr lang="en-US" dirty="0"/>
              <a:t>Highest Shipping Done was in the month of August</a:t>
            </a:r>
          </a:p>
          <a:p>
            <a:pPr lvl="0"/>
            <a:r>
              <a:rPr lang="en-US" dirty="0"/>
              <a:t>Title Rating: NR has the highest Average Rating </a:t>
            </a:r>
          </a:p>
          <a:p>
            <a:pPr lvl="0"/>
            <a:r>
              <a:rPr lang="en-US" dirty="0"/>
              <a:t>Basic Rental plan is the most purchased plan according to the marital status and average title rating</a:t>
            </a:r>
          </a:p>
          <a:p>
            <a:pPr lvl="0"/>
            <a:r>
              <a:rPr lang="en-US" dirty="0"/>
              <a:t>The favorite department of customers is Electronics followed by Books, Digital Downloads and Apparels</a:t>
            </a:r>
          </a:p>
          <a:p>
            <a:pPr lvl="0"/>
            <a:r>
              <a:rPr lang="en-US" dirty="0"/>
              <a:t>Drama is the highest trending title</a:t>
            </a:r>
          </a:p>
          <a:p>
            <a:endParaRPr lang="en-US" dirty="0"/>
          </a:p>
        </p:txBody>
      </p:sp>
    </p:spTree>
    <p:extLst>
      <p:ext uri="{BB962C8B-B14F-4D97-AF65-F5344CB8AC3E}">
        <p14:creationId xmlns:p14="http://schemas.microsoft.com/office/powerpoint/2010/main" val="334735360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3544" y="1856509"/>
            <a:ext cx="8403402" cy="2438400"/>
          </a:xfrm>
        </p:spPr>
        <p:txBody>
          <a:bodyPr>
            <a:noAutofit/>
          </a:bodyPr>
          <a:lstStyle/>
          <a:p>
            <a:pPr algn="ctr"/>
            <a:r>
              <a:rPr lang="en-US" sz="8800" dirty="0"/>
              <a:t>THANK </a:t>
            </a:r>
            <a:br>
              <a:rPr lang="en-US" sz="8800" dirty="0"/>
            </a:br>
            <a:r>
              <a:rPr lang="en-US" sz="8800" dirty="0"/>
              <a:t>YOU</a:t>
            </a:r>
          </a:p>
        </p:txBody>
      </p:sp>
    </p:spTree>
    <p:extLst>
      <p:ext uri="{BB962C8B-B14F-4D97-AF65-F5344CB8AC3E}">
        <p14:creationId xmlns:p14="http://schemas.microsoft.com/office/powerpoint/2010/main" val="3809479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08673121"/>
              </p:ext>
            </p:extLst>
          </p:nvPr>
        </p:nvGraphicFramePr>
        <p:xfrm>
          <a:off x="1681018" y="1569659"/>
          <a:ext cx="9823595" cy="51082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524001" y="110836"/>
            <a:ext cx="7767782" cy="1323439"/>
          </a:xfrm>
          <a:prstGeom prst="rect">
            <a:avLst/>
          </a:prstGeom>
          <a:noFill/>
        </p:spPr>
        <p:txBody>
          <a:bodyPr wrap="square" rtlCol="0">
            <a:spAutoFit/>
          </a:bodyPr>
          <a:lstStyle/>
          <a:p>
            <a:pPr algn="ctr"/>
            <a:r>
              <a:rPr lang="en-US" sz="8000" dirty="0">
                <a:latin typeface="+mj-lt"/>
              </a:rPr>
              <a:t>OUR CLIENT</a:t>
            </a:r>
          </a:p>
        </p:txBody>
      </p:sp>
    </p:spTree>
    <p:extLst>
      <p:ext uri="{BB962C8B-B14F-4D97-AF65-F5344CB8AC3E}">
        <p14:creationId xmlns:p14="http://schemas.microsoft.com/office/powerpoint/2010/main" val="162599483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6E51B5E3-ECE0-4F71-8EB8-97DAFDC40441}"/>
                                            </p:graphicEl>
                                          </p:spTgt>
                                        </p:tgtEl>
                                        <p:attrNameLst>
                                          <p:attrName>style.visibility</p:attrName>
                                        </p:attrNameLst>
                                      </p:cBhvr>
                                      <p:to>
                                        <p:strVal val="visible"/>
                                      </p:to>
                                    </p:set>
                                    <p:animEffect transition="in" filter="fade">
                                      <p:cBhvr>
                                        <p:cTn id="7" dur="1000"/>
                                        <p:tgtEl>
                                          <p:spTgt spid="4">
                                            <p:graphicEl>
                                              <a:dgm id="{6E51B5E3-ECE0-4F71-8EB8-97DAFDC40441}"/>
                                            </p:graphicEl>
                                          </p:spTgt>
                                        </p:tgtEl>
                                      </p:cBhvr>
                                    </p:animEffect>
                                    <p:anim calcmode="lin" valueType="num">
                                      <p:cBhvr>
                                        <p:cTn id="8" dur="1000" fill="hold"/>
                                        <p:tgtEl>
                                          <p:spTgt spid="4">
                                            <p:graphicEl>
                                              <a:dgm id="{6E51B5E3-ECE0-4F71-8EB8-97DAFDC40441}"/>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6E51B5E3-ECE0-4F71-8EB8-97DAFDC40441}"/>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69C84168-DEFC-4853-A200-CA201CD6DA9A}"/>
                                            </p:graphicEl>
                                          </p:spTgt>
                                        </p:tgtEl>
                                        <p:attrNameLst>
                                          <p:attrName>style.visibility</p:attrName>
                                        </p:attrNameLst>
                                      </p:cBhvr>
                                      <p:to>
                                        <p:strVal val="visible"/>
                                      </p:to>
                                    </p:set>
                                    <p:animEffect transition="in" filter="fade">
                                      <p:cBhvr>
                                        <p:cTn id="13" dur="1000"/>
                                        <p:tgtEl>
                                          <p:spTgt spid="4">
                                            <p:graphicEl>
                                              <a:dgm id="{69C84168-DEFC-4853-A200-CA201CD6DA9A}"/>
                                            </p:graphicEl>
                                          </p:spTgt>
                                        </p:tgtEl>
                                      </p:cBhvr>
                                    </p:animEffect>
                                    <p:anim calcmode="lin" valueType="num">
                                      <p:cBhvr>
                                        <p:cTn id="14" dur="1000" fill="hold"/>
                                        <p:tgtEl>
                                          <p:spTgt spid="4">
                                            <p:graphicEl>
                                              <a:dgm id="{69C84168-DEFC-4853-A200-CA201CD6DA9A}"/>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69C84168-DEFC-4853-A200-CA201CD6DA9A}"/>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21C319DA-FE17-4084-9ECD-3CF9AEB55701}"/>
                                            </p:graphicEl>
                                          </p:spTgt>
                                        </p:tgtEl>
                                        <p:attrNameLst>
                                          <p:attrName>style.visibility</p:attrName>
                                        </p:attrNameLst>
                                      </p:cBhvr>
                                      <p:to>
                                        <p:strVal val="visible"/>
                                      </p:to>
                                    </p:set>
                                    <p:animEffect transition="in" filter="fade">
                                      <p:cBhvr>
                                        <p:cTn id="19" dur="1000"/>
                                        <p:tgtEl>
                                          <p:spTgt spid="4">
                                            <p:graphicEl>
                                              <a:dgm id="{21C319DA-FE17-4084-9ECD-3CF9AEB55701}"/>
                                            </p:graphicEl>
                                          </p:spTgt>
                                        </p:tgtEl>
                                      </p:cBhvr>
                                    </p:animEffect>
                                    <p:anim calcmode="lin" valueType="num">
                                      <p:cBhvr>
                                        <p:cTn id="20" dur="1000" fill="hold"/>
                                        <p:tgtEl>
                                          <p:spTgt spid="4">
                                            <p:graphicEl>
                                              <a:dgm id="{21C319DA-FE17-4084-9ECD-3CF9AEB55701}"/>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21C319DA-FE17-4084-9ECD-3CF9AEB55701}"/>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CBEE671D-EBFC-4312-8E04-D62F70502D97}"/>
                                            </p:graphicEl>
                                          </p:spTgt>
                                        </p:tgtEl>
                                        <p:attrNameLst>
                                          <p:attrName>style.visibility</p:attrName>
                                        </p:attrNameLst>
                                      </p:cBhvr>
                                      <p:to>
                                        <p:strVal val="visible"/>
                                      </p:to>
                                    </p:set>
                                    <p:animEffect transition="in" filter="fade">
                                      <p:cBhvr>
                                        <p:cTn id="25" dur="1000"/>
                                        <p:tgtEl>
                                          <p:spTgt spid="4">
                                            <p:graphicEl>
                                              <a:dgm id="{CBEE671D-EBFC-4312-8E04-D62F70502D97}"/>
                                            </p:graphicEl>
                                          </p:spTgt>
                                        </p:tgtEl>
                                      </p:cBhvr>
                                    </p:animEffect>
                                    <p:anim calcmode="lin" valueType="num">
                                      <p:cBhvr>
                                        <p:cTn id="26" dur="1000" fill="hold"/>
                                        <p:tgtEl>
                                          <p:spTgt spid="4">
                                            <p:graphicEl>
                                              <a:dgm id="{CBEE671D-EBFC-4312-8E04-D62F70502D97}"/>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CBEE671D-EBFC-4312-8E04-D62F70502D97}"/>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66D9645A-9B57-4F93-8BBD-55188929A766}"/>
                                            </p:graphicEl>
                                          </p:spTgt>
                                        </p:tgtEl>
                                        <p:attrNameLst>
                                          <p:attrName>style.visibility</p:attrName>
                                        </p:attrNameLst>
                                      </p:cBhvr>
                                      <p:to>
                                        <p:strVal val="visible"/>
                                      </p:to>
                                    </p:set>
                                    <p:animEffect transition="in" filter="fade">
                                      <p:cBhvr>
                                        <p:cTn id="31" dur="1000"/>
                                        <p:tgtEl>
                                          <p:spTgt spid="4">
                                            <p:graphicEl>
                                              <a:dgm id="{66D9645A-9B57-4F93-8BBD-55188929A766}"/>
                                            </p:graphicEl>
                                          </p:spTgt>
                                        </p:tgtEl>
                                      </p:cBhvr>
                                    </p:animEffect>
                                    <p:anim calcmode="lin" valueType="num">
                                      <p:cBhvr>
                                        <p:cTn id="32" dur="1000" fill="hold"/>
                                        <p:tgtEl>
                                          <p:spTgt spid="4">
                                            <p:graphicEl>
                                              <a:dgm id="{66D9645A-9B57-4F93-8BBD-55188929A766}"/>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66D9645A-9B57-4F93-8BBD-55188929A766}"/>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782" y="1037776"/>
            <a:ext cx="3522449" cy="4601183"/>
          </a:xfrm>
        </p:spPr>
        <p:txBody>
          <a:bodyPr>
            <a:normAutofit/>
          </a:bodyPr>
          <a:lstStyle/>
          <a:p>
            <a:pPr algn="ctr"/>
            <a:r>
              <a:rPr lang="en-US" sz="6600" dirty="0"/>
              <a:t>BUSINESS PROCESSES</a:t>
            </a:r>
          </a:p>
        </p:txBody>
      </p:sp>
      <p:sp>
        <p:nvSpPr>
          <p:cNvPr id="3" name="Content Placeholder 2"/>
          <p:cNvSpPr>
            <a:spLocks noGrp="1"/>
          </p:cNvSpPr>
          <p:nvPr>
            <p:ph idx="1"/>
          </p:nvPr>
        </p:nvSpPr>
        <p:spPr>
          <a:xfrm>
            <a:off x="5336562" y="521573"/>
            <a:ext cx="10058400" cy="4050792"/>
          </a:xfrm>
        </p:spPr>
        <p:txBody>
          <a:bodyPr>
            <a:noAutofit/>
          </a:bodyPr>
          <a:lstStyle/>
          <a:p>
            <a:pPr algn="just">
              <a:lnSpc>
                <a:spcPct val="270000"/>
              </a:lnSpc>
            </a:pPr>
            <a:r>
              <a:rPr lang="en-US" sz="3200" b="1" dirty="0">
                <a:solidFill>
                  <a:schemeClr val="bg2">
                    <a:lumMod val="50000"/>
                  </a:schemeClr>
                </a:solidFill>
                <a:latin typeface="+mj-lt"/>
              </a:rPr>
              <a:t>SALES REPORTING</a:t>
            </a:r>
          </a:p>
          <a:p>
            <a:pPr algn="just">
              <a:lnSpc>
                <a:spcPct val="270000"/>
              </a:lnSpc>
            </a:pPr>
            <a:r>
              <a:rPr lang="en-US" sz="3200" b="1" dirty="0">
                <a:solidFill>
                  <a:schemeClr val="bg2">
                    <a:lumMod val="50000"/>
                  </a:schemeClr>
                </a:solidFill>
                <a:latin typeface="+mj-lt"/>
              </a:rPr>
              <a:t>CUSTOMER REVIEW</a:t>
            </a:r>
          </a:p>
          <a:p>
            <a:pPr algn="just">
              <a:lnSpc>
                <a:spcPct val="270000"/>
              </a:lnSpc>
            </a:pPr>
            <a:r>
              <a:rPr lang="en-US" sz="3200" b="1" dirty="0">
                <a:solidFill>
                  <a:schemeClr val="bg2">
                    <a:lumMod val="50000"/>
                  </a:schemeClr>
                </a:solidFill>
                <a:latin typeface="+mj-lt"/>
              </a:rPr>
              <a:t>EMPLOYEE PAYROLL</a:t>
            </a:r>
          </a:p>
          <a:p>
            <a:pPr algn="just">
              <a:lnSpc>
                <a:spcPct val="270000"/>
              </a:lnSpc>
            </a:pPr>
            <a:r>
              <a:rPr lang="en-US" sz="3200" b="1" dirty="0">
                <a:solidFill>
                  <a:schemeClr val="bg2">
                    <a:lumMod val="50000"/>
                  </a:schemeClr>
                </a:solidFill>
                <a:latin typeface="+mj-lt"/>
              </a:rPr>
              <a:t>DELIVERY EFFICIENCY</a:t>
            </a:r>
            <a:endParaRPr lang="en-US" sz="3200" dirty="0">
              <a:solidFill>
                <a:schemeClr val="bg2">
                  <a:lumMod val="50000"/>
                </a:schemeClr>
              </a:solidFill>
              <a:latin typeface="+mj-lt"/>
            </a:endParaRPr>
          </a:p>
        </p:txBody>
      </p:sp>
    </p:spTree>
    <p:extLst>
      <p:ext uri="{BB962C8B-B14F-4D97-AF65-F5344CB8AC3E}">
        <p14:creationId xmlns:p14="http://schemas.microsoft.com/office/powerpoint/2010/main" val="31712586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04" y="1037776"/>
            <a:ext cx="2947482" cy="4601183"/>
          </a:xfrm>
        </p:spPr>
        <p:txBody>
          <a:bodyPr/>
          <a:lstStyle/>
          <a:p>
            <a:pPr algn="ctr"/>
            <a:r>
              <a:rPr lang="en-US" dirty="0"/>
              <a:t>OUR</a:t>
            </a:r>
            <a:br>
              <a:rPr lang="en-US" dirty="0"/>
            </a:br>
            <a:r>
              <a:rPr lang="en-US" dirty="0"/>
              <a:t>BUSINESS PROCESSES</a:t>
            </a:r>
          </a:p>
        </p:txBody>
      </p:sp>
      <p:sp>
        <p:nvSpPr>
          <p:cNvPr id="3" name="Content Placeholder 2"/>
          <p:cNvSpPr>
            <a:spLocks noGrp="1"/>
          </p:cNvSpPr>
          <p:nvPr>
            <p:ph idx="1"/>
          </p:nvPr>
        </p:nvSpPr>
        <p:spPr>
          <a:xfrm>
            <a:off x="3760777" y="1225481"/>
            <a:ext cx="7285914" cy="4413478"/>
          </a:xfrm>
        </p:spPr>
        <p:txBody>
          <a:bodyPr>
            <a:noAutofit/>
          </a:bodyPr>
          <a:lstStyle/>
          <a:p>
            <a:pPr algn="just"/>
            <a:r>
              <a:rPr lang="en-US" sz="2400" b="1" dirty="0">
                <a:solidFill>
                  <a:schemeClr val="bg2">
                    <a:lumMod val="50000"/>
                  </a:schemeClr>
                </a:solidFill>
              </a:rPr>
              <a:t>Customer Review: </a:t>
            </a:r>
            <a:r>
              <a:rPr lang="en-US" sz="2400" dirty="0">
                <a:solidFill>
                  <a:schemeClr val="bg2">
                    <a:lumMod val="50000"/>
                  </a:schemeClr>
                </a:solidFill>
              </a:rPr>
              <a:t>Analyzing the customer behavior under different product departments, based on the review rating for product and titles. This helps us to understand how the departments cater differently to different sections of people.</a:t>
            </a:r>
          </a:p>
          <a:p>
            <a:pPr marL="0" indent="0" algn="just">
              <a:buNone/>
            </a:pPr>
            <a:endParaRPr lang="en-US" sz="2400" b="1" dirty="0">
              <a:solidFill>
                <a:schemeClr val="bg2">
                  <a:lumMod val="50000"/>
                </a:schemeClr>
              </a:solidFill>
            </a:endParaRPr>
          </a:p>
          <a:p>
            <a:pPr algn="just"/>
            <a:r>
              <a:rPr lang="en-US" sz="2400" b="1" dirty="0">
                <a:solidFill>
                  <a:schemeClr val="bg2">
                    <a:lumMod val="50000"/>
                  </a:schemeClr>
                </a:solidFill>
              </a:rPr>
              <a:t>Delivery Efficiency</a:t>
            </a:r>
            <a:r>
              <a:rPr lang="en-US" sz="2400" dirty="0">
                <a:solidFill>
                  <a:schemeClr val="bg2">
                    <a:lumMod val="50000"/>
                  </a:schemeClr>
                </a:solidFill>
              </a:rPr>
              <a:t>: Determining the shipments which have a lot of difference between the requested and shipped date, based on their zip codes. This will help us understand the areas where the delivery process needs to be improved.</a:t>
            </a:r>
          </a:p>
        </p:txBody>
      </p:sp>
    </p:spTree>
    <p:extLst>
      <p:ext uri="{BB962C8B-B14F-4D97-AF65-F5344CB8AC3E}">
        <p14:creationId xmlns:p14="http://schemas.microsoft.com/office/powerpoint/2010/main" val="22387550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074" name="x_img533799" descr="a5675015-ed5b-4928-acf6-b81fa11e6f30">
            <a:extLst>
              <a:ext uri="{FF2B5EF4-FFF2-40B4-BE49-F238E27FC236}">
                <a16:creationId xmlns:a16="http://schemas.microsoft.com/office/drawing/2014/main" id="{54D2CE5B-543A-4526-A4CF-578278F0E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782" y="184980"/>
            <a:ext cx="3664663" cy="30783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img420155" descr="4a99c640-c2af-458e-8385-b814815faf45">
            <a:extLst>
              <a:ext uri="{FF2B5EF4-FFF2-40B4-BE49-F238E27FC236}">
                <a16:creationId xmlns:a16="http://schemas.microsoft.com/office/drawing/2014/main" id="{75212595-5C4A-4065-9147-C2C3A6AC9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782" y="3263297"/>
            <a:ext cx="3472753" cy="32542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6DA7D09-CE65-491B-A7B0-EDC212B82670}"/>
              </a:ext>
            </a:extLst>
          </p:cNvPr>
          <p:cNvSpPr txBox="1"/>
          <p:nvPr/>
        </p:nvSpPr>
        <p:spPr>
          <a:xfrm>
            <a:off x="1069848" y="4590661"/>
            <a:ext cx="10210862" cy="106569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endParaRPr lang="en-US" sz="5900" spc="-100" dirty="0">
              <a:solidFill>
                <a:schemeClr val="bg2">
                  <a:lumMod val="50000"/>
                </a:schemeClr>
              </a:solidFill>
              <a:latin typeface="+mj-lt"/>
              <a:ea typeface="+mj-ea"/>
              <a:cs typeface="+mj-cs"/>
            </a:endParaRPr>
          </a:p>
        </p:txBody>
      </p:sp>
      <p:pic>
        <p:nvPicPr>
          <p:cNvPr id="2052" name="Picture 4" descr="https://lh6.googleusercontent.com/m8hYzYDCQ1QnVj7bm0qYWWY2f7KBhOhzOz8px3wJrK69ajqC76_ZZiIV2NkWHAt4Eop-Eco36qUb5ejXovPoln0j0v9auJzPZfj2iuLLkBCvFtqCmLKiRre4IR7c8SULFKzVfSe60l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59" y="291476"/>
            <a:ext cx="7592669" cy="45165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6359" y="5123506"/>
            <a:ext cx="7202805" cy="677108"/>
          </a:xfrm>
          <a:prstGeom prst="rect">
            <a:avLst/>
          </a:prstGeom>
          <a:noFill/>
        </p:spPr>
        <p:txBody>
          <a:bodyPr wrap="square" rtlCol="0">
            <a:spAutoFit/>
          </a:bodyPr>
          <a:lstStyle/>
          <a:p>
            <a:r>
              <a:rPr lang="en-US" sz="3800" dirty="0"/>
              <a:t>KNOWING OUR CUSTOMERS</a:t>
            </a:r>
          </a:p>
        </p:txBody>
      </p:sp>
    </p:spTree>
    <p:extLst>
      <p:ext uri="{BB962C8B-B14F-4D97-AF65-F5344CB8AC3E}">
        <p14:creationId xmlns:p14="http://schemas.microsoft.com/office/powerpoint/2010/main" val="14946477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6FEA88-91BD-4871-B8AE-E42EFA18F010}"/>
              </a:ext>
            </a:extLst>
          </p:cNvPr>
          <p:cNvSpPr txBox="1"/>
          <p:nvPr/>
        </p:nvSpPr>
        <p:spPr>
          <a:xfrm>
            <a:off x="692727" y="1255108"/>
            <a:ext cx="11314545" cy="2554545"/>
          </a:xfrm>
          <a:prstGeom prst="rect">
            <a:avLst/>
          </a:prstGeom>
          <a:noFill/>
        </p:spPr>
        <p:txBody>
          <a:bodyPr wrap="square" rtlCol="0">
            <a:spAutoFit/>
          </a:bodyPr>
          <a:lstStyle/>
          <a:p>
            <a:endParaRPr lang="en-US" sz="8000" dirty="0">
              <a:solidFill>
                <a:schemeClr val="accent6">
                  <a:lumMod val="50000"/>
                </a:schemeClr>
              </a:solidFill>
            </a:endParaRPr>
          </a:p>
          <a:p>
            <a:r>
              <a:rPr lang="en-US" sz="8000" dirty="0">
                <a:solidFill>
                  <a:schemeClr val="accent6">
                    <a:lumMod val="50000"/>
                  </a:schemeClr>
                </a:solidFill>
              </a:rPr>
              <a:t>DELIVERY EFFICIENCY</a:t>
            </a:r>
          </a:p>
        </p:txBody>
      </p:sp>
    </p:spTree>
    <p:extLst>
      <p:ext uri="{BB962C8B-B14F-4D97-AF65-F5344CB8AC3E}">
        <p14:creationId xmlns:p14="http://schemas.microsoft.com/office/powerpoint/2010/main" val="3790468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4.googleusercontent.com/YXVXFmTu6QuuCOi2hW3Cl9kZnGsnQbbY_kc7pwcrYdpqUVbGxPjTgLjCleBVqYPyzpQhR1dK8iSiinLJtHQ_IGb9cc239UpHgtdyKOG81Df73dPP6QQamUQ7zced75PfYW4HY1m5F0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09" y="705257"/>
            <a:ext cx="5440218" cy="46241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fmX959EOPImENZvl0fPN5-WoDQjI2XlbmP9ILzUb0t6AAJ0ZI6mFCZ6iurKf9L3f898mjLcNBO2Xm0R-VjXyfexUQ8jwtgD8JjzcY_iHknp6NJADKmH5vqHMCJqQU1KunZ9GhK6UxW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348" y="622130"/>
            <a:ext cx="6197052" cy="4624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033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4B9E16-7D49-49EC-A788-481559C28B9E}"/>
              </a:ext>
            </a:extLst>
          </p:cNvPr>
          <p:cNvPicPr>
            <a:picLocks noChangeAspect="1"/>
          </p:cNvPicPr>
          <p:nvPr/>
        </p:nvPicPr>
        <p:blipFill>
          <a:blip r:embed="rId2"/>
          <a:stretch>
            <a:fillRect/>
          </a:stretch>
        </p:blipFill>
        <p:spPr>
          <a:xfrm>
            <a:off x="-40125" y="0"/>
            <a:ext cx="7310502" cy="4313197"/>
          </a:xfrm>
          <a:prstGeom prst="rect">
            <a:avLst/>
          </a:prstGeom>
        </p:spPr>
      </p:pic>
      <p:pic>
        <p:nvPicPr>
          <p:cNvPr id="6" name="Picture 5">
            <a:extLst>
              <a:ext uri="{FF2B5EF4-FFF2-40B4-BE49-F238E27FC236}">
                <a16:creationId xmlns:a16="http://schemas.microsoft.com/office/drawing/2014/main" id="{7F44D710-0D21-4EF5-A410-E1D6C783CC66}"/>
              </a:ext>
            </a:extLst>
          </p:cNvPr>
          <p:cNvPicPr>
            <a:picLocks noChangeAspect="1"/>
          </p:cNvPicPr>
          <p:nvPr/>
        </p:nvPicPr>
        <p:blipFill>
          <a:blip r:embed="rId3"/>
          <a:stretch>
            <a:fillRect/>
          </a:stretch>
        </p:blipFill>
        <p:spPr>
          <a:xfrm>
            <a:off x="7744250" y="460519"/>
            <a:ext cx="3301492" cy="2726165"/>
          </a:xfrm>
          <a:prstGeom prst="rect">
            <a:avLst/>
          </a:prstGeom>
        </p:spPr>
      </p:pic>
      <p:sp>
        <p:nvSpPr>
          <p:cNvPr id="4" name="TextBox 3">
            <a:extLst>
              <a:ext uri="{FF2B5EF4-FFF2-40B4-BE49-F238E27FC236}">
                <a16:creationId xmlns:a16="http://schemas.microsoft.com/office/drawing/2014/main" id="{E82C130B-F514-42A1-B84B-D6ACA910293C}"/>
              </a:ext>
            </a:extLst>
          </p:cNvPr>
          <p:cNvSpPr txBox="1"/>
          <p:nvPr/>
        </p:nvSpPr>
        <p:spPr>
          <a:xfrm>
            <a:off x="-223236" y="4423303"/>
            <a:ext cx="4440342" cy="1883228"/>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latin typeface="+mj-lt"/>
                <a:ea typeface="+mj-ea"/>
                <a:cs typeface="+mj-cs"/>
              </a:rPr>
              <a:t>DELIVERY EFFICIENCY</a:t>
            </a:r>
          </a:p>
        </p:txBody>
      </p:sp>
      <p:sp>
        <p:nvSpPr>
          <p:cNvPr id="5" name="TextBox 4">
            <a:extLst>
              <a:ext uri="{FF2B5EF4-FFF2-40B4-BE49-F238E27FC236}">
                <a16:creationId xmlns:a16="http://schemas.microsoft.com/office/drawing/2014/main" id="{768DD941-4067-4D7F-8CF4-13C12B8CA399}"/>
              </a:ext>
            </a:extLst>
          </p:cNvPr>
          <p:cNvSpPr txBox="1"/>
          <p:nvPr/>
        </p:nvSpPr>
        <p:spPr>
          <a:xfrm>
            <a:off x="4217106" y="4652363"/>
            <a:ext cx="7436579" cy="1883229"/>
          </a:xfrm>
          <a:prstGeom prst="rect">
            <a:avLst/>
          </a:prstGeom>
        </p:spPr>
        <p:txBody>
          <a:bodyPr vert="horz" lIns="91440" tIns="45720" rIns="91440" bIns="45720" rtlCol="0" anchor="ctr">
            <a:noAutofit/>
          </a:bodyPr>
          <a:lstStyle/>
          <a:p>
            <a:pPr indent="-182880" defTabSz="914400">
              <a:lnSpc>
                <a:spcPct val="90000"/>
              </a:lnSpc>
              <a:spcAft>
                <a:spcPts val="600"/>
              </a:spcAft>
              <a:buClr>
                <a:schemeClr val="accent1"/>
              </a:buClr>
              <a:buFont typeface="Wingdings 2" pitchFamily="18" charset="2"/>
              <a:buChar char=""/>
              <a:tabLst>
                <a:tab pos="1143000" algn="l"/>
              </a:tabLst>
            </a:pPr>
            <a:r>
              <a:rPr lang="en-US" sz="900" dirty="0"/>
              <a:t> Movies under the Drama genre have been ordered the most over the years, followed by Comedy, Television and Thrillers</a:t>
            </a:r>
          </a:p>
          <a:p>
            <a:pPr indent="-182880" defTabSz="914400">
              <a:lnSpc>
                <a:spcPct val="90000"/>
              </a:lnSpc>
              <a:spcAft>
                <a:spcPts val="600"/>
              </a:spcAft>
              <a:buClr>
                <a:schemeClr val="accent1"/>
              </a:buClr>
              <a:buFont typeface="Wingdings 2" pitchFamily="18" charset="2"/>
              <a:buChar char=""/>
              <a:tabLst>
                <a:tab pos="1143000" algn="l"/>
              </a:tabLst>
            </a:pPr>
            <a:endParaRPr lang="en-US" sz="900" dirty="0"/>
          </a:p>
          <a:p>
            <a:pPr indent="-182880" defTabSz="914400">
              <a:lnSpc>
                <a:spcPct val="90000"/>
              </a:lnSpc>
              <a:spcAft>
                <a:spcPts val="600"/>
              </a:spcAft>
              <a:buClr>
                <a:schemeClr val="accent1"/>
              </a:buClr>
              <a:buFont typeface="Wingdings 2" pitchFamily="18" charset="2"/>
              <a:buChar char=""/>
              <a:tabLst>
                <a:tab pos="1143000" algn="l"/>
              </a:tabLst>
            </a:pPr>
            <a:r>
              <a:rPr lang="en-US" sz="900" dirty="0"/>
              <a:t> Ship Lag for Drama has been highest over the years, so we need to understand if this is influenced by Order count, or another external factor</a:t>
            </a:r>
          </a:p>
          <a:p>
            <a:pPr indent="-182880" defTabSz="914400">
              <a:lnSpc>
                <a:spcPct val="90000"/>
              </a:lnSpc>
              <a:spcAft>
                <a:spcPts val="600"/>
              </a:spcAft>
              <a:buClr>
                <a:schemeClr val="accent1"/>
              </a:buClr>
              <a:buFont typeface="Wingdings 2" pitchFamily="18" charset="2"/>
              <a:buChar char=""/>
              <a:tabLst>
                <a:tab pos="1143000" algn="l"/>
              </a:tabLst>
            </a:pPr>
            <a:endParaRPr lang="en-US" sz="900" dirty="0"/>
          </a:p>
          <a:p>
            <a:pPr indent="-182880" defTabSz="914400">
              <a:lnSpc>
                <a:spcPct val="90000"/>
              </a:lnSpc>
              <a:spcAft>
                <a:spcPts val="600"/>
              </a:spcAft>
              <a:buClr>
                <a:schemeClr val="accent1"/>
              </a:buClr>
              <a:buFont typeface="Wingdings 2" pitchFamily="18" charset="2"/>
              <a:buChar char=""/>
              <a:tabLst>
                <a:tab pos="1143000" algn="l"/>
              </a:tabLst>
            </a:pPr>
            <a:r>
              <a:rPr lang="en-US" sz="900" dirty="0"/>
              <a:t> Order count has reduced drastically since 2011, due to other stiff competitors</a:t>
            </a:r>
          </a:p>
          <a:p>
            <a:pPr indent="-182880" defTabSz="914400">
              <a:lnSpc>
                <a:spcPct val="90000"/>
              </a:lnSpc>
              <a:spcAft>
                <a:spcPts val="600"/>
              </a:spcAft>
              <a:buClr>
                <a:schemeClr val="accent1"/>
              </a:buClr>
              <a:buFont typeface="Wingdings 2" pitchFamily="18" charset="2"/>
              <a:buChar char=""/>
              <a:tabLst>
                <a:tab pos="1143000" algn="l"/>
              </a:tabLst>
            </a:pPr>
            <a:endParaRPr lang="en-US" sz="900" dirty="0"/>
          </a:p>
          <a:p>
            <a:pPr indent="-182880" defTabSz="914400">
              <a:lnSpc>
                <a:spcPct val="90000"/>
              </a:lnSpc>
              <a:spcAft>
                <a:spcPts val="600"/>
              </a:spcAft>
              <a:buClr>
                <a:schemeClr val="accent1"/>
              </a:buClr>
              <a:buFont typeface="Wingdings 2" pitchFamily="18" charset="2"/>
              <a:buChar char=""/>
              <a:tabLst>
                <a:tab pos="1143000" algn="l"/>
              </a:tabLst>
            </a:pPr>
            <a:r>
              <a:rPr lang="en-US" sz="900" dirty="0"/>
              <a:t> We also see that the highest orders are received on Wednesdays, and are ordered comparatively lesser on weekends</a:t>
            </a:r>
          </a:p>
          <a:p>
            <a:pPr indent="-182880" defTabSz="914400">
              <a:lnSpc>
                <a:spcPct val="90000"/>
              </a:lnSpc>
              <a:spcAft>
                <a:spcPts val="600"/>
              </a:spcAft>
              <a:buClr>
                <a:schemeClr val="accent1"/>
              </a:buClr>
              <a:buFont typeface="Wingdings 2" pitchFamily="18" charset="2"/>
              <a:buChar char=""/>
              <a:tabLst>
                <a:tab pos="1143000" algn="l"/>
              </a:tabLst>
            </a:pPr>
            <a:endParaRPr lang="en-US" sz="900" dirty="0"/>
          </a:p>
          <a:p>
            <a:pPr indent="-182880" defTabSz="914400">
              <a:lnSpc>
                <a:spcPct val="90000"/>
              </a:lnSpc>
              <a:spcAft>
                <a:spcPts val="600"/>
              </a:spcAft>
              <a:buClr>
                <a:schemeClr val="accent1"/>
              </a:buClr>
              <a:buFont typeface="Wingdings 2" pitchFamily="18" charset="2"/>
              <a:buChar char=""/>
              <a:tabLst>
                <a:tab pos="1143000" algn="l"/>
              </a:tabLst>
            </a:pPr>
            <a:r>
              <a:rPr lang="en-US" sz="900" dirty="0"/>
              <a:t>Order count of television series is comparatively lesser than movies, hence they need to look at ways to improve television series</a:t>
            </a:r>
          </a:p>
          <a:p>
            <a:pPr indent="-182880" defTabSz="914400">
              <a:lnSpc>
                <a:spcPct val="90000"/>
              </a:lnSpc>
              <a:spcAft>
                <a:spcPts val="600"/>
              </a:spcAft>
              <a:buClr>
                <a:schemeClr val="accent1"/>
              </a:buClr>
              <a:buFont typeface="Wingdings 2" pitchFamily="18" charset="2"/>
              <a:buChar char=""/>
              <a:tabLst>
                <a:tab pos="1143000" algn="l"/>
              </a:tabLst>
            </a:pPr>
            <a:endParaRPr lang="en-US" sz="900" dirty="0"/>
          </a:p>
        </p:txBody>
      </p:sp>
      <p:sp>
        <p:nvSpPr>
          <p:cNvPr id="2" name="TextBox 1"/>
          <p:cNvSpPr txBox="1"/>
          <p:nvPr/>
        </p:nvSpPr>
        <p:spPr>
          <a:xfrm>
            <a:off x="129309" y="2429163"/>
            <a:ext cx="2419927" cy="120073"/>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06811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6FEA88-91BD-4871-B8AE-E42EFA18F010}"/>
              </a:ext>
            </a:extLst>
          </p:cNvPr>
          <p:cNvSpPr txBox="1"/>
          <p:nvPr/>
        </p:nvSpPr>
        <p:spPr>
          <a:xfrm>
            <a:off x="1283855" y="2243398"/>
            <a:ext cx="10312244" cy="1323439"/>
          </a:xfrm>
          <a:prstGeom prst="rect">
            <a:avLst/>
          </a:prstGeom>
          <a:noFill/>
        </p:spPr>
        <p:txBody>
          <a:bodyPr wrap="square" rtlCol="0">
            <a:spAutoFit/>
          </a:bodyPr>
          <a:lstStyle/>
          <a:p>
            <a:r>
              <a:rPr lang="en-US" sz="8000" dirty="0">
                <a:solidFill>
                  <a:schemeClr val="accent6">
                    <a:lumMod val="50000"/>
                  </a:schemeClr>
                </a:solidFill>
              </a:rPr>
              <a:t>CUSTOMER REVIEW</a:t>
            </a:r>
          </a:p>
        </p:txBody>
      </p:sp>
    </p:spTree>
    <p:extLst>
      <p:ext uri="{BB962C8B-B14F-4D97-AF65-F5344CB8AC3E}">
        <p14:creationId xmlns:p14="http://schemas.microsoft.com/office/powerpoint/2010/main" val="7728706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553</TotalTime>
  <Words>305</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Rockwell</vt:lpstr>
      <vt:lpstr>Rockwell Condensed</vt:lpstr>
      <vt:lpstr>Wingdings</vt:lpstr>
      <vt:lpstr>Wingdings 2</vt:lpstr>
      <vt:lpstr>Wood Type</vt:lpstr>
      <vt:lpstr>FUDGEMART </vt:lpstr>
      <vt:lpstr>PowerPoint Presentation</vt:lpstr>
      <vt:lpstr>BUSINESS PROCESSES</vt:lpstr>
      <vt:lpstr>OUR BUSINESS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Review</vt:lpstr>
      <vt:lpstr>THANK  YOU</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FUDGEMART DW-BI</dc:title>
  <dc:creator>Khushabh Jaikumar Thakar</dc:creator>
  <cp:lastModifiedBy>Trisha Chakraborty</cp:lastModifiedBy>
  <cp:revision>60</cp:revision>
  <dcterms:created xsi:type="dcterms:W3CDTF">2018-04-11T02:15:59Z</dcterms:created>
  <dcterms:modified xsi:type="dcterms:W3CDTF">2020-05-24T02:47:59Z</dcterms:modified>
</cp:coreProperties>
</file>