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2"/>
  </p:notesMasterIdLst>
  <p:sldIdLst>
    <p:sldId id="256" r:id="rId2"/>
    <p:sldId id="306" r:id="rId3"/>
    <p:sldId id="261" r:id="rId4"/>
    <p:sldId id="262" r:id="rId5"/>
    <p:sldId id="257" r:id="rId6"/>
    <p:sldId id="259"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94" r:id="rId23"/>
    <p:sldId id="295" r:id="rId24"/>
    <p:sldId id="296" r:id="rId25"/>
    <p:sldId id="297" r:id="rId26"/>
    <p:sldId id="280" r:id="rId27"/>
    <p:sldId id="281" r:id="rId28"/>
    <p:sldId id="279" r:id="rId29"/>
    <p:sldId id="282" r:id="rId30"/>
    <p:sldId id="283" r:id="rId31"/>
    <p:sldId id="284" r:id="rId32"/>
    <p:sldId id="285" r:id="rId33"/>
    <p:sldId id="286" r:id="rId34"/>
    <p:sldId id="287" r:id="rId35"/>
    <p:sldId id="288" r:id="rId36"/>
    <p:sldId id="289" r:id="rId37"/>
    <p:sldId id="290" r:id="rId38"/>
    <p:sldId id="291" r:id="rId39"/>
    <p:sldId id="292" r:id="rId40"/>
    <p:sldId id="307" r:id="rId41"/>
    <p:sldId id="308" r:id="rId42"/>
    <p:sldId id="298" r:id="rId43"/>
    <p:sldId id="293" r:id="rId44"/>
    <p:sldId id="299" r:id="rId45"/>
    <p:sldId id="300" r:id="rId46"/>
    <p:sldId id="301" r:id="rId47"/>
    <p:sldId id="302" r:id="rId48"/>
    <p:sldId id="303" r:id="rId49"/>
    <p:sldId id="305" r:id="rId50"/>
    <p:sldId id="304"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A40062"/>
    <a:srgbClr val="9EFF29"/>
    <a:srgbClr val="A4660C"/>
    <a:srgbClr val="952F69"/>
    <a:srgbClr val="FF856D"/>
    <a:srgbClr val="FF2549"/>
    <a:srgbClr val="003635"/>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9593" y="2389238"/>
            <a:ext cx="7989723" cy="16444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49597" y="4026320"/>
            <a:ext cx="7975483" cy="68579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842" y="327573"/>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60987"/>
            <a:ext cx="8246070" cy="327687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816" y="465530"/>
            <a:ext cx="6461299" cy="725349"/>
          </a:xfrm>
        </p:spPr>
        <p:txBody>
          <a:bodyPr>
            <a:normAutofit/>
          </a:bodyPr>
          <a:lstStyle>
            <a:lvl1pPr algn="l">
              <a:defRPr sz="3600">
                <a:solidFill>
                  <a:srgbClr val="A4006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7816" y="1229055"/>
            <a:ext cx="646129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44125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programiz.com/python-programming/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python/trypython.asp?filename=demo_if_els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python/trypython.asp?filename=demo_for_else"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2662085"/>
            <a:ext cx="8203575" cy="1364225"/>
          </a:xfrm>
        </p:spPr>
        <p:txBody>
          <a:bodyPr>
            <a:normAutofit/>
          </a:bodyPr>
          <a:lstStyle/>
          <a:p>
            <a:r>
              <a:rPr lang="en-US" dirty="0">
                <a:effectLst>
                  <a:outerShdw blurRad="38100" dist="38100" dir="2700000" algn="tl">
                    <a:srgbClr val="000000">
                      <a:alpha val="43137"/>
                    </a:srgbClr>
                  </a:outerShdw>
                </a:effectLst>
                <a:latin typeface="Bahnschrift SemiBold Condensed" panose="020B0502040204020203" pitchFamily="34" charset="0"/>
              </a:rPr>
              <a:t>INTRODUCTION TO INFORMATION TECHNOLOGY</a:t>
            </a:r>
            <a:br>
              <a:rPr lang="en-US" dirty="0">
                <a:effectLst>
                  <a:outerShdw blurRad="38100" dist="38100" dir="2700000" algn="tl">
                    <a:srgbClr val="000000">
                      <a:alpha val="43137"/>
                    </a:srgbClr>
                  </a:outerShdw>
                </a:effectLst>
                <a:latin typeface="Bahnschrift SemiBold Condensed" panose="020B0502040204020203" pitchFamily="34" charset="0"/>
              </a:rPr>
            </a:br>
            <a:r>
              <a:rPr lang="en-US" sz="2000" dirty="0">
                <a:effectLst>
                  <a:outerShdw blurRad="38100" dist="38100" dir="2700000" algn="tl">
                    <a:srgbClr val="000000">
                      <a:alpha val="43137"/>
                    </a:srgbClr>
                  </a:outerShdw>
                </a:effectLst>
                <a:latin typeface="Bahnschrift SemiBold Condensed" panose="020B0502040204020203" pitchFamily="34" charset="0"/>
              </a:rPr>
              <a:t>(M</a:t>
            </a:r>
            <a:r>
              <a:rPr lang="en-US" altLang="zh-TW" sz="2000" dirty="0">
                <a:effectLst>
                  <a:outerShdw blurRad="38100" dist="38100" dir="2700000" algn="tl">
                    <a:srgbClr val="000000">
                      <a:alpha val="43137"/>
                    </a:srgbClr>
                  </a:outerShdw>
                </a:effectLst>
                <a:latin typeface="Bahnschrift SemiBold Condensed" panose="020B0502040204020203" pitchFamily="34" charset="0"/>
              </a:rPr>
              <a:t>idterm Report)</a:t>
            </a:r>
            <a:endParaRPr lang="en-US"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Subtitle 2"/>
          <p:cNvSpPr>
            <a:spLocks noGrp="1"/>
          </p:cNvSpPr>
          <p:nvPr>
            <p:ph type="subTitle" idx="1"/>
          </p:nvPr>
        </p:nvSpPr>
        <p:spPr>
          <a:xfrm>
            <a:off x="461104" y="4120921"/>
            <a:ext cx="8188953" cy="763525"/>
          </a:xfrm>
        </p:spPr>
        <p:txBody>
          <a:bodyPr/>
          <a:lstStyle/>
          <a:p>
            <a:r>
              <a:rPr lang="en-US" b="1" dirty="0"/>
              <a:t> </a:t>
            </a:r>
            <a:r>
              <a:rPr lang="en-US" b="1" dirty="0" err="1"/>
              <a:t>喬伊</a:t>
            </a:r>
            <a:r>
              <a:rPr lang="en-US" b="1" dirty="0"/>
              <a:t> 4100E219</a:t>
            </a:r>
            <a:endParaRPr lang="en-US" dirty="0"/>
          </a:p>
          <a:p>
            <a:endParaRPr lang="en-US" dirty="0"/>
          </a:p>
        </p:txBody>
      </p:sp>
    </p:spTree>
    <p:extLst>
      <p:ext uri="{BB962C8B-B14F-4D97-AF65-F5344CB8AC3E}">
        <p14:creationId xmlns:p14="http://schemas.microsoft.com/office/powerpoint/2010/main" val="363920370"/>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DATA TYPE</a:t>
            </a:r>
            <a:endParaRPr lang="en-US" dirty="0"/>
          </a:p>
        </p:txBody>
      </p:sp>
      <p:sp>
        <p:nvSpPr>
          <p:cNvPr id="3" name="Content Placeholder 2"/>
          <p:cNvSpPr>
            <a:spLocks noGrp="1"/>
          </p:cNvSpPr>
          <p:nvPr>
            <p:ph idx="1"/>
          </p:nvPr>
        </p:nvSpPr>
        <p:spPr/>
        <p:txBody>
          <a:bodyPr/>
          <a:lstStyle/>
          <a:p>
            <a:r>
              <a:rPr lang="en-US" dirty="0"/>
              <a:t>A mapping type is a </a:t>
            </a:r>
            <a:r>
              <a:rPr lang="en-US" b="1" dirty="0"/>
              <a:t>data type comprised of a collection of keys and associated values</a:t>
            </a:r>
            <a:r>
              <a:rPr lang="en-US" dirty="0"/>
              <a:t>. Python's only built-in mapping type is the dictionary. </a:t>
            </a:r>
          </a:p>
        </p:txBody>
      </p:sp>
      <p:graphicFrame>
        <p:nvGraphicFramePr>
          <p:cNvPr id="4" name="Table 3"/>
          <p:cNvGraphicFramePr>
            <a:graphicFrameLocks noGrp="1"/>
          </p:cNvGraphicFramePr>
          <p:nvPr>
            <p:extLst>
              <p:ext uri="{D42A27DB-BD31-4B8C-83A1-F6EECF244321}">
                <p14:modId xmlns:p14="http://schemas.microsoft.com/office/powerpoint/2010/main" val="2193711889"/>
              </p:ext>
            </p:extLst>
          </p:nvPr>
        </p:nvGraphicFramePr>
        <p:xfrm>
          <a:off x="973016" y="3508989"/>
          <a:ext cx="5380892" cy="691572"/>
        </p:xfrm>
        <a:graphic>
          <a:graphicData uri="http://schemas.openxmlformats.org/drawingml/2006/table">
            <a:tbl>
              <a:tblPr/>
              <a:tblGrid>
                <a:gridCol w="4747846"/>
                <a:gridCol w="633046"/>
              </a:tblGrid>
              <a:tr h="691572">
                <a:tc>
                  <a:txBody>
                    <a:bodyPr/>
                    <a:lstStyle/>
                    <a:p>
                      <a:pPr algn="l" fontAlgn="t"/>
                      <a:r>
                        <a:rPr lang="en-US" sz="1800" dirty="0">
                          <a:effectLst/>
                          <a:latin typeface="Consolas" panose="020B0609020204030204" pitchFamily="49" charset="0"/>
                        </a:rPr>
                        <a:t>x = {"name" : "John", "age" </a:t>
                      </a:r>
                      <a:r>
                        <a:rPr lang="en-US" sz="1800" dirty="0" smtClean="0">
                          <a:effectLst/>
                          <a:latin typeface="Consolas" panose="020B0609020204030204" pitchFamily="49" charset="0"/>
                        </a:rPr>
                        <a:t>:36</a:t>
                      </a:r>
                      <a:r>
                        <a:rPr lang="en-US" sz="1800" dirty="0">
                          <a:effectLst/>
                          <a:latin typeface="Consolas" panose="020B0609020204030204" pitchFamily="49" charset="0"/>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err="1">
                          <a:effectLst/>
                        </a:rPr>
                        <a:t>dict</a:t>
                      </a:r>
                      <a:endParaRPr lang="en-US"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08810018"/>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19" y="56655"/>
            <a:ext cx="8246070" cy="763526"/>
          </a:xfrm>
        </p:spPr>
        <p:txBody>
          <a:bodyPr/>
          <a:lstStyle/>
          <a:p>
            <a:r>
              <a:rPr lang="en-US" dirty="0" smtClean="0"/>
              <a:t>SET DATA TYPE</a:t>
            </a:r>
            <a:endParaRPr lang="en-US" dirty="0"/>
          </a:p>
        </p:txBody>
      </p:sp>
      <p:sp>
        <p:nvSpPr>
          <p:cNvPr id="3" name="Content Placeholder 2"/>
          <p:cNvSpPr>
            <a:spLocks noGrp="1"/>
          </p:cNvSpPr>
          <p:nvPr>
            <p:ph idx="1"/>
          </p:nvPr>
        </p:nvSpPr>
        <p:spPr>
          <a:xfrm>
            <a:off x="415120" y="990069"/>
            <a:ext cx="8246070" cy="3276870"/>
          </a:xfrm>
        </p:spPr>
        <p:txBody>
          <a:bodyPr/>
          <a:lstStyle/>
          <a:p>
            <a:pPr lvl="0"/>
            <a:r>
              <a:rPr lang="en-US" dirty="0">
                <a:latin typeface="euclid_circular_a"/>
                <a:hlinkClick r:id="rId2"/>
              </a:rPr>
              <a:t>Set</a:t>
            </a:r>
            <a:r>
              <a:rPr lang="en-US" dirty="0">
                <a:latin typeface="euclid_circular_a"/>
              </a:rPr>
              <a:t> is an unordered collection of unique items. Set is defined by values separated by comma inside braces </a:t>
            </a:r>
            <a:r>
              <a:rPr lang="en-US" sz="1600" dirty="0">
                <a:latin typeface="droid sans mono"/>
              </a:rPr>
              <a:t>{ }</a:t>
            </a:r>
            <a:r>
              <a:rPr lang="en-US" dirty="0">
                <a:latin typeface="euclid_circular_a"/>
              </a:rPr>
              <a:t>. Items in a set are not ordered.</a:t>
            </a:r>
            <a:r>
              <a:rPr lang="en-US" sz="1200" dirty="0"/>
              <a:t> </a:t>
            </a:r>
            <a:endParaRPr lang="en-US" sz="3600" dirty="0">
              <a:latin typeface="Arial" panose="020B0604020202020204" pitchFamily="34"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3224494"/>
              </p:ext>
            </p:extLst>
          </p:nvPr>
        </p:nvGraphicFramePr>
        <p:xfrm>
          <a:off x="1453663" y="2854484"/>
          <a:ext cx="6646984" cy="1412455"/>
        </p:xfrm>
        <a:graphic>
          <a:graphicData uri="http://schemas.openxmlformats.org/drawingml/2006/table">
            <a:tbl>
              <a:tblPr/>
              <a:tblGrid>
                <a:gridCol w="5193322"/>
                <a:gridCol w="1195631"/>
                <a:gridCol w="258031"/>
              </a:tblGrid>
              <a:tr h="645524">
                <a:tc>
                  <a:txBody>
                    <a:bodyPr/>
                    <a:lstStyle/>
                    <a:p>
                      <a:pPr algn="l" fontAlgn="t"/>
                      <a:r>
                        <a:rPr lang="en-US" sz="1800" dirty="0">
                          <a:effectLst/>
                          <a:latin typeface="Consolas" panose="020B0609020204030204" pitchFamily="49" charset="0"/>
                        </a:rPr>
                        <a:t>x = {"apple", "banana", "cherry"}</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set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766931">
                <a:tc>
                  <a:txBody>
                    <a:bodyPr/>
                    <a:lstStyle/>
                    <a:p>
                      <a:pPr algn="l" fontAlgn="t"/>
                      <a:r>
                        <a:rPr lang="en-US" sz="1800">
                          <a:effectLst/>
                          <a:latin typeface="Consolas" panose="020B0609020204030204" pitchFamily="49" charset="0"/>
                        </a:rPr>
                        <a:t>x = frozenset({"apple", "banana", "cherry"})</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err="1">
                          <a:effectLst/>
                        </a:rPr>
                        <a:t>frozenset</a:t>
                      </a:r>
                      <a:endParaRPr lang="en-US"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800" dirty="0"/>
                    </a:p>
                  </a:txBody>
                  <a:tcPr marL="90205" marR="90205" marT="45103" marB="45103">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091804215"/>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DATA TYPE</a:t>
            </a:r>
            <a:endParaRPr lang="en-US" dirty="0"/>
          </a:p>
        </p:txBody>
      </p:sp>
      <p:sp>
        <p:nvSpPr>
          <p:cNvPr id="3" name="Content Placeholder 2"/>
          <p:cNvSpPr>
            <a:spLocks noGrp="1"/>
          </p:cNvSpPr>
          <p:nvPr>
            <p:ph idx="1"/>
          </p:nvPr>
        </p:nvSpPr>
        <p:spPr/>
        <p:txBody>
          <a:bodyPr/>
          <a:lstStyle/>
          <a:p>
            <a:r>
              <a:rPr lang="en-US" dirty="0" smtClean="0"/>
              <a:t>One </a:t>
            </a:r>
            <a:r>
              <a:rPr lang="en-US" dirty="0"/>
              <a:t>of the built-in data types provided by Python, which represents </a:t>
            </a:r>
            <a:r>
              <a:rPr lang="en-US" b="1" dirty="0"/>
              <a:t>one of the two values i.e. True or False</a:t>
            </a:r>
            <a:r>
              <a:rPr lang="en-US" dirty="0"/>
              <a:t>. Generally, it is used to represent the truth values of the expressions.  For example, 1== 0 is True whereas 2&lt;1 is False.</a:t>
            </a:r>
          </a:p>
        </p:txBody>
      </p:sp>
      <p:graphicFrame>
        <p:nvGraphicFramePr>
          <p:cNvPr id="4" name="Table 3"/>
          <p:cNvGraphicFramePr>
            <a:graphicFrameLocks noGrp="1"/>
          </p:cNvGraphicFramePr>
          <p:nvPr>
            <p:extLst>
              <p:ext uri="{D42A27DB-BD31-4B8C-83A1-F6EECF244321}">
                <p14:modId xmlns:p14="http://schemas.microsoft.com/office/powerpoint/2010/main" val="3465423805"/>
              </p:ext>
            </p:extLst>
          </p:nvPr>
        </p:nvGraphicFramePr>
        <p:xfrm>
          <a:off x="1277815" y="4232301"/>
          <a:ext cx="5111262" cy="424662"/>
        </p:xfrm>
        <a:graphic>
          <a:graphicData uri="http://schemas.openxmlformats.org/drawingml/2006/table">
            <a:tbl>
              <a:tblPr/>
              <a:tblGrid>
                <a:gridCol w="4114800"/>
                <a:gridCol w="996462"/>
              </a:tblGrid>
              <a:tr h="420957">
                <a:tc>
                  <a:txBody>
                    <a:bodyPr/>
                    <a:lstStyle/>
                    <a:p>
                      <a:pPr algn="l" fontAlgn="t"/>
                      <a:r>
                        <a:rPr lang="en-US" sz="1800" dirty="0">
                          <a:effectLst/>
                          <a:latin typeface="Consolas" panose="020B0609020204030204" pitchFamily="49" charset="0"/>
                        </a:rPr>
                        <a:t>x = True</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err="1">
                          <a:effectLst/>
                        </a:rPr>
                        <a:t>bool</a:t>
                      </a:r>
                      <a:endParaRPr lang="en-US"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3809061358"/>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DATA TYPE</a:t>
            </a:r>
            <a:endParaRPr lang="en-US" dirty="0"/>
          </a:p>
        </p:txBody>
      </p:sp>
      <p:sp>
        <p:nvSpPr>
          <p:cNvPr id="3" name="Content Placeholder 2"/>
          <p:cNvSpPr>
            <a:spLocks noGrp="1"/>
          </p:cNvSpPr>
          <p:nvPr>
            <p:ph idx="1"/>
          </p:nvPr>
        </p:nvSpPr>
        <p:spPr/>
        <p:txBody>
          <a:bodyPr>
            <a:normAutofit/>
          </a:bodyPr>
          <a:lstStyle/>
          <a:p>
            <a:r>
              <a:rPr lang="en-US" dirty="0"/>
              <a:t>B</a:t>
            </a:r>
            <a:r>
              <a:rPr lang="en-US" dirty="0" smtClean="0"/>
              <a:t>ytes</a:t>
            </a:r>
            <a:r>
              <a:rPr lang="en-US" dirty="0"/>
              <a:t> and </a:t>
            </a:r>
            <a:r>
              <a:rPr lang="en-US" dirty="0" err="1"/>
              <a:t>bytearray</a:t>
            </a:r>
            <a:r>
              <a:rPr lang="en-US" dirty="0"/>
              <a:t> are used for manipulating binary data. The </a:t>
            </a:r>
            <a:r>
              <a:rPr lang="en-US" dirty="0" err="1"/>
              <a:t>memoryview</a:t>
            </a:r>
            <a:r>
              <a:rPr lang="en-US" dirty="0"/>
              <a:t> uses the buffer protocol to access the memory of other binary objects without needing to make a copy.</a:t>
            </a:r>
          </a:p>
        </p:txBody>
      </p:sp>
      <p:graphicFrame>
        <p:nvGraphicFramePr>
          <p:cNvPr id="5" name="Table 4"/>
          <p:cNvGraphicFramePr>
            <a:graphicFrameLocks noGrp="1"/>
          </p:cNvGraphicFramePr>
          <p:nvPr>
            <p:extLst>
              <p:ext uri="{D42A27DB-BD31-4B8C-83A1-F6EECF244321}">
                <p14:modId xmlns:p14="http://schemas.microsoft.com/office/powerpoint/2010/main" val="2198918329"/>
              </p:ext>
            </p:extLst>
          </p:nvPr>
        </p:nvGraphicFramePr>
        <p:xfrm>
          <a:off x="1606062" y="3257697"/>
          <a:ext cx="6007100" cy="1280160"/>
        </p:xfrm>
        <a:graphic>
          <a:graphicData uri="http://schemas.openxmlformats.org/drawingml/2006/table">
            <a:tbl>
              <a:tblPr/>
              <a:tblGrid>
                <a:gridCol w="3429000"/>
                <a:gridCol w="2400300"/>
                <a:gridCol w="177800"/>
              </a:tblGrid>
              <a:tr h="0">
                <a:tc>
                  <a:txBody>
                    <a:bodyPr/>
                    <a:lstStyle/>
                    <a:p>
                      <a:pPr algn="l" fontAlgn="t"/>
                      <a:r>
                        <a:rPr lang="en-US">
                          <a:effectLst/>
                          <a:latin typeface="Consolas" panose="020B0609020204030204" pitchFamily="49" charset="0"/>
                        </a:rPr>
                        <a:t>x = b"Hello"</a:t>
                      </a:r>
                    </a:p>
                  </a:txBody>
                  <a:tcPr marL="1524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bytes</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effectLst/>
                          <a:latin typeface="Consolas" panose="020B0609020204030204" pitchFamily="49" charset="0"/>
                        </a:rPr>
                        <a:t>x = bytearray(5)</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bytearray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0">
                <a:tc>
                  <a:txBody>
                    <a:bodyPr/>
                    <a:lstStyle/>
                    <a:p>
                      <a:pPr algn="l" fontAlgn="t"/>
                      <a:r>
                        <a:rPr lang="en-US">
                          <a:effectLst/>
                          <a:latin typeface="Consolas" panose="020B0609020204030204" pitchFamily="49" charset="0"/>
                        </a:rPr>
                        <a:t>x = memoryview(bytes(5))</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memoryview</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7421050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If ... Else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36760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Python Conditions and If statements</a:t>
            </a:r>
          </a:p>
        </p:txBody>
      </p:sp>
      <p:sp>
        <p:nvSpPr>
          <p:cNvPr id="3" name="Content Placeholder 2"/>
          <p:cNvSpPr>
            <a:spLocks noGrp="1"/>
          </p:cNvSpPr>
          <p:nvPr>
            <p:ph idx="1"/>
          </p:nvPr>
        </p:nvSpPr>
        <p:spPr/>
        <p:txBody>
          <a:bodyPr>
            <a:normAutofit/>
          </a:bodyPr>
          <a:lstStyle/>
          <a:p>
            <a:r>
              <a:rPr lang="en-US" dirty="0"/>
              <a:t>Python supports the usual logical conditions from mathematics:</a:t>
            </a:r>
          </a:p>
          <a:p>
            <a:pPr marL="1714500" lvl="4" indent="0">
              <a:buNone/>
            </a:pPr>
            <a:r>
              <a:rPr lang="en-US" dirty="0"/>
              <a:t>Equals: a == b</a:t>
            </a:r>
          </a:p>
          <a:p>
            <a:pPr marL="1714500" lvl="4" indent="0">
              <a:buNone/>
            </a:pPr>
            <a:r>
              <a:rPr lang="en-US" dirty="0"/>
              <a:t>Not Equals: a != b</a:t>
            </a:r>
          </a:p>
          <a:p>
            <a:pPr marL="1714500" lvl="4" indent="0">
              <a:buNone/>
            </a:pPr>
            <a:r>
              <a:rPr lang="en-US" dirty="0"/>
              <a:t>Less than: a &lt; b</a:t>
            </a:r>
          </a:p>
          <a:p>
            <a:pPr marL="1714500" lvl="4" indent="0">
              <a:buNone/>
            </a:pPr>
            <a:r>
              <a:rPr lang="en-US" dirty="0"/>
              <a:t>Less than or equal to: a &lt;= b</a:t>
            </a:r>
          </a:p>
          <a:p>
            <a:pPr marL="1714500" lvl="4" indent="0">
              <a:buNone/>
            </a:pPr>
            <a:r>
              <a:rPr lang="en-US" dirty="0"/>
              <a:t>Greater than: a &gt; b</a:t>
            </a:r>
          </a:p>
          <a:p>
            <a:pPr marL="1714500" lvl="4" indent="0">
              <a:buNone/>
            </a:pPr>
            <a:r>
              <a:rPr lang="en-US" dirty="0"/>
              <a:t>Greater than or equal to: a &gt;= b</a:t>
            </a:r>
          </a:p>
        </p:txBody>
      </p:sp>
    </p:spTree>
    <p:extLst>
      <p:ext uri="{BB962C8B-B14F-4D97-AF65-F5344CB8AC3E}">
        <p14:creationId xmlns:p14="http://schemas.microsoft.com/office/powerpoint/2010/main" val="61804576"/>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These conditions can be used in several ways, most commonly in "if statements" and loops.</a:t>
            </a:r>
          </a:p>
          <a:p>
            <a:pPr marL="0" indent="0">
              <a:buNone/>
            </a:pPr>
            <a:r>
              <a:rPr lang="en-US" dirty="0"/>
              <a:t>An "if statement" is written by using the if keyword.</a:t>
            </a:r>
          </a:p>
          <a:p>
            <a:pPr marL="2628900" lvl="6" indent="0">
              <a:buNone/>
            </a:pPr>
            <a:r>
              <a:rPr lang="en-US" dirty="0"/>
              <a:t>Example</a:t>
            </a:r>
          </a:p>
          <a:p>
            <a:pPr marL="2628900" lvl="6" indent="0">
              <a:buNone/>
            </a:pPr>
            <a:r>
              <a:rPr lang="en-US" dirty="0"/>
              <a:t>If statement:</a:t>
            </a:r>
          </a:p>
          <a:p>
            <a:pPr marL="2628900" lvl="6" indent="0">
              <a:buNone/>
            </a:pPr>
            <a:r>
              <a:rPr lang="en-US" dirty="0"/>
              <a:t>a = 33</a:t>
            </a:r>
            <a:br>
              <a:rPr lang="en-US" dirty="0"/>
            </a:br>
            <a:r>
              <a:rPr lang="en-US" dirty="0"/>
              <a:t>b = 200</a:t>
            </a:r>
            <a:br>
              <a:rPr lang="en-US" dirty="0"/>
            </a:br>
            <a:r>
              <a:rPr lang="en-US" dirty="0"/>
              <a:t>if b &gt; a:</a:t>
            </a:r>
            <a:br>
              <a:rPr lang="en-US" dirty="0"/>
            </a:br>
            <a:r>
              <a:rPr lang="en-US" dirty="0"/>
              <a:t>  print("b is greater than a")</a:t>
            </a:r>
          </a:p>
          <a:p>
            <a:pPr marL="0" indent="0">
              <a:buNone/>
            </a:pPr>
            <a:r>
              <a:rPr lang="en-US" dirty="0" smtClean="0"/>
              <a:t>In </a:t>
            </a:r>
            <a:r>
              <a:rPr lang="en-US" dirty="0"/>
              <a:t>this example we use two variables, a and b, which are used as part of the if statement to test whether b is greater than a. As a is 33, and b is 200, we know that 200 is greater than 33, and so we print to screen that "b is greater than a".</a:t>
            </a:r>
          </a:p>
        </p:txBody>
      </p:sp>
    </p:spTree>
    <p:extLst>
      <p:ext uri="{BB962C8B-B14F-4D97-AF65-F5344CB8AC3E}">
        <p14:creationId xmlns:p14="http://schemas.microsoft.com/office/powerpoint/2010/main" val="3215768210"/>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Indentation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Python relies on indentation (whitespace at the beginning of a line) to define scope in the code. Other programming languages often use curly-brackets for this </a:t>
            </a:r>
            <a:r>
              <a:rPr lang="en-US" dirty="0" smtClean="0"/>
              <a:t>purpose.</a:t>
            </a:r>
          </a:p>
          <a:p>
            <a:pPr marL="0" indent="0">
              <a:buNone/>
            </a:pPr>
            <a:endParaRPr lang="en-US" dirty="0"/>
          </a:p>
          <a:p>
            <a:pPr marL="0" indent="0">
              <a:buNone/>
            </a:pPr>
            <a:r>
              <a:rPr lang="en-US" dirty="0" smtClean="0"/>
              <a:t>Example</a:t>
            </a:r>
            <a:endParaRPr lang="en-US" dirty="0"/>
          </a:p>
          <a:p>
            <a:pPr marL="0" indent="0">
              <a:buNone/>
            </a:pPr>
            <a:r>
              <a:rPr lang="en-US" dirty="0" smtClean="0"/>
              <a:t>If </a:t>
            </a:r>
            <a:r>
              <a:rPr lang="en-US" dirty="0"/>
              <a:t>statement, without indentation (will raise an error</a:t>
            </a:r>
            <a:r>
              <a:rPr lang="en-US" dirty="0" smtClean="0"/>
              <a:t>):</a:t>
            </a:r>
          </a:p>
          <a:p>
            <a:pPr marL="1714500" lvl="4" indent="0">
              <a:buNone/>
            </a:pPr>
            <a:endParaRPr lang="en-US" dirty="0"/>
          </a:p>
          <a:p>
            <a:pPr marL="1714500" lvl="4" indent="0">
              <a:buNone/>
            </a:pPr>
            <a:r>
              <a:rPr lang="en-US" dirty="0" smtClean="0"/>
              <a:t>a </a:t>
            </a:r>
            <a:r>
              <a:rPr lang="en-US" dirty="0"/>
              <a:t>= 33</a:t>
            </a:r>
            <a:br>
              <a:rPr lang="en-US" dirty="0"/>
            </a:br>
            <a:r>
              <a:rPr lang="en-US" dirty="0"/>
              <a:t>b = 200</a:t>
            </a:r>
            <a:br>
              <a:rPr lang="en-US" dirty="0"/>
            </a:br>
            <a:r>
              <a:rPr lang="en-US" dirty="0"/>
              <a:t>if b &gt; a:</a:t>
            </a:r>
            <a:br>
              <a:rPr lang="en-US" dirty="0"/>
            </a:br>
            <a:r>
              <a:rPr lang="en-US" dirty="0"/>
              <a:t>print("b is greater than a") # you will get an error</a:t>
            </a:r>
          </a:p>
        </p:txBody>
      </p:sp>
    </p:spTree>
    <p:extLst>
      <p:ext uri="{BB962C8B-B14F-4D97-AF65-F5344CB8AC3E}">
        <p14:creationId xmlns:p14="http://schemas.microsoft.com/office/powerpoint/2010/main" val="585023754"/>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ELIF</a:t>
            </a:r>
            <a:endParaRPr lang="en-US" dirty="0"/>
          </a:p>
        </p:txBody>
      </p:sp>
      <p:sp>
        <p:nvSpPr>
          <p:cNvPr id="3" name="Content Placeholder 2"/>
          <p:cNvSpPr>
            <a:spLocks noGrp="1"/>
          </p:cNvSpPr>
          <p:nvPr>
            <p:ph idx="1"/>
          </p:nvPr>
        </p:nvSpPr>
        <p:spPr>
          <a:xfrm>
            <a:off x="426843" y="1260987"/>
            <a:ext cx="8246070" cy="3111721"/>
          </a:xfrm>
        </p:spPr>
        <p:txBody>
          <a:bodyPr>
            <a:normAutofit fontScale="92500" lnSpcReduction="10000"/>
          </a:bodyPr>
          <a:lstStyle/>
          <a:p>
            <a:pPr marL="0" indent="0">
              <a:buNone/>
            </a:pPr>
            <a:r>
              <a:rPr lang="en-US" dirty="0" smtClean="0"/>
              <a:t>The</a:t>
            </a:r>
            <a:r>
              <a:rPr lang="en-US" dirty="0"/>
              <a:t> </a:t>
            </a:r>
            <a:r>
              <a:rPr lang="en-US" dirty="0" err="1"/>
              <a:t>elif</a:t>
            </a:r>
            <a:r>
              <a:rPr lang="en-US" dirty="0"/>
              <a:t> keyword is pythons way of saying "if the previous conditions were not true, then try this condition".</a:t>
            </a:r>
          </a:p>
          <a:p>
            <a:r>
              <a:rPr lang="en-US" dirty="0"/>
              <a:t>Example</a:t>
            </a:r>
          </a:p>
          <a:p>
            <a:pPr marL="2286000" lvl="5" indent="0">
              <a:buNone/>
            </a:pPr>
            <a:r>
              <a:rPr lang="en-US" dirty="0"/>
              <a:t>a = 33</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err="1"/>
              <a:t>elif</a:t>
            </a:r>
            <a:r>
              <a:rPr lang="en-US" dirty="0"/>
              <a:t> a == b:</a:t>
            </a:r>
            <a:br>
              <a:rPr lang="en-US" dirty="0"/>
            </a:br>
            <a:r>
              <a:rPr lang="en-US" dirty="0"/>
              <a:t>  print("a and b are equal</a:t>
            </a:r>
            <a:r>
              <a:rPr lang="en-US" dirty="0" smtClean="0"/>
              <a:t>")</a:t>
            </a:r>
          </a:p>
        </p:txBody>
      </p:sp>
      <p:sp>
        <p:nvSpPr>
          <p:cNvPr id="4" name="Rectangle 3"/>
          <p:cNvSpPr/>
          <p:nvPr/>
        </p:nvSpPr>
        <p:spPr>
          <a:xfrm>
            <a:off x="644768" y="4219430"/>
            <a:ext cx="7549662" cy="646331"/>
          </a:xfrm>
          <a:prstGeom prst="rect">
            <a:avLst/>
          </a:prstGeom>
        </p:spPr>
        <p:txBody>
          <a:bodyPr wrap="square">
            <a:spAutoFit/>
          </a:bodyPr>
          <a:lstStyle/>
          <a:p>
            <a:r>
              <a:rPr lang="en-US" dirty="0"/>
              <a:t>In this example a is equal to b, so the first condition is not true, but the </a:t>
            </a:r>
            <a:r>
              <a:rPr lang="en-US" dirty="0" err="1"/>
              <a:t>elif</a:t>
            </a:r>
            <a:r>
              <a:rPr lang="en-US" dirty="0"/>
              <a:t> condition is true, so we print to screen that "a and b are </a:t>
            </a:r>
            <a:r>
              <a:rPr lang="en-US" dirty="0" err="1"/>
              <a:t>equa</a:t>
            </a:r>
            <a:endParaRPr lang="en-US" dirty="0"/>
          </a:p>
        </p:txBody>
      </p:sp>
    </p:spTree>
    <p:extLst>
      <p:ext uri="{BB962C8B-B14F-4D97-AF65-F5344CB8AC3E}">
        <p14:creationId xmlns:p14="http://schemas.microsoft.com/office/powerpoint/2010/main" val="145803219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a:t>
            </a:r>
            <a:endParaRPr lang="en-US" dirty="0"/>
          </a:p>
        </p:txBody>
      </p:sp>
      <p:sp>
        <p:nvSpPr>
          <p:cNvPr id="5" name="Rectangle 2"/>
          <p:cNvSpPr>
            <a:spLocks noGrp="1" noChangeArrowheads="1"/>
          </p:cNvSpPr>
          <p:nvPr>
            <p:ph idx="1"/>
          </p:nvPr>
        </p:nvSpPr>
        <p:spPr bwMode="auto">
          <a:xfrm>
            <a:off x="477816" y="1496064"/>
            <a:ext cx="6110553" cy="2977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1079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anose="020B0604030504040204" pitchFamily="34" charset="0"/>
              </a:rPr>
              <a:t>The </a:t>
            </a:r>
            <a:r>
              <a:rPr kumimoji="0" lang="en-US" sz="1400" b="0" i="0" u="none" strike="noStrike" cap="none" normalizeH="0" baseline="0" dirty="0" smtClean="0">
                <a:ln>
                  <a:noFill/>
                </a:ln>
                <a:solidFill>
                  <a:srgbClr val="DC143C"/>
                </a:solidFill>
                <a:effectLst/>
                <a:latin typeface="Consolas" panose="020B0609020204030204" pitchFamily="49" charset="0"/>
              </a:rPr>
              <a:t>else</a:t>
            </a:r>
            <a:r>
              <a:rPr kumimoji="0" lang="en-US" sz="1400" b="0" i="0" u="none" strike="noStrike" cap="none" normalizeH="0" baseline="0" dirty="0" smtClean="0">
                <a:ln>
                  <a:noFill/>
                </a:ln>
                <a:solidFill>
                  <a:srgbClr val="000000"/>
                </a:solidFill>
                <a:effectLst/>
                <a:latin typeface="Verdana" panose="020B0604030504040204" pitchFamily="34" charset="0"/>
              </a:rPr>
              <a:t> keyword catches anything which isn't caught by the preceding conditions.</a:t>
            </a:r>
            <a:endParaRPr kumimoji="0" 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nsolas" panose="020B0609020204030204" pitchFamily="49" charset="0"/>
              </a:rPr>
              <a:t>a = </a:t>
            </a:r>
            <a:r>
              <a:rPr kumimoji="0" lang="en-US" sz="1100" b="0" i="0" u="none" strike="noStrike" cap="none" normalizeH="0" baseline="0" dirty="0" smtClean="0">
                <a:ln>
                  <a:noFill/>
                </a:ln>
                <a:solidFill>
                  <a:srgbClr val="FF0000"/>
                </a:solidFill>
                <a:effectLst/>
                <a:latin typeface="Consolas" panose="020B0609020204030204" pitchFamily="49" charset="0"/>
              </a:rPr>
              <a:t>200</a:t>
            </a:r>
            <a:r>
              <a:rPr kumimoji="0" lang="en-US" sz="1100" b="0" i="0" u="none" strike="noStrike" cap="none" normalizeH="0" baseline="0" dirty="0" smtClean="0">
                <a:ln>
                  <a:noFill/>
                </a:ln>
                <a:solidFill>
                  <a:srgbClr val="000000"/>
                </a:solidFill>
                <a:effectLst/>
                <a:latin typeface="Consolas" panose="020B0609020204030204" pitchFamily="49" charset="0"/>
              </a:rPr>
              <a:t/>
            </a:r>
            <a:br>
              <a:rPr kumimoji="0" lang="en-US" sz="1100" b="0" i="0" u="none" strike="noStrike" cap="none" normalizeH="0" baseline="0" dirty="0" smtClean="0">
                <a:ln>
                  <a:noFill/>
                </a:ln>
                <a:solidFill>
                  <a:srgbClr val="000000"/>
                </a:solidFill>
                <a:effectLst/>
                <a:latin typeface="Consolas" panose="020B0609020204030204" pitchFamily="49" charset="0"/>
              </a:rPr>
            </a:br>
            <a:r>
              <a:rPr kumimoji="0" lang="en-US" sz="1100" b="0" i="0" u="none" strike="noStrike" cap="none" normalizeH="0" baseline="0" dirty="0" smtClean="0">
                <a:ln>
                  <a:noFill/>
                </a:ln>
                <a:solidFill>
                  <a:srgbClr val="000000"/>
                </a:solidFill>
                <a:effectLst/>
                <a:latin typeface="Consolas" panose="020B0609020204030204" pitchFamily="49" charset="0"/>
              </a:rPr>
              <a:t>b = </a:t>
            </a:r>
            <a:r>
              <a:rPr kumimoji="0" lang="en-US" sz="1100" b="0" i="0" u="none" strike="noStrike" cap="none" normalizeH="0" baseline="0" dirty="0" smtClean="0">
                <a:ln>
                  <a:noFill/>
                </a:ln>
                <a:solidFill>
                  <a:srgbClr val="FF0000"/>
                </a:solidFill>
                <a:effectLst/>
                <a:latin typeface="Consolas" panose="020B0609020204030204" pitchFamily="49" charset="0"/>
              </a:rPr>
              <a:t>33</a:t>
            </a:r>
            <a:r>
              <a:rPr kumimoji="0" lang="en-US" sz="1100" b="0" i="0" u="none" strike="noStrike" cap="none" normalizeH="0" baseline="0" dirty="0" smtClean="0">
                <a:ln>
                  <a:noFill/>
                </a:ln>
                <a:solidFill>
                  <a:srgbClr val="000000"/>
                </a:solidFill>
                <a:effectLst/>
                <a:latin typeface="Consolas" panose="020B0609020204030204" pitchFamily="49" charset="0"/>
              </a:rPr>
              <a:t/>
            </a:r>
            <a:br>
              <a:rPr kumimoji="0" lang="en-US" sz="1100" b="0" i="0" u="none" strike="noStrike" cap="none" normalizeH="0" baseline="0" dirty="0" smtClean="0">
                <a:ln>
                  <a:noFill/>
                </a:ln>
                <a:solidFill>
                  <a:srgbClr val="000000"/>
                </a:solidFill>
                <a:effectLst/>
                <a:latin typeface="Consolas" panose="020B0609020204030204" pitchFamily="49" charset="0"/>
              </a:rPr>
            </a:br>
            <a:r>
              <a:rPr kumimoji="0" lang="en-US" sz="1100" b="0" i="0" u="none" strike="noStrike" cap="none" normalizeH="0" baseline="0" dirty="0" smtClean="0">
                <a:ln>
                  <a:noFill/>
                </a:ln>
                <a:solidFill>
                  <a:srgbClr val="0000CD"/>
                </a:solidFill>
                <a:effectLst/>
                <a:latin typeface="Consolas" panose="020B0609020204030204" pitchFamily="49" charset="0"/>
              </a:rPr>
              <a:t>if</a:t>
            </a:r>
            <a:r>
              <a:rPr kumimoji="0" lang="en-US" sz="1100" b="0" i="0" u="none" strike="noStrike" cap="none" normalizeH="0" baseline="0" dirty="0" smtClean="0">
                <a:ln>
                  <a:noFill/>
                </a:ln>
                <a:solidFill>
                  <a:srgbClr val="000000"/>
                </a:solidFill>
                <a:effectLst/>
                <a:latin typeface="Consolas" panose="020B0609020204030204" pitchFamily="49" charset="0"/>
              </a:rPr>
              <a:t> b &gt; a:</a:t>
            </a:r>
            <a:br>
              <a:rPr kumimoji="0" lang="en-US" sz="1100" b="0" i="0" u="none" strike="noStrike" cap="none" normalizeH="0" baseline="0" dirty="0" smtClean="0">
                <a:ln>
                  <a:noFill/>
                </a:ln>
                <a:solidFill>
                  <a:srgbClr val="000000"/>
                </a:solidFill>
                <a:effectLst/>
                <a:latin typeface="Consolas" panose="020B0609020204030204" pitchFamily="49" charset="0"/>
              </a:rPr>
            </a:br>
            <a:r>
              <a:rPr kumimoji="0" lang="en-US" sz="1100" b="0" i="0" u="none" strike="noStrike" cap="none" normalizeH="0" baseline="0" dirty="0" smtClean="0">
                <a:ln>
                  <a:noFill/>
                </a:ln>
                <a:solidFill>
                  <a:srgbClr val="000000"/>
                </a:solidFill>
                <a:effectLst/>
                <a:latin typeface="Consolas" panose="020B0609020204030204" pitchFamily="49" charset="0"/>
              </a:rPr>
              <a:t>  </a:t>
            </a:r>
            <a:r>
              <a:rPr kumimoji="0" lang="en-US" sz="1100" b="0" i="0" u="none" strike="noStrike" cap="none" normalizeH="0" baseline="0" dirty="0" smtClean="0">
                <a:ln>
                  <a:noFill/>
                </a:ln>
                <a:solidFill>
                  <a:srgbClr val="0000CD"/>
                </a:solidFill>
                <a:effectLst/>
                <a:latin typeface="Consolas" panose="020B0609020204030204" pitchFamily="49" charset="0"/>
              </a:rPr>
              <a:t>print</a:t>
            </a:r>
            <a:r>
              <a:rPr kumimoji="0" lang="en-US" sz="1100" b="0" i="0" u="none" strike="noStrike" cap="none" normalizeH="0" baseline="0" dirty="0" smtClean="0">
                <a:ln>
                  <a:noFill/>
                </a:ln>
                <a:solidFill>
                  <a:srgbClr val="000000"/>
                </a:solidFill>
                <a:effectLst/>
                <a:latin typeface="Consolas" panose="020B0609020204030204" pitchFamily="49" charset="0"/>
              </a:rPr>
              <a:t>(</a:t>
            </a:r>
            <a:r>
              <a:rPr kumimoji="0" lang="en-US" sz="1100" b="0" i="0" u="none" strike="noStrike" cap="none" normalizeH="0" baseline="0" dirty="0" smtClean="0">
                <a:ln>
                  <a:noFill/>
                </a:ln>
                <a:solidFill>
                  <a:srgbClr val="A52A2A"/>
                </a:solidFill>
                <a:effectLst/>
                <a:latin typeface="Consolas" panose="020B0609020204030204" pitchFamily="49" charset="0"/>
              </a:rPr>
              <a:t>"b is greater than a"</a:t>
            </a:r>
            <a:r>
              <a:rPr kumimoji="0" lang="en-US" sz="1100" b="0" i="0" u="none" strike="noStrike" cap="none" normalizeH="0" baseline="0" dirty="0" smtClean="0">
                <a:ln>
                  <a:noFill/>
                </a:ln>
                <a:solidFill>
                  <a:srgbClr val="000000"/>
                </a:solidFill>
                <a:effectLst/>
                <a:latin typeface="Consolas" panose="020B0609020204030204" pitchFamily="49" charset="0"/>
              </a:rPr>
              <a:t>)</a:t>
            </a:r>
            <a:br>
              <a:rPr kumimoji="0" lang="en-US" sz="1100" b="0" i="0" u="none" strike="noStrike" cap="none" normalizeH="0" baseline="0" dirty="0" smtClean="0">
                <a:ln>
                  <a:noFill/>
                </a:ln>
                <a:solidFill>
                  <a:srgbClr val="000000"/>
                </a:solidFill>
                <a:effectLst/>
                <a:latin typeface="Consolas" panose="020B0609020204030204" pitchFamily="49" charset="0"/>
              </a:rPr>
            </a:br>
            <a:r>
              <a:rPr kumimoji="0" lang="en-US" sz="1100" b="0" i="0" u="none" strike="noStrike" cap="none" normalizeH="0" baseline="0" dirty="0" err="1" smtClean="0">
                <a:ln>
                  <a:noFill/>
                </a:ln>
                <a:solidFill>
                  <a:srgbClr val="0000CD"/>
                </a:solidFill>
                <a:effectLst/>
                <a:latin typeface="Consolas" panose="020B0609020204030204" pitchFamily="49" charset="0"/>
              </a:rPr>
              <a:t>elif</a:t>
            </a:r>
            <a:r>
              <a:rPr kumimoji="0" lang="en-US" sz="1100" b="0" i="0" u="none" strike="noStrike" cap="none" normalizeH="0" baseline="0" dirty="0" smtClean="0">
                <a:ln>
                  <a:noFill/>
                </a:ln>
                <a:solidFill>
                  <a:srgbClr val="000000"/>
                </a:solidFill>
                <a:effectLst/>
                <a:latin typeface="Consolas" panose="020B0609020204030204" pitchFamily="49" charset="0"/>
              </a:rPr>
              <a:t> a == b:</a:t>
            </a:r>
            <a:br>
              <a:rPr kumimoji="0" lang="en-US" sz="1100" b="0" i="0" u="none" strike="noStrike" cap="none" normalizeH="0" baseline="0" dirty="0" smtClean="0">
                <a:ln>
                  <a:noFill/>
                </a:ln>
                <a:solidFill>
                  <a:srgbClr val="000000"/>
                </a:solidFill>
                <a:effectLst/>
                <a:latin typeface="Consolas" panose="020B0609020204030204" pitchFamily="49" charset="0"/>
              </a:rPr>
            </a:br>
            <a:r>
              <a:rPr kumimoji="0" lang="en-US" sz="1100" b="0" i="0" u="none" strike="noStrike" cap="none" normalizeH="0" baseline="0" dirty="0" smtClean="0">
                <a:ln>
                  <a:noFill/>
                </a:ln>
                <a:solidFill>
                  <a:srgbClr val="000000"/>
                </a:solidFill>
                <a:effectLst/>
                <a:latin typeface="Consolas" panose="020B0609020204030204" pitchFamily="49" charset="0"/>
              </a:rPr>
              <a:t>  </a:t>
            </a:r>
            <a:r>
              <a:rPr kumimoji="0" lang="en-US" sz="1100" b="0" i="0" u="none" strike="noStrike" cap="none" normalizeH="0" baseline="0" dirty="0" smtClean="0">
                <a:ln>
                  <a:noFill/>
                </a:ln>
                <a:solidFill>
                  <a:srgbClr val="0000CD"/>
                </a:solidFill>
                <a:effectLst/>
                <a:latin typeface="Consolas" panose="020B0609020204030204" pitchFamily="49" charset="0"/>
              </a:rPr>
              <a:t>print</a:t>
            </a:r>
            <a:r>
              <a:rPr kumimoji="0" lang="en-US" sz="1100" b="0" i="0" u="none" strike="noStrike" cap="none" normalizeH="0" baseline="0" dirty="0" smtClean="0">
                <a:ln>
                  <a:noFill/>
                </a:ln>
                <a:solidFill>
                  <a:srgbClr val="000000"/>
                </a:solidFill>
                <a:effectLst/>
                <a:latin typeface="Consolas" panose="020B0609020204030204" pitchFamily="49" charset="0"/>
              </a:rPr>
              <a:t>(</a:t>
            </a:r>
            <a:r>
              <a:rPr kumimoji="0" lang="en-US" sz="1100" b="0" i="0" u="none" strike="noStrike" cap="none" normalizeH="0" baseline="0" dirty="0" smtClean="0">
                <a:ln>
                  <a:noFill/>
                </a:ln>
                <a:solidFill>
                  <a:srgbClr val="A52A2A"/>
                </a:solidFill>
                <a:effectLst/>
                <a:latin typeface="Consolas" panose="020B0609020204030204" pitchFamily="49" charset="0"/>
              </a:rPr>
              <a:t>"a and b are equal"</a:t>
            </a:r>
            <a:r>
              <a:rPr kumimoji="0" lang="en-US" sz="1100" b="0" i="0" u="none" strike="noStrike" cap="none" normalizeH="0" baseline="0" dirty="0" smtClean="0">
                <a:ln>
                  <a:noFill/>
                </a:ln>
                <a:solidFill>
                  <a:srgbClr val="000000"/>
                </a:solidFill>
                <a:effectLst/>
                <a:latin typeface="Consolas" panose="020B0609020204030204" pitchFamily="49" charset="0"/>
              </a:rPr>
              <a:t>)</a:t>
            </a:r>
            <a:br>
              <a:rPr kumimoji="0" lang="en-US" sz="1100" b="0" i="0" u="none" strike="noStrike" cap="none" normalizeH="0" baseline="0" dirty="0" smtClean="0">
                <a:ln>
                  <a:noFill/>
                </a:ln>
                <a:solidFill>
                  <a:srgbClr val="000000"/>
                </a:solidFill>
                <a:effectLst/>
                <a:latin typeface="Consolas" panose="020B0609020204030204" pitchFamily="49" charset="0"/>
              </a:rPr>
            </a:br>
            <a:r>
              <a:rPr kumimoji="0" lang="en-US" sz="1100" b="0" i="0" u="none" strike="noStrike" cap="none" normalizeH="0" baseline="0" dirty="0" smtClean="0">
                <a:ln>
                  <a:noFill/>
                </a:ln>
                <a:solidFill>
                  <a:srgbClr val="0000CD"/>
                </a:solidFill>
                <a:effectLst/>
                <a:latin typeface="Consolas" panose="020B0609020204030204" pitchFamily="49" charset="0"/>
              </a:rPr>
              <a:t>else</a:t>
            </a:r>
            <a:r>
              <a:rPr kumimoji="0" lang="en-US" sz="1100" b="0" i="0" u="none" strike="noStrike" cap="none" normalizeH="0" baseline="0" dirty="0" smtClean="0">
                <a:ln>
                  <a:noFill/>
                </a:ln>
                <a:solidFill>
                  <a:srgbClr val="000000"/>
                </a:solidFill>
                <a:effectLst/>
                <a:latin typeface="Consolas" panose="020B0609020204030204" pitchFamily="49" charset="0"/>
              </a:rPr>
              <a:t>:</a:t>
            </a:r>
            <a:br>
              <a:rPr kumimoji="0" lang="en-US" sz="1100" b="0" i="0" u="none" strike="noStrike" cap="none" normalizeH="0" baseline="0" dirty="0" smtClean="0">
                <a:ln>
                  <a:noFill/>
                </a:ln>
                <a:solidFill>
                  <a:srgbClr val="000000"/>
                </a:solidFill>
                <a:effectLst/>
                <a:latin typeface="Consolas" panose="020B0609020204030204" pitchFamily="49" charset="0"/>
              </a:rPr>
            </a:br>
            <a:r>
              <a:rPr kumimoji="0" lang="en-US" sz="1100" b="0" i="0" u="none" strike="noStrike" cap="none" normalizeH="0" baseline="0" dirty="0" smtClean="0">
                <a:ln>
                  <a:noFill/>
                </a:ln>
                <a:solidFill>
                  <a:srgbClr val="000000"/>
                </a:solidFill>
                <a:effectLst/>
                <a:latin typeface="Consolas" panose="020B0609020204030204" pitchFamily="49" charset="0"/>
              </a:rPr>
              <a:t>  </a:t>
            </a:r>
            <a:r>
              <a:rPr kumimoji="0" lang="en-US" sz="1100" b="0" i="0" u="none" strike="noStrike" cap="none" normalizeH="0" baseline="0" dirty="0" smtClean="0">
                <a:ln>
                  <a:noFill/>
                </a:ln>
                <a:solidFill>
                  <a:srgbClr val="0000CD"/>
                </a:solidFill>
                <a:effectLst/>
                <a:latin typeface="Consolas" panose="020B0609020204030204" pitchFamily="49" charset="0"/>
              </a:rPr>
              <a:t>print</a:t>
            </a:r>
            <a:r>
              <a:rPr kumimoji="0" lang="en-US" sz="1100" b="0" i="0" u="none" strike="noStrike" cap="none" normalizeH="0" baseline="0" dirty="0" smtClean="0">
                <a:ln>
                  <a:noFill/>
                </a:ln>
                <a:solidFill>
                  <a:srgbClr val="000000"/>
                </a:solidFill>
                <a:effectLst/>
                <a:latin typeface="Consolas" panose="020B0609020204030204" pitchFamily="49" charset="0"/>
              </a:rPr>
              <a:t>(</a:t>
            </a:r>
            <a:r>
              <a:rPr kumimoji="0" lang="en-US" sz="1100" b="0" i="0" u="none" strike="noStrike" cap="none" normalizeH="0" baseline="0" dirty="0" smtClean="0">
                <a:ln>
                  <a:noFill/>
                </a:ln>
                <a:solidFill>
                  <a:srgbClr val="A52A2A"/>
                </a:solidFill>
                <a:effectLst/>
                <a:latin typeface="Consolas" panose="020B0609020204030204" pitchFamily="49" charset="0"/>
              </a:rPr>
              <a:t>"a is greater than b"</a:t>
            </a:r>
            <a:r>
              <a:rPr kumimoji="0" lang="en-US" sz="1100" b="0" i="0" u="none" strike="noStrike" cap="none" normalizeH="0" baseline="0" dirty="0" smtClean="0">
                <a:ln>
                  <a:noFill/>
                </a:ln>
                <a:solidFill>
                  <a:srgbClr val="000000"/>
                </a:solidFill>
                <a:effectLst/>
                <a:latin typeface="Consolas" panose="020B0609020204030204" pitchFamily="49" charset="0"/>
              </a:rPr>
              <a:t>)</a:t>
            </a:r>
            <a:br>
              <a:rPr kumimoji="0" lang="en-US" sz="1100" b="0" i="0" u="none" strike="noStrike" cap="none" normalizeH="0" baseline="0" dirty="0" smtClean="0">
                <a:ln>
                  <a:noFill/>
                </a:ln>
                <a:solidFill>
                  <a:srgbClr val="000000"/>
                </a:solidFill>
                <a:effectLst/>
                <a:latin typeface="Consolas" panose="020B0609020204030204" pitchFamily="49" charset="0"/>
              </a:rPr>
            </a:br>
            <a:endParaRPr kumimoji="0" lang="en-US" sz="1200" b="0" i="0" u="none" strike="noStrike" cap="none" normalizeH="0" baseline="0" dirty="0" smtClean="0">
              <a:ln>
                <a:noFill/>
              </a:ln>
              <a:solidFill>
                <a:srgbClr val="FFFFFF"/>
              </a:solidFill>
              <a:effectLst/>
              <a:latin typeface="Source Sans Pro"/>
              <a:hlinkClick r:id="rId2"/>
            </a:endParaRPr>
          </a:p>
        </p:txBody>
      </p:sp>
    </p:spTree>
    <p:extLst>
      <p:ext uri="{BB962C8B-B14F-4D97-AF65-F5344CB8AC3E}">
        <p14:creationId xmlns:p14="http://schemas.microsoft.com/office/powerpoint/2010/main" val="7381969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PYTHON PROGRAMMING</a:t>
            </a:r>
          </a:p>
          <a:p>
            <a:r>
              <a:rPr lang="en-US" dirty="0" smtClean="0"/>
              <a:t>50 PAGES</a:t>
            </a:r>
            <a:endParaRPr lang="en-US" dirty="0"/>
          </a:p>
        </p:txBody>
      </p:sp>
    </p:spTree>
    <p:extLst>
      <p:ext uri="{BB962C8B-B14F-4D97-AF65-F5344CB8AC3E}">
        <p14:creationId xmlns:p14="http://schemas.microsoft.com/office/powerpoint/2010/main" val="1035584657"/>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Short Hand If</a:t>
            </a:r>
          </a:p>
          <a:p>
            <a:pPr marL="0" indent="0">
              <a:buNone/>
            </a:pPr>
            <a:r>
              <a:rPr lang="en-US" dirty="0"/>
              <a:t>If you have only one statement to execute, you can put it on the same line as the if statement.</a:t>
            </a:r>
          </a:p>
          <a:p>
            <a:pPr marL="0" indent="0">
              <a:buNone/>
            </a:pPr>
            <a:endParaRPr lang="en-US" dirty="0" smtClean="0"/>
          </a:p>
          <a:p>
            <a:pPr marL="0" indent="0">
              <a:buNone/>
            </a:pPr>
            <a:r>
              <a:rPr lang="en-US" dirty="0" smtClean="0"/>
              <a:t>Example</a:t>
            </a:r>
            <a:endParaRPr lang="en-US" dirty="0"/>
          </a:p>
          <a:p>
            <a:pPr marL="0" indent="0">
              <a:buNone/>
            </a:pPr>
            <a:r>
              <a:rPr lang="en-US" dirty="0"/>
              <a:t>One line if statement</a:t>
            </a:r>
            <a:r>
              <a:rPr lang="en-US" dirty="0" smtClean="0"/>
              <a:t>:</a:t>
            </a:r>
          </a:p>
          <a:p>
            <a:pPr marL="0" indent="0">
              <a:buNone/>
            </a:pPr>
            <a:endParaRPr lang="en-US" dirty="0"/>
          </a:p>
          <a:p>
            <a:pPr marL="0" indent="0" algn="ctr">
              <a:buNone/>
            </a:pPr>
            <a:r>
              <a:rPr lang="en-US" dirty="0"/>
              <a:t>if a &gt; b: print("a is greater than b")</a:t>
            </a:r>
          </a:p>
          <a:p>
            <a:pPr marL="0" indent="0">
              <a:buNone/>
            </a:pPr>
            <a:endParaRPr lang="en-US" dirty="0"/>
          </a:p>
        </p:txBody>
      </p:sp>
    </p:spTree>
    <p:extLst>
      <p:ext uri="{BB962C8B-B14F-4D97-AF65-F5344CB8AC3E}">
        <p14:creationId xmlns:p14="http://schemas.microsoft.com/office/powerpoint/2010/main" val="3960611800"/>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Hand If ... Else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If </a:t>
            </a:r>
            <a:r>
              <a:rPr lang="en-US" dirty="0"/>
              <a:t>you have only one statement to execute, one for if, and one for else, you can put it all on the same line:</a:t>
            </a:r>
          </a:p>
          <a:p>
            <a:pPr marL="0" indent="0">
              <a:buNone/>
            </a:pPr>
            <a:r>
              <a:rPr lang="en-US" dirty="0"/>
              <a:t>Example</a:t>
            </a:r>
          </a:p>
          <a:p>
            <a:pPr marL="0" indent="0">
              <a:buNone/>
            </a:pPr>
            <a:r>
              <a:rPr lang="en-US" dirty="0"/>
              <a:t>One line if else statement</a:t>
            </a:r>
            <a:r>
              <a:rPr lang="en-US" dirty="0" smtClean="0"/>
              <a:t>:</a:t>
            </a:r>
          </a:p>
          <a:p>
            <a:pPr marL="0" indent="0">
              <a:buNone/>
            </a:pPr>
            <a:endParaRPr lang="en-US" dirty="0"/>
          </a:p>
          <a:p>
            <a:pPr marL="1257300" lvl="3" indent="0">
              <a:buNone/>
            </a:pPr>
            <a:r>
              <a:rPr lang="en-US" dirty="0"/>
              <a:t>a = 2</a:t>
            </a:r>
            <a:br>
              <a:rPr lang="en-US" dirty="0"/>
            </a:br>
            <a:r>
              <a:rPr lang="en-US" dirty="0"/>
              <a:t>b = 330</a:t>
            </a:r>
            <a:br>
              <a:rPr lang="en-US" dirty="0"/>
            </a:br>
            <a:r>
              <a:rPr lang="en-US" dirty="0"/>
              <a:t>print("A") if a &gt; b else print("B")</a:t>
            </a:r>
          </a:p>
        </p:txBody>
      </p:sp>
    </p:spTree>
    <p:extLst>
      <p:ext uri="{BB962C8B-B14F-4D97-AF65-F5344CB8AC3E}">
        <p14:creationId xmlns:p14="http://schemas.microsoft.com/office/powerpoint/2010/main" val="3640406433"/>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a:t>
            </a:r>
            <a:endParaRPr lang="en-US" dirty="0"/>
          </a:p>
        </p:txBody>
      </p:sp>
      <p:sp>
        <p:nvSpPr>
          <p:cNvPr id="5" name="Content Placeholder 4"/>
          <p:cNvSpPr>
            <a:spLocks noGrp="1"/>
          </p:cNvSpPr>
          <p:nvPr>
            <p:ph idx="1"/>
          </p:nvPr>
        </p:nvSpPr>
        <p:spPr/>
        <p:txBody>
          <a:bodyPr>
            <a:normAutofit fontScale="85000" lnSpcReduction="20000"/>
          </a:bodyPr>
          <a:lstStyle/>
          <a:p>
            <a:pPr marL="0" lvl="0" indent="0" eaLnBrk="0" fontAlgn="base" hangingPunct="0">
              <a:spcBef>
                <a:spcPct val="0"/>
              </a:spcBef>
              <a:spcAft>
                <a:spcPct val="0"/>
              </a:spcAft>
              <a:buNone/>
            </a:pPr>
            <a:r>
              <a:rPr lang="en-US" dirty="0">
                <a:solidFill>
                  <a:srgbClr val="000000"/>
                </a:solidFill>
                <a:latin typeface="Verdana" panose="020B0604030504040204" pitchFamily="34" charset="0"/>
              </a:rPr>
              <a:t>The </a:t>
            </a:r>
            <a:r>
              <a:rPr lang="en-US" dirty="0">
                <a:solidFill>
                  <a:srgbClr val="DC143C"/>
                </a:solidFill>
                <a:latin typeface="Consolas" panose="020B0609020204030204" pitchFamily="49" charset="0"/>
              </a:rPr>
              <a:t>and</a:t>
            </a:r>
            <a:r>
              <a:rPr lang="en-US" dirty="0">
                <a:solidFill>
                  <a:srgbClr val="000000"/>
                </a:solidFill>
                <a:latin typeface="Verdana" panose="020B0604030504040204" pitchFamily="34" charset="0"/>
              </a:rPr>
              <a:t> keyword is a logical operator, and is used to combine conditional statements:</a:t>
            </a:r>
            <a:endParaRPr lang="en-US" sz="1600" dirty="0"/>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sz="4400" dirty="0">
                <a:solidFill>
                  <a:srgbClr val="000000"/>
                </a:solidFill>
                <a:latin typeface="Segoe UI" panose="020B0502040204020203" pitchFamily="34" charset="0"/>
                <a:cs typeface="Segoe UI" panose="020B0502040204020203" pitchFamily="34" charset="0"/>
              </a:rPr>
              <a:t>Example</a:t>
            </a:r>
          </a:p>
          <a:p>
            <a:pPr marL="0" lvl="0" indent="0" eaLnBrk="0" fontAlgn="base" hangingPunct="0">
              <a:spcBef>
                <a:spcPct val="0"/>
              </a:spcBef>
              <a:spcAft>
                <a:spcPct val="0"/>
              </a:spcAft>
              <a:buNone/>
            </a:pPr>
            <a:r>
              <a:rPr lang="en-US" dirty="0">
                <a:solidFill>
                  <a:srgbClr val="000000"/>
                </a:solidFill>
                <a:latin typeface="Verdana" panose="020B0604030504040204" pitchFamily="34" charset="0"/>
              </a:rPr>
              <a:t>Test if </a:t>
            </a:r>
            <a:r>
              <a:rPr lang="en-US" dirty="0">
                <a:solidFill>
                  <a:srgbClr val="DC143C"/>
                </a:solidFill>
                <a:latin typeface="Consolas" panose="020B0609020204030204" pitchFamily="49" charset="0"/>
              </a:rPr>
              <a:t>a</a:t>
            </a:r>
            <a:r>
              <a:rPr lang="en-US" dirty="0">
                <a:solidFill>
                  <a:srgbClr val="000000"/>
                </a:solidFill>
                <a:latin typeface="Verdana" panose="020B0604030504040204" pitchFamily="34" charset="0"/>
              </a:rPr>
              <a:t> is greater than </a:t>
            </a:r>
            <a:r>
              <a:rPr lang="en-US" dirty="0">
                <a:solidFill>
                  <a:srgbClr val="DC143C"/>
                </a:solidFill>
                <a:latin typeface="Consolas" panose="020B0609020204030204" pitchFamily="49" charset="0"/>
              </a:rPr>
              <a:t>b</a:t>
            </a:r>
            <a:r>
              <a:rPr lang="en-US" dirty="0">
                <a:solidFill>
                  <a:srgbClr val="000000"/>
                </a:solidFill>
                <a:latin typeface="Verdana" panose="020B0604030504040204" pitchFamily="34" charset="0"/>
              </a:rPr>
              <a:t>, AND if </a:t>
            </a:r>
            <a:r>
              <a:rPr lang="en-US" dirty="0">
                <a:solidFill>
                  <a:srgbClr val="DC143C"/>
                </a:solidFill>
                <a:latin typeface="Consolas" panose="020B0609020204030204" pitchFamily="49" charset="0"/>
              </a:rPr>
              <a:t>c</a:t>
            </a:r>
            <a:r>
              <a:rPr lang="en-US" dirty="0">
                <a:solidFill>
                  <a:srgbClr val="000000"/>
                </a:solidFill>
                <a:latin typeface="Verdana" panose="020B0604030504040204" pitchFamily="34" charset="0"/>
              </a:rPr>
              <a:t> is greater than </a:t>
            </a:r>
            <a:r>
              <a:rPr lang="en-US" dirty="0">
                <a:solidFill>
                  <a:srgbClr val="DC143C"/>
                </a:solidFill>
                <a:latin typeface="Consolas" panose="020B0609020204030204" pitchFamily="49" charset="0"/>
              </a:rPr>
              <a:t>a</a:t>
            </a:r>
            <a:r>
              <a:rPr lang="en-US" dirty="0" smtClean="0">
                <a:solidFill>
                  <a:srgbClr val="000000"/>
                </a:solidFill>
                <a:latin typeface="Verdana" panose="020B0604030504040204" pitchFamily="34" charset="0"/>
              </a:rPr>
              <a:t>:</a:t>
            </a:r>
          </a:p>
          <a:p>
            <a:pPr marL="2628900" lvl="6" indent="0" eaLnBrk="0" fontAlgn="base" hangingPunct="0">
              <a:spcBef>
                <a:spcPct val="0"/>
              </a:spcBef>
              <a:spcAft>
                <a:spcPct val="0"/>
              </a:spcAft>
              <a:buNone/>
            </a:pPr>
            <a:r>
              <a:rPr lang="en-US" dirty="0" smtClean="0">
                <a:solidFill>
                  <a:srgbClr val="000000"/>
                </a:solidFill>
                <a:latin typeface="Consolas" panose="020B0609020204030204" pitchFamily="49" charset="0"/>
              </a:rPr>
              <a:t>a </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b = </a:t>
            </a:r>
            <a:r>
              <a:rPr lang="en-US" dirty="0">
                <a:solidFill>
                  <a:srgbClr val="FF0000"/>
                </a:solidFill>
                <a:latin typeface="Consolas" panose="020B0609020204030204" pitchFamily="49" charset="0"/>
              </a:rPr>
              <a:t>33</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 = </a:t>
            </a:r>
            <a:r>
              <a:rPr lang="en-US" dirty="0">
                <a:solidFill>
                  <a:srgbClr val="FF0000"/>
                </a:solidFill>
                <a:latin typeface="Consolas" panose="020B0609020204030204" pitchFamily="49" charset="0"/>
              </a:rPr>
              <a:t>500</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a &gt; b and c &gt; a:</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"Both conditions are True"</a:t>
            </a:r>
            <a:r>
              <a:rPr lang="en-US" dirty="0">
                <a:solidFill>
                  <a:srgbClr val="000000"/>
                </a:solidFill>
                <a:latin typeface="Consolas" panose="020B0609020204030204" pitchFamily="49" charset="0"/>
              </a:rPr>
              <a:t>)</a:t>
            </a:r>
            <a:endParaRPr lang="en-US" sz="3600" dirty="0">
              <a:latin typeface="Arial" panose="020B0604020202020204" pitchFamily="34" charset="0"/>
            </a:endParaRPr>
          </a:p>
        </p:txBody>
      </p:sp>
    </p:spTree>
    <p:extLst>
      <p:ext uri="{BB962C8B-B14F-4D97-AF65-F5344CB8AC3E}">
        <p14:creationId xmlns:p14="http://schemas.microsoft.com/office/powerpoint/2010/main" val="4271956228"/>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t>
            </a:r>
            <a:endParaRPr lang="en-US" dirty="0"/>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spcBef>
                <a:spcPct val="0"/>
              </a:spcBef>
              <a:spcAft>
                <a:spcPct val="0"/>
              </a:spcAft>
              <a:buNone/>
            </a:pPr>
            <a:r>
              <a:rPr lang="en-US" dirty="0" smtClean="0">
                <a:solidFill>
                  <a:srgbClr val="000000"/>
                </a:solidFill>
                <a:latin typeface="Verdana" panose="020B0604030504040204" pitchFamily="34" charset="0"/>
              </a:rPr>
              <a:t>The</a:t>
            </a:r>
            <a:r>
              <a:rPr lang="en-US"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or</a:t>
            </a:r>
            <a:r>
              <a:rPr lang="en-US" dirty="0">
                <a:solidFill>
                  <a:srgbClr val="000000"/>
                </a:solidFill>
                <a:latin typeface="Verdana" panose="020B0604030504040204" pitchFamily="34" charset="0"/>
              </a:rPr>
              <a:t> keyword is a logical operator, and is used to combine conditional statements:</a:t>
            </a:r>
            <a:endParaRPr lang="en-US" sz="1600" dirty="0"/>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sz="4400" dirty="0">
                <a:solidFill>
                  <a:srgbClr val="000000"/>
                </a:solidFill>
                <a:latin typeface="Segoe UI" panose="020B0502040204020203" pitchFamily="34" charset="0"/>
                <a:cs typeface="Segoe UI" panose="020B0502040204020203" pitchFamily="34" charset="0"/>
              </a:rPr>
              <a:t>Example</a:t>
            </a:r>
          </a:p>
          <a:p>
            <a:pPr marL="0" lvl="0" indent="0" eaLnBrk="0" fontAlgn="base" hangingPunct="0">
              <a:spcBef>
                <a:spcPct val="0"/>
              </a:spcBef>
              <a:spcAft>
                <a:spcPct val="0"/>
              </a:spcAft>
              <a:buNone/>
            </a:pPr>
            <a:r>
              <a:rPr lang="en-US" dirty="0">
                <a:solidFill>
                  <a:srgbClr val="000000"/>
                </a:solidFill>
                <a:latin typeface="Verdana" panose="020B0604030504040204" pitchFamily="34" charset="0"/>
              </a:rPr>
              <a:t>Test if </a:t>
            </a:r>
            <a:r>
              <a:rPr lang="en-US" dirty="0">
                <a:solidFill>
                  <a:srgbClr val="DC143C"/>
                </a:solidFill>
                <a:latin typeface="Consolas" panose="020B0609020204030204" pitchFamily="49" charset="0"/>
              </a:rPr>
              <a:t>a</a:t>
            </a:r>
            <a:r>
              <a:rPr lang="en-US" dirty="0">
                <a:solidFill>
                  <a:srgbClr val="000000"/>
                </a:solidFill>
                <a:latin typeface="Verdana" panose="020B0604030504040204" pitchFamily="34" charset="0"/>
              </a:rPr>
              <a:t> is greater than </a:t>
            </a:r>
            <a:r>
              <a:rPr lang="en-US" dirty="0">
                <a:solidFill>
                  <a:srgbClr val="DC143C"/>
                </a:solidFill>
                <a:latin typeface="Consolas" panose="020B0609020204030204" pitchFamily="49" charset="0"/>
              </a:rPr>
              <a:t>b</a:t>
            </a:r>
            <a:r>
              <a:rPr lang="en-US" dirty="0">
                <a:solidFill>
                  <a:srgbClr val="000000"/>
                </a:solidFill>
                <a:latin typeface="Verdana" panose="020B0604030504040204" pitchFamily="34" charset="0"/>
              </a:rPr>
              <a:t>, OR if </a:t>
            </a:r>
            <a:r>
              <a:rPr lang="en-US" dirty="0">
                <a:solidFill>
                  <a:srgbClr val="DC143C"/>
                </a:solidFill>
                <a:latin typeface="Consolas" panose="020B0609020204030204" pitchFamily="49" charset="0"/>
              </a:rPr>
              <a:t>a</a:t>
            </a:r>
            <a:r>
              <a:rPr lang="en-US" dirty="0">
                <a:solidFill>
                  <a:srgbClr val="000000"/>
                </a:solidFill>
                <a:latin typeface="Verdana" panose="020B0604030504040204" pitchFamily="34" charset="0"/>
              </a:rPr>
              <a:t> is greater than </a:t>
            </a:r>
            <a:r>
              <a:rPr lang="en-US" dirty="0">
                <a:solidFill>
                  <a:srgbClr val="DC143C"/>
                </a:solidFill>
                <a:latin typeface="Consolas" panose="020B0609020204030204" pitchFamily="49" charset="0"/>
              </a:rPr>
              <a:t>c</a:t>
            </a:r>
            <a:r>
              <a:rPr lang="en-US" dirty="0" smtClean="0">
                <a:solidFill>
                  <a:srgbClr val="000000"/>
                </a:solidFill>
                <a:latin typeface="Verdana" panose="020B0604030504040204" pitchFamily="34" charset="0"/>
              </a:rPr>
              <a:t>:</a:t>
            </a:r>
          </a:p>
          <a:p>
            <a:pPr marL="0" lvl="0" indent="0" eaLnBrk="0" fontAlgn="base" hangingPunct="0">
              <a:spcBef>
                <a:spcPct val="0"/>
              </a:spcBef>
              <a:spcAft>
                <a:spcPct val="0"/>
              </a:spcAft>
              <a:buNone/>
            </a:pPr>
            <a:endParaRPr lang="en-US" dirty="0">
              <a:solidFill>
                <a:srgbClr val="000000"/>
              </a:solidFill>
              <a:latin typeface="Verdana" panose="020B0604030504040204" pitchFamily="34" charset="0"/>
            </a:endParaRPr>
          </a:p>
          <a:p>
            <a:pPr marL="1714500" lvl="4" indent="0" eaLnBrk="0" fontAlgn="base" hangingPunct="0">
              <a:spcBef>
                <a:spcPct val="0"/>
              </a:spcBef>
              <a:spcAft>
                <a:spcPct val="0"/>
              </a:spcAft>
              <a:buNone/>
            </a:pPr>
            <a:r>
              <a:rPr lang="en-US" dirty="0">
                <a:solidFill>
                  <a:srgbClr val="000000"/>
                </a:solidFill>
                <a:latin typeface="Consolas" panose="020B0609020204030204" pitchFamily="49" charset="0"/>
              </a:rPr>
              <a:t>a = </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b = </a:t>
            </a:r>
            <a:r>
              <a:rPr lang="en-US" dirty="0">
                <a:solidFill>
                  <a:srgbClr val="FF0000"/>
                </a:solidFill>
                <a:latin typeface="Consolas" panose="020B0609020204030204" pitchFamily="49" charset="0"/>
              </a:rPr>
              <a:t>33</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c = </a:t>
            </a:r>
            <a:r>
              <a:rPr lang="en-US" dirty="0">
                <a:solidFill>
                  <a:srgbClr val="FF0000"/>
                </a:solidFill>
                <a:latin typeface="Consolas" panose="020B0609020204030204" pitchFamily="49" charset="0"/>
              </a:rPr>
              <a:t>500</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a &gt; b or a &gt; c:</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least one of the conditions is True"</a:t>
            </a:r>
            <a:r>
              <a:rPr lang="en-US" dirty="0">
                <a:solidFill>
                  <a:srgbClr val="000000"/>
                </a:solidFill>
                <a:latin typeface="Consolas" panose="020B0609020204030204" pitchFamily="49" charset="0"/>
              </a:rPr>
              <a:t>)</a:t>
            </a:r>
            <a:endParaRPr lang="en-US" sz="3600" dirty="0">
              <a:latin typeface="Arial" panose="020B0604020202020204" pitchFamily="34" charset="0"/>
            </a:endParaRPr>
          </a:p>
          <a:p>
            <a:endParaRPr lang="en-US" dirty="0"/>
          </a:p>
        </p:txBody>
      </p:sp>
    </p:spTree>
    <p:extLst>
      <p:ext uri="{BB962C8B-B14F-4D97-AF65-F5344CB8AC3E}">
        <p14:creationId xmlns:p14="http://schemas.microsoft.com/office/powerpoint/2010/main" val="2781135383"/>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Aft>
                <a:spcPct val="0"/>
              </a:spcAft>
            </a:pPr>
            <a:r>
              <a:rPr lang="en-US" dirty="0">
                <a:solidFill>
                  <a:srgbClr val="000000"/>
                </a:solidFill>
                <a:latin typeface="Segoe UI" panose="020B0502040204020203" pitchFamily="34" charset="0"/>
                <a:cs typeface="Segoe UI" panose="020B0502040204020203" pitchFamily="34" charset="0"/>
              </a:rPr>
              <a:t>Nested If</a:t>
            </a:r>
          </a:p>
        </p:txBody>
      </p:sp>
      <p:sp>
        <p:nvSpPr>
          <p:cNvPr id="3" name="Content Placeholder 2"/>
          <p:cNvSpPr>
            <a:spLocks noGrp="1"/>
          </p:cNvSpPr>
          <p:nvPr>
            <p:ph idx="1"/>
          </p:nvPr>
        </p:nvSpPr>
        <p:spPr/>
        <p:txBody>
          <a:bodyPr>
            <a:normAutofit fontScale="85000" lnSpcReduction="20000"/>
          </a:bodyPr>
          <a:lstStyle/>
          <a:p>
            <a:pPr marL="0" lvl="0" indent="0" eaLnBrk="0" fontAlgn="base" hangingPunct="0">
              <a:spcBef>
                <a:spcPct val="0"/>
              </a:spcBef>
              <a:spcAft>
                <a:spcPct val="0"/>
              </a:spcAft>
              <a:buNone/>
            </a:pPr>
            <a:r>
              <a:rPr lang="en-US" dirty="0" smtClean="0">
                <a:solidFill>
                  <a:srgbClr val="000000"/>
                </a:solidFill>
                <a:latin typeface="Verdana" panose="020B0604030504040204" pitchFamily="34" charset="0"/>
              </a:rPr>
              <a:t>You </a:t>
            </a:r>
            <a:r>
              <a:rPr lang="en-US" dirty="0">
                <a:solidFill>
                  <a:srgbClr val="000000"/>
                </a:solidFill>
                <a:latin typeface="Verdana" panose="020B0604030504040204" pitchFamily="34" charset="0"/>
              </a:rPr>
              <a:t>can have </a:t>
            </a:r>
            <a:r>
              <a:rPr lang="en-US" dirty="0">
                <a:solidFill>
                  <a:srgbClr val="DC143C"/>
                </a:solidFill>
                <a:latin typeface="Consolas" panose="020B0609020204030204" pitchFamily="49" charset="0"/>
              </a:rPr>
              <a:t>if</a:t>
            </a:r>
            <a:r>
              <a:rPr lang="en-US" dirty="0">
                <a:solidFill>
                  <a:srgbClr val="000000"/>
                </a:solidFill>
                <a:latin typeface="Verdana" panose="020B0604030504040204" pitchFamily="34" charset="0"/>
              </a:rPr>
              <a:t> statements inside </a:t>
            </a:r>
            <a:r>
              <a:rPr lang="en-US" dirty="0">
                <a:solidFill>
                  <a:srgbClr val="DC143C"/>
                </a:solidFill>
                <a:latin typeface="Consolas" panose="020B0609020204030204" pitchFamily="49" charset="0"/>
              </a:rPr>
              <a:t>if</a:t>
            </a:r>
            <a:r>
              <a:rPr lang="en-US" dirty="0">
                <a:solidFill>
                  <a:srgbClr val="000000"/>
                </a:solidFill>
                <a:latin typeface="Verdana" panose="020B0604030504040204" pitchFamily="34" charset="0"/>
              </a:rPr>
              <a:t> statements, this is called </a:t>
            </a:r>
            <a:r>
              <a:rPr lang="en-US" i="1" dirty="0">
                <a:solidFill>
                  <a:srgbClr val="000000"/>
                </a:solidFill>
                <a:latin typeface="Verdana" panose="020B0604030504040204" pitchFamily="34" charset="0"/>
              </a:rPr>
              <a:t>nested</a:t>
            </a:r>
            <a:r>
              <a:rPr lang="en-US"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if</a:t>
            </a:r>
            <a:r>
              <a:rPr lang="en-US" dirty="0">
                <a:solidFill>
                  <a:srgbClr val="000000"/>
                </a:solidFill>
                <a:latin typeface="Verdana" panose="020B0604030504040204" pitchFamily="34" charset="0"/>
              </a:rPr>
              <a:t> statements.</a:t>
            </a:r>
            <a:endParaRPr lang="en-US" sz="1600" dirty="0"/>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sz="4400" dirty="0">
                <a:solidFill>
                  <a:srgbClr val="000000"/>
                </a:solidFill>
                <a:latin typeface="Segoe UI" panose="020B0502040204020203" pitchFamily="34" charset="0"/>
                <a:cs typeface="Segoe UI" panose="020B0502040204020203" pitchFamily="34" charset="0"/>
              </a:rPr>
              <a:t>Example</a:t>
            </a:r>
          </a:p>
          <a:p>
            <a:pPr marL="2171700" lvl="5" indent="0" eaLnBrk="0" fontAlgn="base" hangingPunct="0">
              <a:spcBef>
                <a:spcPct val="0"/>
              </a:spcBef>
              <a:spcAft>
                <a:spcPct val="0"/>
              </a:spcAft>
              <a:buNone/>
            </a:pPr>
            <a:r>
              <a:rPr lang="en-US" dirty="0">
                <a:solidFill>
                  <a:srgbClr val="000000"/>
                </a:solidFill>
                <a:latin typeface="Consolas" panose="020B0609020204030204" pitchFamily="49" charset="0"/>
              </a:rPr>
              <a:t>x = </a:t>
            </a:r>
            <a:r>
              <a:rPr lang="en-US" dirty="0">
                <a:solidFill>
                  <a:srgbClr val="FF0000"/>
                </a:solidFill>
                <a:latin typeface="Consolas" panose="020B0609020204030204" pitchFamily="49" charset="0"/>
              </a:rPr>
              <a:t>41</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x &gt; </a:t>
            </a:r>
            <a:r>
              <a:rPr lang="en-US" dirty="0">
                <a:solidFill>
                  <a:srgbClr val="FF0000"/>
                </a:solidFill>
                <a:latin typeface="Consolas" panose="020B0609020204030204" pitchFamily="49" charset="0"/>
              </a:rPr>
              <a:t>10</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"Above ten,"</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x &gt; </a:t>
            </a:r>
            <a:r>
              <a:rPr lang="en-US" dirty="0">
                <a:solidFill>
                  <a:srgbClr val="FF0000"/>
                </a:solidFill>
                <a:latin typeface="Consolas" panose="020B0609020204030204" pitchFamily="49" charset="0"/>
              </a:rPr>
              <a:t>20</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"and also above 20!"</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"but not above 20."</a:t>
            </a:r>
            <a:r>
              <a:rPr lang="en-US" dirty="0">
                <a:solidFill>
                  <a:srgbClr val="000000"/>
                </a:solidFill>
                <a:latin typeface="Consolas" panose="020B0609020204030204" pitchFamily="49" charset="0"/>
              </a:rPr>
              <a:t>)</a:t>
            </a:r>
            <a:endParaRPr lang="en-US" sz="3600" dirty="0">
              <a:latin typeface="Arial" panose="020B0604020202020204" pitchFamily="34" charset="0"/>
            </a:endParaRPr>
          </a:p>
          <a:p>
            <a:endParaRPr lang="en-US" dirty="0"/>
          </a:p>
        </p:txBody>
      </p:sp>
    </p:spTree>
    <p:extLst>
      <p:ext uri="{BB962C8B-B14F-4D97-AF65-F5344CB8AC3E}">
        <p14:creationId xmlns:p14="http://schemas.microsoft.com/office/powerpoint/2010/main" val="428056271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Aft>
                <a:spcPct val="0"/>
              </a:spcAft>
            </a:pPr>
            <a:r>
              <a:rPr lang="en-US" dirty="0">
                <a:solidFill>
                  <a:srgbClr val="000000"/>
                </a:solidFill>
                <a:latin typeface="Segoe UI" panose="020B0502040204020203" pitchFamily="34" charset="0"/>
                <a:cs typeface="Segoe UI" panose="020B0502040204020203" pitchFamily="34" charset="0"/>
              </a:rPr>
              <a:t>The pass Statement</a:t>
            </a:r>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spcBef>
                <a:spcPct val="0"/>
              </a:spcBef>
              <a:spcAft>
                <a:spcPct val="0"/>
              </a:spcAft>
              <a:buNone/>
            </a:pPr>
            <a:r>
              <a:rPr lang="en-US" dirty="0" smtClean="0">
                <a:solidFill>
                  <a:srgbClr val="DC143C"/>
                </a:solidFill>
                <a:latin typeface="Consolas" panose="020B0609020204030204" pitchFamily="49" charset="0"/>
              </a:rPr>
              <a:t>if</a:t>
            </a:r>
            <a:r>
              <a:rPr lang="en-US" dirty="0">
                <a:solidFill>
                  <a:srgbClr val="000000"/>
                </a:solidFill>
                <a:latin typeface="Verdana" panose="020B0604030504040204" pitchFamily="34" charset="0"/>
              </a:rPr>
              <a:t> statements cannot be empty, but if you for some reason have an </a:t>
            </a:r>
            <a:r>
              <a:rPr lang="en-US" dirty="0">
                <a:solidFill>
                  <a:srgbClr val="DC143C"/>
                </a:solidFill>
                <a:latin typeface="Consolas" panose="020B0609020204030204" pitchFamily="49" charset="0"/>
              </a:rPr>
              <a:t>if</a:t>
            </a:r>
            <a:r>
              <a:rPr lang="en-US" dirty="0">
                <a:solidFill>
                  <a:srgbClr val="000000"/>
                </a:solidFill>
                <a:latin typeface="Verdana" panose="020B0604030504040204" pitchFamily="34" charset="0"/>
              </a:rPr>
              <a:t> statement with no content, put in the </a:t>
            </a:r>
            <a:r>
              <a:rPr lang="en-US" dirty="0">
                <a:solidFill>
                  <a:srgbClr val="DC143C"/>
                </a:solidFill>
                <a:latin typeface="Consolas" panose="020B0609020204030204" pitchFamily="49" charset="0"/>
              </a:rPr>
              <a:t>pass</a:t>
            </a:r>
            <a:r>
              <a:rPr lang="en-US" dirty="0">
                <a:solidFill>
                  <a:srgbClr val="000000"/>
                </a:solidFill>
                <a:latin typeface="Verdana" panose="020B0604030504040204" pitchFamily="34" charset="0"/>
              </a:rPr>
              <a:t> statement to avoid getting an error.</a:t>
            </a:r>
            <a:endParaRPr lang="en-US" sz="1600" dirty="0"/>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sz="4400" dirty="0" smtClean="0">
                <a:solidFill>
                  <a:srgbClr val="000000"/>
                </a:solidFill>
                <a:latin typeface="Segoe UI" panose="020B0502040204020203" pitchFamily="34" charset="0"/>
                <a:cs typeface="Segoe UI" panose="020B0502040204020203" pitchFamily="34" charset="0"/>
              </a:rPr>
              <a:t>Example</a:t>
            </a:r>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2628900" lvl="6" indent="0" eaLnBrk="0" fontAlgn="base" hangingPunct="0">
              <a:spcBef>
                <a:spcPct val="0"/>
              </a:spcBef>
              <a:spcAft>
                <a:spcPct val="0"/>
              </a:spcAft>
              <a:buNone/>
            </a:pPr>
            <a:r>
              <a:rPr lang="en-US" dirty="0">
                <a:solidFill>
                  <a:srgbClr val="000000"/>
                </a:solidFill>
                <a:latin typeface="Consolas" panose="020B0609020204030204" pitchFamily="49" charset="0"/>
              </a:rPr>
              <a:t>a = </a:t>
            </a:r>
            <a:r>
              <a:rPr lang="en-US" dirty="0">
                <a:solidFill>
                  <a:srgbClr val="FF0000"/>
                </a:solidFill>
                <a:latin typeface="Consolas" panose="020B0609020204030204" pitchFamily="49" charset="0"/>
              </a:rPr>
              <a:t>33</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b = </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b &gt; a:</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pass</a:t>
            </a:r>
            <a:endParaRPr lang="en-US" sz="3600" dirty="0">
              <a:latin typeface="Arial" panose="020B0604020202020204" pitchFamily="34" charset="0"/>
            </a:endParaRPr>
          </a:p>
          <a:p>
            <a:endParaRPr lang="en-US" dirty="0"/>
          </a:p>
        </p:txBody>
      </p:sp>
    </p:spTree>
    <p:extLst>
      <p:ext uri="{BB962C8B-B14F-4D97-AF65-F5344CB8AC3E}">
        <p14:creationId xmlns:p14="http://schemas.microsoft.com/office/powerpoint/2010/main" val="3967494700"/>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While </a:t>
            </a:r>
            <a:r>
              <a:rPr lang="en-US" dirty="0" smtClean="0"/>
              <a:t>Loops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1776466"/>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LOOPS</a:t>
            </a:r>
            <a:endParaRPr lang="en-US" dirty="0"/>
          </a:p>
        </p:txBody>
      </p:sp>
      <p:sp>
        <p:nvSpPr>
          <p:cNvPr id="3" name="Content Placeholder 2"/>
          <p:cNvSpPr>
            <a:spLocks noGrp="1"/>
          </p:cNvSpPr>
          <p:nvPr>
            <p:ph idx="1"/>
          </p:nvPr>
        </p:nvSpPr>
        <p:spPr/>
        <p:txBody>
          <a:bodyPr/>
          <a:lstStyle/>
          <a:p>
            <a:pPr marL="0" indent="0">
              <a:buNone/>
            </a:pPr>
            <a:r>
              <a:rPr lang="en-US" dirty="0" smtClean="0"/>
              <a:t>Python </a:t>
            </a:r>
            <a:r>
              <a:rPr lang="en-US" dirty="0"/>
              <a:t>has two primitive loop commands:</a:t>
            </a:r>
          </a:p>
          <a:p>
            <a:r>
              <a:rPr lang="en-US" dirty="0"/>
              <a:t>while loops</a:t>
            </a:r>
          </a:p>
          <a:p>
            <a:r>
              <a:rPr lang="en-US" dirty="0"/>
              <a:t>for loops</a:t>
            </a:r>
          </a:p>
          <a:p>
            <a:endParaRPr lang="en-US" dirty="0"/>
          </a:p>
        </p:txBody>
      </p:sp>
    </p:spTree>
    <p:extLst>
      <p:ext uri="{BB962C8B-B14F-4D97-AF65-F5344CB8AC3E}">
        <p14:creationId xmlns:p14="http://schemas.microsoft.com/office/powerpoint/2010/main" val="858952688"/>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while Loop</a:t>
            </a:r>
          </a:p>
        </p:txBody>
      </p:sp>
      <p:sp>
        <p:nvSpPr>
          <p:cNvPr id="3" name="Content Placeholder 2"/>
          <p:cNvSpPr>
            <a:spLocks noGrp="1"/>
          </p:cNvSpPr>
          <p:nvPr>
            <p:ph idx="1"/>
          </p:nvPr>
        </p:nvSpPr>
        <p:spPr/>
        <p:txBody>
          <a:bodyPr>
            <a:normAutofit/>
          </a:bodyPr>
          <a:lstStyle/>
          <a:p>
            <a:r>
              <a:rPr lang="en-US" dirty="0" smtClean="0"/>
              <a:t>With </a:t>
            </a:r>
            <a:r>
              <a:rPr lang="en-US" dirty="0"/>
              <a:t>the while loop we can execute a set of statements as long as a condition is true.</a:t>
            </a:r>
          </a:p>
          <a:p>
            <a:pPr marL="0" indent="0">
              <a:buNone/>
            </a:pPr>
            <a:r>
              <a:rPr lang="en-US" dirty="0"/>
              <a:t>Example</a:t>
            </a:r>
          </a:p>
          <a:p>
            <a:pPr marL="0" indent="0">
              <a:buNone/>
            </a:pPr>
            <a:r>
              <a:rPr lang="en-US" dirty="0"/>
              <a:t>Print </a:t>
            </a:r>
            <a:r>
              <a:rPr lang="en-US" dirty="0" err="1"/>
              <a:t>i</a:t>
            </a:r>
            <a:r>
              <a:rPr lang="en-US" dirty="0"/>
              <a:t> as long as </a:t>
            </a:r>
            <a:r>
              <a:rPr lang="en-US" dirty="0" err="1"/>
              <a:t>i</a:t>
            </a:r>
            <a:r>
              <a:rPr lang="en-US" dirty="0"/>
              <a:t> is less than 6:</a:t>
            </a:r>
          </a:p>
          <a:p>
            <a:pPr marL="2628900" lvl="6" indent="0">
              <a:buNone/>
            </a:pPr>
            <a:r>
              <a:rPr lang="en-US" dirty="0" err="1"/>
              <a:t>i</a:t>
            </a:r>
            <a:r>
              <a:rPr lang="en-US" dirty="0"/>
              <a:t> = 1</a:t>
            </a:r>
            <a:br>
              <a:rPr lang="en-US" dirty="0"/>
            </a:br>
            <a:r>
              <a:rPr lang="en-US" dirty="0"/>
              <a:t>while </a:t>
            </a:r>
            <a:r>
              <a:rPr lang="en-US" dirty="0" err="1"/>
              <a:t>i</a:t>
            </a:r>
            <a:r>
              <a:rPr lang="en-US" dirty="0"/>
              <a:t> &lt; 6:</a:t>
            </a:r>
            <a:br>
              <a:rPr lang="en-US" dirty="0"/>
            </a:br>
            <a:r>
              <a:rPr lang="en-US" dirty="0"/>
              <a:t>  print(</a:t>
            </a:r>
            <a:r>
              <a:rPr lang="en-US" dirty="0" err="1"/>
              <a:t>i</a:t>
            </a:r>
            <a:r>
              <a:rPr lang="en-US" dirty="0"/>
              <a:t>)</a:t>
            </a:r>
            <a:br>
              <a:rPr lang="en-US" dirty="0"/>
            </a:br>
            <a:r>
              <a:rPr lang="en-US" dirty="0"/>
              <a:t>  </a:t>
            </a:r>
            <a:r>
              <a:rPr lang="en-US" dirty="0" err="1"/>
              <a:t>i</a:t>
            </a:r>
            <a:r>
              <a:rPr lang="en-US" dirty="0"/>
              <a:t> += 1</a:t>
            </a:r>
          </a:p>
          <a:p>
            <a:endParaRPr lang="en-US" dirty="0"/>
          </a:p>
        </p:txBody>
      </p:sp>
    </p:spTree>
    <p:extLst>
      <p:ext uri="{BB962C8B-B14F-4D97-AF65-F5344CB8AC3E}">
        <p14:creationId xmlns:p14="http://schemas.microsoft.com/office/powerpoint/2010/main" val="2293244438"/>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break Statement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With </a:t>
            </a:r>
            <a:r>
              <a:rPr lang="en-US" dirty="0"/>
              <a:t>the break statement we can stop the loop even if the while condition is true</a:t>
            </a:r>
            <a:r>
              <a:rPr lang="en-US" dirty="0" smtClean="0"/>
              <a:t>:</a:t>
            </a:r>
          </a:p>
          <a:p>
            <a:pPr marL="0" indent="0">
              <a:buNone/>
            </a:pPr>
            <a:endParaRPr lang="en-US" dirty="0"/>
          </a:p>
          <a:p>
            <a:pPr marL="0" indent="0">
              <a:buNone/>
            </a:pPr>
            <a:r>
              <a:rPr lang="en-US" dirty="0"/>
              <a:t>Example</a:t>
            </a:r>
          </a:p>
          <a:p>
            <a:pPr marL="0" indent="0">
              <a:buNone/>
            </a:pPr>
            <a:r>
              <a:rPr lang="en-US" dirty="0"/>
              <a:t>Exit the loop when </a:t>
            </a:r>
            <a:r>
              <a:rPr lang="en-US" dirty="0" err="1"/>
              <a:t>i</a:t>
            </a:r>
            <a:r>
              <a:rPr lang="en-US" dirty="0"/>
              <a:t> is 3</a:t>
            </a:r>
            <a:r>
              <a:rPr lang="en-US" dirty="0" smtClean="0"/>
              <a:t>:</a:t>
            </a:r>
          </a:p>
          <a:p>
            <a:pPr marL="0" indent="0">
              <a:buNone/>
            </a:pPr>
            <a:endParaRPr lang="en-US" dirty="0"/>
          </a:p>
          <a:p>
            <a:pPr marL="800100" lvl="2" indent="0">
              <a:buNone/>
            </a:pPr>
            <a:r>
              <a:rPr lang="en-US" dirty="0" err="1"/>
              <a:t>i</a:t>
            </a:r>
            <a:r>
              <a:rPr lang="en-US" dirty="0"/>
              <a:t> = 1</a:t>
            </a:r>
            <a:br>
              <a:rPr lang="en-US" dirty="0"/>
            </a:br>
            <a:r>
              <a:rPr lang="en-US" dirty="0"/>
              <a:t>while </a:t>
            </a:r>
            <a:r>
              <a:rPr lang="en-US" dirty="0" err="1"/>
              <a:t>i</a:t>
            </a:r>
            <a:r>
              <a:rPr lang="en-US" dirty="0"/>
              <a:t> &lt; 6:</a:t>
            </a:r>
            <a:br>
              <a:rPr lang="en-US" dirty="0"/>
            </a:br>
            <a:r>
              <a:rPr lang="en-US" dirty="0"/>
              <a:t>  print(</a:t>
            </a:r>
            <a:r>
              <a:rPr lang="en-US" dirty="0" err="1"/>
              <a:t>i</a:t>
            </a:r>
            <a:r>
              <a:rPr lang="en-US" dirty="0"/>
              <a:t>)</a:t>
            </a:r>
            <a:br>
              <a:rPr lang="en-US" dirty="0"/>
            </a:br>
            <a:r>
              <a:rPr lang="en-US" dirty="0"/>
              <a:t>  if </a:t>
            </a:r>
            <a:r>
              <a:rPr lang="en-US" dirty="0" err="1"/>
              <a:t>i</a:t>
            </a:r>
            <a:r>
              <a:rPr lang="en-US" dirty="0"/>
              <a:t> == 3:</a:t>
            </a:r>
            <a:br>
              <a:rPr lang="en-US" dirty="0"/>
            </a:br>
            <a:r>
              <a:rPr lang="en-US" dirty="0"/>
              <a:t>    break</a:t>
            </a:r>
          </a:p>
          <a:p>
            <a:pPr marL="0" indent="0">
              <a:buNone/>
            </a:pPr>
            <a:endParaRPr lang="en-US" dirty="0"/>
          </a:p>
        </p:txBody>
      </p:sp>
    </p:spTree>
    <p:extLst>
      <p:ext uri="{BB962C8B-B14F-4D97-AF65-F5344CB8AC3E}">
        <p14:creationId xmlns:p14="http://schemas.microsoft.com/office/powerpoint/2010/main" val="101660866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ffectLst>
                  <a:outerShdw blurRad="38100" dist="38100" dir="2700000" algn="tl">
                    <a:srgbClr val="000000">
                      <a:alpha val="43137"/>
                    </a:srgbClr>
                  </a:outerShdw>
                </a:effectLst>
                <a:latin typeface="Bahnschrift SemiBold Condensed" panose="020B0502040204020203" pitchFamily="34" charset="0"/>
              </a:rPr>
              <a:t>PHYTON PROGRAMMING</a:t>
            </a:r>
            <a:endParaRPr lang="en-US" dirty="0">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6875498"/>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continue Statement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With </a:t>
            </a:r>
            <a:r>
              <a:rPr lang="en-US" dirty="0"/>
              <a:t>the continue statement we can stop the current iteration, and continue with the next</a:t>
            </a:r>
            <a:r>
              <a:rPr lang="en-US" dirty="0" smtClean="0"/>
              <a:t>:</a:t>
            </a:r>
          </a:p>
          <a:p>
            <a:pPr marL="0" indent="0">
              <a:buNone/>
            </a:pPr>
            <a:endParaRPr lang="en-US" dirty="0"/>
          </a:p>
          <a:p>
            <a:pPr marL="0" indent="0">
              <a:buNone/>
            </a:pPr>
            <a:r>
              <a:rPr lang="en-US" dirty="0"/>
              <a:t>Example</a:t>
            </a:r>
          </a:p>
          <a:p>
            <a:r>
              <a:rPr lang="en-US" dirty="0"/>
              <a:t>Continue to the next iteration if </a:t>
            </a:r>
            <a:r>
              <a:rPr lang="en-US" dirty="0" err="1"/>
              <a:t>i</a:t>
            </a:r>
            <a:r>
              <a:rPr lang="en-US" dirty="0"/>
              <a:t> is 3:</a:t>
            </a:r>
          </a:p>
          <a:p>
            <a:pPr marL="2171700" lvl="5" indent="0">
              <a:buNone/>
            </a:pPr>
            <a:r>
              <a:rPr lang="en-US" dirty="0" err="1"/>
              <a:t>i</a:t>
            </a:r>
            <a:r>
              <a:rPr lang="en-US" dirty="0"/>
              <a:t> = 0</a:t>
            </a:r>
            <a:br>
              <a:rPr lang="en-US" dirty="0"/>
            </a:br>
            <a:r>
              <a:rPr lang="en-US" dirty="0"/>
              <a:t>while </a:t>
            </a:r>
            <a:r>
              <a:rPr lang="en-US" dirty="0" err="1"/>
              <a:t>i</a:t>
            </a:r>
            <a:r>
              <a:rPr lang="en-US" dirty="0"/>
              <a:t> &lt; 6:</a:t>
            </a:r>
            <a:br>
              <a:rPr lang="en-US" dirty="0"/>
            </a:br>
            <a:r>
              <a:rPr lang="en-US" dirty="0"/>
              <a:t>  </a:t>
            </a:r>
            <a:r>
              <a:rPr lang="en-US" dirty="0" err="1"/>
              <a:t>i</a:t>
            </a:r>
            <a:r>
              <a:rPr lang="en-US" dirty="0"/>
              <a:t> += 1</a:t>
            </a:r>
            <a:br>
              <a:rPr lang="en-US" dirty="0"/>
            </a:br>
            <a:r>
              <a:rPr lang="en-US" dirty="0"/>
              <a:t>  if </a:t>
            </a:r>
            <a:r>
              <a:rPr lang="en-US" dirty="0" err="1"/>
              <a:t>i</a:t>
            </a:r>
            <a:r>
              <a:rPr lang="en-US" dirty="0"/>
              <a:t> == 3:</a:t>
            </a:r>
            <a:br>
              <a:rPr lang="en-US" dirty="0"/>
            </a:br>
            <a:r>
              <a:rPr lang="en-US" dirty="0"/>
              <a:t>    continue</a:t>
            </a:r>
            <a:br>
              <a:rPr lang="en-US" dirty="0"/>
            </a:br>
            <a:r>
              <a:rPr lang="en-US" dirty="0"/>
              <a:t>  print(</a:t>
            </a:r>
            <a:r>
              <a:rPr lang="en-US" dirty="0" err="1"/>
              <a:t>i</a:t>
            </a:r>
            <a:r>
              <a:rPr lang="en-US" dirty="0"/>
              <a:t>)</a:t>
            </a:r>
          </a:p>
          <a:p>
            <a:endParaRPr lang="en-US" dirty="0"/>
          </a:p>
        </p:txBody>
      </p:sp>
    </p:spTree>
    <p:extLst>
      <p:ext uri="{BB962C8B-B14F-4D97-AF65-F5344CB8AC3E}">
        <p14:creationId xmlns:p14="http://schemas.microsoft.com/office/powerpoint/2010/main" val="3899447100"/>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else Statement</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With </a:t>
            </a:r>
            <a:r>
              <a:rPr lang="en-US" dirty="0"/>
              <a:t>the else statement we can run a block of code once when the condition no longer is true</a:t>
            </a:r>
            <a:r>
              <a:rPr lang="en-US" dirty="0" smtClean="0"/>
              <a:t>:</a:t>
            </a:r>
          </a:p>
          <a:p>
            <a:endParaRPr lang="en-US" dirty="0"/>
          </a:p>
          <a:p>
            <a:r>
              <a:rPr lang="en-US" dirty="0" smtClean="0"/>
              <a:t>Example</a:t>
            </a:r>
            <a:endParaRPr lang="en-US" dirty="0"/>
          </a:p>
          <a:p>
            <a:pPr marL="0" indent="0">
              <a:buNone/>
            </a:pPr>
            <a:r>
              <a:rPr lang="en-US" dirty="0"/>
              <a:t>Print a message once the condition is false:</a:t>
            </a:r>
          </a:p>
          <a:p>
            <a:pPr marL="2171700" lvl="5" indent="0">
              <a:buNone/>
            </a:pPr>
            <a:r>
              <a:rPr lang="en-US" dirty="0" err="1"/>
              <a:t>i</a:t>
            </a:r>
            <a:r>
              <a:rPr lang="en-US" dirty="0"/>
              <a:t> = 1</a:t>
            </a:r>
            <a:br>
              <a:rPr lang="en-US" dirty="0"/>
            </a:br>
            <a:r>
              <a:rPr lang="en-US" dirty="0"/>
              <a:t>while </a:t>
            </a:r>
            <a:r>
              <a:rPr lang="en-US" dirty="0" err="1"/>
              <a:t>i</a:t>
            </a:r>
            <a:r>
              <a:rPr lang="en-US" dirty="0"/>
              <a:t> &lt; 6:</a:t>
            </a:r>
            <a:br>
              <a:rPr lang="en-US" dirty="0"/>
            </a:br>
            <a:r>
              <a:rPr lang="en-US" dirty="0"/>
              <a:t>  print(</a:t>
            </a:r>
            <a:r>
              <a:rPr lang="en-US" dirty="0" err="1"/>
              <a:t>i</a:t>
            </a:r>
            <a:r>
              <a:rPr lang="en-US" dirty="0"/>
              <a:t>)</a:t>
            </a:r>
            <a:br>
              <a:rPr lang="en-US" dirty="0"/>
            </a:br>
            <a:r>
              <a:rPr lang="en-US" dirty="0"/>
              <a:t>  </a:t>
            </a:r>
            <a:r>
              <a:rPr lang="en-US" dirty="0" err="1"/>
              <a:t>i</a:t>
            </a:r>
            <a:r>
              <a:rPr lang="en-US" dirty="0"/>
              <a:t> += 1</a:t>
            </a:r>
            <a:br>
              <a:rPr lang="en-US" dirty="0"/>
            </a:br>
            <a:r>
              <a:rPr lang="en-US" dirty="0"/>
              <a:t>else:</a:t>
            </a:r>
            <a:br>
              <a:rPr lang="en-US" dirty="0"/>
            </a:br>
            <a:r>
              <a:rPr lang="en-US" dirty="0"/>
              <a:t>  print(</a:t>
            </a:r>
            <a:r>
              <a:rPr lang="en-US" dirty="0" err="1"/>
              <a:t>"i</a:t>
            </a:r>
            <a:r>
              <a:rPr lang="en-US" dirty="0"/>
              <a:t> is no longer less than 6")</a:t>
            </a:r>
          </a:p>
        </p:txBody>
      </p:sp>
    </p:spTree>
    <p:extLst>
      <p:ext uri="{BB962C8B-B14F-4D97-AF65-F5344CB8AC3E}">
        <p14:creationId xmlns:p14="http://schemas.microsoft.com/office/powerpoint/2010/main" val="1295931764"/>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For Loops</a:t>
            </a:r>
          </a:p>
        </p:txBody>
      </p:sp>
      <p:sp>
        <p:nvSpPr>
          <p:cNvPr id="3" name="Content Placeholder 2"/>
          <p:cNvSpPr>
            <a:spLocks noGrp="1"/>
          </p:cNvSpPr>
          <p:nvPr>
            <p:ph idx="1"/>
          </p:nvPr>
        </p:nvSpPr>
        <p:spPr/>
        <p:txBody>
          <a:bodyPr>
            <a:normAutofit/>
          </a:bodyPr>
          <a:lstStyle/>
          <a:p>
            <a:r>
              <a:rPr lang="en-US" dirty="0" smtClean="0"/>
              <a:t>A</a:t>
            </a:r>
            <a:r>
              <a:rPr lang="en-US" dirty="0"/>
              <a:t> for loop is used for iterating over a sequence (that is either a list, a tuple, a dictionary, a set, or a string</a:t>
            </a:r>
            <a:r>
              <a:rPr lang="en-US" dirty="0" smtClean="0"/>
              <a:t>).</a:t>
            </a:r>
            <a:endParaRPr lang="en-US" dirty="0"/>
          </a:p>
          <a:p>
            <a:r>
              <a:rPr lang="en-US" dirty="0" smtClean="0"/>
              <a:t>Example</a:t>
            </a:r>
            <a:endParaRPr lang="en-US" dirty="0"/>
          </a:p>
          <a:p>
            <a:pPr marL="0" indent="0">
              <a:buNone/>
            </a:pPr>
            <a:r>
              <a:rPr lang="en-US" dirty="0"/>
              <a:t>Print each fruit in a fruit list:</a:t>
            </a:r>
          </a:p>
          <a:p>
            <a:pPr marL="2628900" lvl="6" indent="0">
              <a:buNone/>
            </a:pPr>
            <a:r>
              <a:rPr lang="en-US" dirty="0"/>
              <a:t>fruits = ["apple", "banana", "cherry"]</a:t>
            </a:r>
            <a:br>
              <a:rPr lang="en-US" dirty="0"/>
            </a:br>
            <a:r>
              <a:rPr lang="en-US" dirty="0"/>
              <a:t>for x in fruits:</a:t>
            </a:r>
            <a:br>
              <a:rPr lang="en-US" dirty="0"/>
            </a:br>
            <a:r>
              <a:rPr lang="en-US" dirty="0"/>
              <a:t>  print(x)</a:t>
            </a:r>
          </a:p>
          <a:p>
            <a:endParaRPr lang="en-US" dirty="0"/>
          </a:p>
        </p:txBody>
      </p:sp>
    </p:spTree>
    <p:extLst>
      <p:ext uri="{BB962C8B-B14F-4D97-AF65-F5344CB8AC3E}">
        <p14:creationId xmlns:p14="http://schemas.microsoft.com/office/powerpoint/2010/main" val="789100047"/>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Through a String</a:t>
            </a:r>
          </a:p>
        </p:txBody>
      </p:sp>
      <p:sp>
        <p:nvSpPr>
          <p:cNvPr id="3" name="Content Placeholder 2"/>
          <p:cNvSpPr>
            <a:spLocks noGrp="1"/>
          </p:cNvSpPr>
          <p:nvPr>
            <p:ph idx="1"/>
          </p:nvPr>
        </p:nvSpPr>
        <p:spPr/>
        <p:txBody>
          <a:bodyPr>
            <a:normAutofit lnSpcReduction="10000"/>
          </a:bodyPr>
          <a:lstStyle/>
          <a:p>
            <a:pPr marL="0" indent="0">
              <a:buNone/>
            </a:pPr>
            <a:r>
              <a:rPr lang="en-US" dirty="0" smtClean="0"/>
              <a:t>Even </a:t>
            </a:r>
            <a:r>
              <a:rPr lang="en-US" dirty="0"/>
              <a:t>strings are </a:t>
            </a:r>
            <a:r>
              <a:rPr lang="en-US" dirty="0" err="1"/>
              <a:t>iterable</a:t>
            </a:r>
            <a:r>
              <a:rPr lang="en-US" dirty="0"/>
              <a:t> objects, they contain a sequence of characters</a:t>
            </a:r>
            <a:r>
              <a:rPr lang="en-US" dirty="0" smtClean="0"/>
              <a:t>:</a:t>
            </a:r>
          </a:p>
          <a:p>
            <a:pPr marL="0" indent="0">
              <a:buNone/>
            </a:pPr>
            <a:endParaRPr lang="en-US" dirty="0"/>
          </a:p>
          <a:p>
            <a:r>
              <a:rPr lang="en-US" dirty="0"/>
              <a:t>Example</a:t>
            </a:r>
          </a:p>
          <a:p>
            <a:pPr marL="0" indent="0">
              <a:buNone/>
            </a:pPr>
            <a:r>
              <a:rPr lang="en-US" dirty="0"/>
              <a:t>Loop through the letters in the word "banana":</a:t>
            </a:r>
          </a:p>
          <a:p>
            <a:pPr marL="2628900" lvl="6" indent="0">
              <a:buNone/>
            </a:pPr>
            <a:r>
              <a:rPr lang="en-US" dirty="0"/>
              <a:t>for x in "banana":</a:t>
            </a:r>
            <a:br>
              <a:rPr lang="en-US" dirty="0"/>
            </a:br>
            <a:r>
              <a:rPr lang="en-US" dirty="0"/>
              <a:t>  print(x)</a:t>
            </a:r>
          </a:p>
        </p:txBody>
      </p:sp>
    </p:spTree>
    <p:extLst>
      <p:ext uri="{BB962C8B-B14F-4D97-AF65-F5344CB8AC3E}">
        <p14:creationId xmlns:p14="http://schemas.microsoft.com/office/powerpoint/2010/main" val="3153928897"/>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843" y="497461"/>
            <a:ext cx="8246070" cy="763526"/>
          </a:xfrm>
        </p:spPr>
        <p:txBody>
          <a:bodyPr/>
          <a:lstStyle/>
          <a:p>
            <a:r>
              <a:rPr lang="en-US" dirty="0" smtClean="0"/>
              <a:t>Break Statement</a:t>
            </a:r>
            <a:endParaRPr lang="en-US" dirty="0"/>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spcBef>
                <a:spcPct val="0"/>
              </a:spcBef>
              <a:spcAft>
                <a:spcPct val="0"/>
              </a:spcAft>
              <a:buNone/>
            </a:pPr>
            <a:r>
              <a:rPr lang="en-US" dirty="0">
                <a:solidFill>
                  <a:srgbClr val="000000"/>
                </a:solidFill>
                <a:latin typeface="Verdana" panose="020B0604030504040204" pitchFamily="34" charset="0"/>
              </a:rPr>
              <a:t>With the </a:t>
            </a:r>
            <a:r>
              <a:rPr lang="en-US" dirty="0">
                <a:solidFill>
                  <a:srgbClr val="DC143C"/>
                </a:solidFill>
                <a:latin typeface="Consolas" panose="020B0609020204030204" pitchFamily="49" charset="0"/>
              </a:rPr>
              <a:t>break</a:t>
            </a:r>
            <a:r>
              <a:rPr lang="en-US" dirty="0">
                <a:solidFill>
                  <a:srgbClr val="000000"/>
                </a:solidFill>
                <a:latin typeface="Verdana" panose="020B0604030504040204" pitchFamily="34" charset="0"/>
              </a:rPr>
              <a:t> statement we can stop the loop before it has looped through all the items:</a:t>
            </a:r>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sz="4400" dirty="0" smtClean="0">
                <a:solidFill>
                  <a:srgbClr val="000000"/>
                </a:solidFill>
                <a:latin typeface="Segoe UI" panose="020B0502040204020203" pitchFamily="34" charset="0"/>
                <a:cs typeface="Segoe UI" panose="020B0502040204020203" pitchFamily="34" charset="0"/>
              </a:rPr>
              <a:t>Example</a:t>
            </a:r>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dirty="0">
                <a:solidFill>
                  <a:srgbClr val="000000"/>
                </a:solidFill>
                <a:latin typeface="Verdana" panose="020B0604030504040204" pitchFamily="34" charset="0"/>
              </a:rPr>
              <a:t>Exit the loop when </a:t>
            </a:r>
            <a:r>
              <a:rPr lang="en-US" dirty="0">
                <a:solidFill>
                  <a:srgbClr val="DC143C"/>
                </a:solidFill>
                <a:latin typeface="Consolas" panose="020B0609020204030204" pitchFamily="49" charset="0"/>
              </a:rPr>
              <a:t>x</a:t>
            </a:r>
            <a:r>
              <a:rPr lang="en-US" dirty="0">
                <a:solidFill>
                  <a:srgbClr val="000000"/>
                </a:solidFill>
                <a:latin typeface="Verdana" panose="020B0604030504040204" pitchFamily="34" charset="0"/>
              </a:rPr>
              <a:t> is "banana":</a:t>
            </a:r>
          </a:p>
          <a:p>
            <a:pPr marL="2171700" lvl="5" indent="0" eaLnBrk="0" fontAlgn="base" hangingPunct="0">
              <a:spcBef>
                <a:spcPct val="0"/>
              </a:spcBef>
              <a:spcAft>
                <a:spcPct val="0"/>
              </a:spcAft>
              <a:buNone/>
            </a:pPr>
            <a:r>
              <a:rPr lang="en-US" dirty="0">
                <a:solidFill>
                  <a:srgbClr val="000000"/>
                </a:solidFill>
                <a:latin typeface="Consolas" panose="020B0609020204030204" pitchFamily="49" charset="0"/>
              </a:rPr>
              <a:t>fruits = [</a:t>
            </a:r>
            <a:r>
              <a:rPr lang="en-US" dirty="0">
                <a:solidFill>
                  <a:srgbClr val="A52A2A"/>
                </a:solidFill>
                <a:latin typeface="Consolas" panose="020B0609020204030204" pitchFamily="49" charset="0"/>
              </a:rPr>
              <a:t>"apple"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"banana"</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"cherry"</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x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fruits:</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x == </a:t>
            </a:r>
            <a:r>
              <a:rPr lang="en-US" dirty="0">
                <a:solidFill>
                  <a:srgbClr val="A52A2A"/>
                </a:solidFill>
                <a:latin typeface="Consolas" panose="020B0609020204030204" pitchFamily="49" charset="0"/>
              </a:rPr>
              <a:t>"banana"</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endParaRPr lang="en-US" sz="3600" dirty="0">
              <a:latin typeface="Arial" panose="020B0604020202020204" pitchFamily="34" charset="0"/>
            </a:endParaRPr>
          </a:p>
          <a:p>
            <a:endParaRPr lang="en-US" dirty="0"/>
          </a:p>
        </p:txBody>
      </p:sp>
    </p:spTree>
    <p:extLst>
      <p:ext uri="{BB962C8B-B14F-4D97-AF65-F5344CB8AC3E}">
        <p14:creationId xmlns:p14="http://schemas.microsoft.com/office/powerpoint/2010/main" val="2038159094"/>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continue Statement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With </a:t>
            </a:r>
            <a:r>
              <a:rPr lang="en-US" dirty="0"/>
              <a:t>the continue statement we can stop the current iteration of the loop, and continue with the next</a:t>
            </a:r>
            <a:r>
              <a:rPr lang="en-US" dirty="0" smtClean="0"/>
              <a:t>:</a:t>
            </a:r>
          </a:p>
          <a:p>
            <a:pPr marL="0" indent="0">
              <a:buNone/>
            </a:pPr>
            <a:endParaRPr lang="en-US" dirty="0"/>
          </a:p>
          <a:p>
            <a:pPr marL="0" indent="0">
              <a:buNone/>
            </a:pPr>
            <a:r>
              <a:rPr lang="en-US" dirty="0"/>
              <a:t>Example</a:t>
            </a:r>
          </a:p>
          <a:p>
            <a:pPr marL="0" indent="0">
              <a:buNone/>
            </a:pPr>
            <a:r>
              <a:rPr lang="en-US" dirty="0"/>
              <a:t>Do not print banana:</a:t>
            </a:r>
          </a:p>
          <a:p>
            <a:pPr marL="2628900" lvl="6" indent="0">
              <a:buNone/>
            </a:pPr>
            <a:r>
              <a:rPr lang="en-US" dirty="0"/>
              <a:t>fruits = ["apple", "banana", "cherry"]</a:t>
            </a:r>
            <a:br>
              <a:rPr lang="en-US" dirty="0"/>
            </a:br>
            <a:r>
              <a:rPr lang="en-US" dirty="0"/>
              <a:t>for x in fruits:</a:t>
            </a:r>
            <a:br>
              <a:rPr lang="en-US" dirty="0"/>
            </a:br>
            <a:r>
              <a:rPr lang="en-US" dirty="0"/>
              <a:t>  if x == "banana":</a:t>
            </a:r>
            <a:br>
              <a:rPr lang="en-US" dirty="0"/>
            </a:br>
            <a:r>
              <a:rPr lang="en-US" dirty="0"/>
              <a:t>    continue</a:t>
            </a:r>
            <a:br>
              <a:rPr lang="en-US" dirty="0"/>
            </a:br>
            <a:r>
              <a:rPr lang="en-US" dirty="0"/>
              <a:t>  print(x)</a:t>
            </a:r>
          </a:p>
        </p:txBody>
      </p:sp>
    </p:spTree>
    <p:extLst>
      <p:ext uri="{BB962C8B-B14F-4D97-AF65-F5344CB8AC3E}">
        <p14:creationId xmlns:p14="http://schemas.microsoft.com/office/powerpoint/2010/main" val="1734819516"/>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range() Function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To loop through a set of code a specified number of times, we can use the range() function,</a:t>
            </a:r>
          </a:p>
          <a:p>
            <a:pPr marL="0" indent="0">
              <a:buNone/>
            </a:pPr>
            <a:r>
              <a:rPr lang="en-US" dirty="0" smtClean="0"/>
              <a:t>The</a:t>
            </a:r>
            <a:r>
              <a:rPr lang="en-US" dirty="0"/>
              <a:t> range() function returns a sequence of numbers, starting from 0 by default, and increments by 1 (by default), and ends at a specified number</a:t>
            </a:r>
            <a:r>
              <a:rPr lang="en-US" dirty="0" smtClean="0"/>
              <a:t>.</a:t>
            </a:r>
          </a:p>
          <a:p>
            <a:pPr marL="0" indent="0">
              <a:buNone/>
            </a:pPr>
            <a:endParaRPr lang="en-US" dirty="0"/>
          </a:p>
          <a:p>
            <a:r>
              <a:rPr lang="en-US" dirty="0"/>
              <a:t>Example</a:t>
            </a:r>
          </a:p>
          <a:p>
            <a:pPr marL="0" indent="0">
              <a:buNone/>
            </a:pPr>
            <a:r>
              <a:rPr lang="en-US" dirty="0"/>
              <a:t>Using the range() function:</a:t>
            </a:r>
          </a:p>
          <a:p>
            <a:pPr marL="3086100" lvl="7" indent="0">
              <a:buNone/>
            </a:pPr>
            <a:r>
              <a:rPr lang="en-US" dirty="0"/>
              <a:t>for x in range(6):</a:t>
            </a:r>
            <a:br>
              <a:rPr lang="en-US" dirty="0"/>
            </a:br>
            <a:r>
              <a:rPr lang="en-US" dirty="0"/>
              <a:t>  print(x)</a:t>
            </a:r>
          </a:p>
        </p:txBody>
      </p:sp>
    </p:spTree>
    <p:extLst>
      <p:ext uri="{BB962C8B-B14F-4D97-AF65-F5344CB8AC3E}">
        <p14:creationId xmlns:p14="http://schemas.microsoft.com/office/powerpoint/2010/main" val="1914663144"/>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Aft>
                <a:spcPct val="0"/>
              </a:spcAft>
            </a:pPr>
            <a:r>
              <a:rPr lang="en-US" dirty="0">
                <a:solidFill>
                  <a:srgbClr val="000000"/>
                </a:solidFill>
                <a:latin typeface="Segoe UI" panose="020B0502040204020203" pitchFamily="34" charset="0"/>
                <a:cs typeface="Segoe UI" panose="020B0502040204020203" pitchFamily="34" charset="0"/>
              </a:rPr>
              <a:t>Else in For Loop</a:t>
            </a:r>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spcBef>
                <a:spcPct val="0"/>
              </a:spcBef>
              <a:spcAft>
                <a:spcPct val="0"/>
              </a:spcAft>
              <a:buNone/>
            </a:pPr>
            <a:r>
              <a:rPr lang="en-US" dirty="0" smtClean="0">
                <a:solidFill>
                  <a:srgbClr val="000000"/>
                </a:solidFill>
                <a:latin typeface="Verdana" panose="020B0604030504040204" pitchFamily="34" charset="0"/>
              </a:rPr>
              <a:t>The</a:t>
            </a:r>
            <a:r>
              <a:rPr lang="en-US" dirty="0">
                <a:solidFill>
                  <a:srgbClr val="000000"/>
                </a:solidFill>
                <a:latin typeface="Verdana" panose="020B0604030504040204" pitchFamily="34" charset="0"/>
              </a:rPr>
              <a:t> </a:t>
            </a:r>
            <a:r>
              <a:rPr lang="en-US" dirty="0">
                <a:solidFill>
                  <a:srgbClr val="DC143C"/>
                </a:solidFill>
                <a:latin typeface="Consolas" panose="020B0609020204030204" pitchFamily="49" charset="0"/>
              </a:rPr>
              <a:t>else</a:t>
            </a:r>
            <a:r>
              <a:rPr lang="en-US" dirty="0">
                <a:solidFill>
                  <a:srgbClr val="000000"/>
                </a:solidFill>
                <a:latin typeface="Verdana" panose="020B0604030504040204" pitchFamily="34" charset="0"/>
              </a:rPr>
              <a:t> keyword in a </a:t>
            </a:r>
            <a:r>
              <a:rPr lang="en-US" dirty="0">
                <a:solidFill>
                  <a:srgbClr val="DC143C"/>
                </a:solidFill>
                <a:latin typeface="Consolas" panose="020B0609020204030204" pitchFamily="49" charset="0"/>
              </a:rPr>
              <a:t>for</a:t>
            </a:r>
            <a:r>
              <a:rPr lang="en-US" dirty="0">
                <a:solidFill>
                  <a:srgbClr val="000000"/>
                </a:solidFill>
                <a:latin typeface="Verdana" panose="020B0604030504040204" pitchFamily="34" charset="0"/>
              </a:rPr>
              <a:t> loop specifies a block of code to be executed when the loop is finished:</a:t>
            </a:r>
            <a:endParaRPr lang="en-US" sz="1600" dirty="0"/>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sz="4400" dirty="0">
                <a:solidFill>
                  <a:srgbClr val="000000"/>
                </a:solidFill>
                <a:latin typeface="Segoe UI" panose="020B0502040204020203" pitchFamily="34" charset="0"/>
                <a:cs typeface="Segoe UI" panose="020B0502040204020203" pitchFamily="34" charset="0"/>
              </a:rPr>
              <a:t>Example</a:t>
            </a:r>
          </a:p>
          <a:p>
            <a:pPr marL="0" lvl="0" indent="0" eaLnBrk="0" fontAlgn="base" hangingPunct="0">
              <a:spcBef>
                <a:spcPct val="0"/>
              </a:spcBef>
              <a:spcAft>
                <a:spcPct val="0"/>
              </a:spcAft>
              <a:buNone/>
            </a:pPr>
            <a:r>
              <a:rPr lang="en-US" dirty="0">
                <a:solidFill>
                  <a:srgbClr val="000000"/>
                </a:solidFill>
                <a:latin typeface="Verdana" panose="020B0604030504040204" pitchFamily="34" charset="0"/>
              </a:rPr>
              <a:t>Print all numbers from 0 to 5, and print a message when the loop has ended</a:t>
            </a:r>
            <a:r>
              <a:rPr lang="en-US" dirty="0" smtClean="0">
                <a:solidFill>
                  <a:srgbClr val="000000"/>
                </a:solidFill>
                <a:latin typeface="Verdana" panose="020B0604030504040204" pitchFamily="34" charset="0"/>
              </a:rPr>
              <a:t>:</a:t>
            </a:r>
          </a:p>
          <a:p>
            <a:pPr marL="0" lvl="0" indent="0" eaLnBrk="0" fontAlgn="base" hangingPunct="0">
              <a:spcBef>
                <a:spcPct val="0"/>
              </a:spcBef>
              <a:spcAft>
                <a:spcPct val="0"/>
              </a:spcAft>
              <a:buNone/>
            </a:pPr>
            <a:endParaRPr lang="en-US" dirty="0">
              <a:solidFill>
                <a:srgbClr val="000000"/>
              </a:solidFill>
              <a:latin typeface="Verdana" panose="020B0604030504040204" pitchFamily="34" charset="0"/>
            </a:endParaRPr>
          </a:p>
          <a:p>
            <a:pPr marL="2171700" lvl="5" indent="0" eaLnBrk="0" fontAlgn="base" hangingPunct="0">
              <a:spcBef>
                <a:spcPct val="0"/>
              </a:spcBef>
              <a:spcAft>
                <a:spcPct val="0"/>
              </a:spcAft>
              <a:buNone/>
            </a:pPr>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x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range</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6</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(x)</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"Finally finished!"</a:t>
            </a:r>
            <a:r>
              <a:rPr lang="en-US" dirty="0">
                <a:solidFill>
                  <a:srgbClr val="000000"/>
                </a:solidFill>
                <a:latin typeface="Consolas" panose="020B0609020204030204" pitchFamily="49" charset="0"/>
              </a:rPr>
              <a:t>)</a:t>
            </a:r>
            <a:endParaRPr lang="en-US" dirty="0">
              <a:solidFill>
                <a:srgbClr val="FFFFFF"/>
              </a:solidFill>
              <a:latin typeface="Source Sans Pro"/>
              <a:hlinkClick r:id="rId2"/>
            </a:endParaRPr>
          </a:p>
          <a:p>
            <a:endParaRPr lang="en-US" dirty="0"/>
          </a:p>
        </p:txBody>
      </p:sp>
    </p:spTree>
    <p:extLst>
      <p:ext uri="{BB962C8B-B14F-4D97-AF65-F5344CB8AC3E}">
        <p14:creationId xmlns:p14="http://schemas.microsoft.com/office/powerpoint/2010/main" val="3902736494"/>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Loops</a:t>
            </a:r>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dirty="0"/>
              <a:t>nested loop is a loop inside a loop.</a:t>
            </a:r>
          </a:p>
          <a:p>
            <a:r>
              <a:rPr lang="en-US" dirty="0"/>
              <a:t>The "inner loop" will be executed one time for each iteration of the "outer loop</a:t>
            </a:r>
            <a:r>
              <a:rPr lang="en-US" dirty="0" smtClean="0"/>
              <a:t>":</a:t>
            </a:r>
          </a:p>
          <a:p>
            <a:endParaRPr lang="en-US" dirty="0"/>
          </a:p>
          <a:p>
            <a:pPr marL="0" indent="0">
              <a:buNone/>
            </a:pPr>
            <a:r>
              <a:rPr lang="en-US" dirty="0"/>
              <a:t>Example</a:t>
            </a:r>
          </a:p>
          <a:p>
            <a:pPr marL="0" indent="0">
              <a:buNone/>
            </a:pPr>
            <a:r>
              <a:rPr lang="en-US" dirty="0"/>
              <a:t>Print each adjective for every fruit</a:t>
            </a:r>
            <a:r>
              <a:rPr lang="en-US" dirty="0" smtClean="0"/>
              <a:t>:</a:t>
            </a:r>
          </a:p>
          <a:p>
            <a:pPr marL="0" indent="0">
              <a:buNone/>
            </a:pPr>
            <a:endParaRPr lang="en-US" dirty="0"/>
          </a:p>
          <a:p>
            <a:pPr marL="2628900" lvl="6" indent="0">
              <a:buNone/>
            </a:pPr>
            <a:r>
              <a:rPr lang="en-US" dirty="0" err="1"/>
              <a:t>adj</a:t>
            </a:r>
            <a:r>
              <a:rPr lang="en-US" dirty="0"/>
              <a:t> = ["red", "big", "tasty"]</a:t>
            </a:r>
            <a:br>
              <a:rPr lang="en-US" dirty="0"/>
            </a:br>
            <a:r>
              <a:rPr lang="en-US" dirty="0"/>
              <a:t>fruits = ["apple", "banana", "cherry"]</a:t>
            </a:r>
            <a:br>
              <a:rPr lang="en-US" dirty="0"/>
            </a:br>
            <a:r>
              <a:rPr lang="en-US" dirty="0"/>
              <a:t/>
            </a:r>
            <a:br>
              <a:rPr lang="en-US" dirty="0"/>
            </a:br>
            <a:r>
              <a:rPr lang="en-US" dirty="0"/>
              <a:t>for x in </a:t>
            </a:r>
            <a:r>
              <a:rPr lang="en-US" dirty="0" err="1"/>
              <a:t>adj</a:t>
            </a:r>
            <a:r>
              <a:rPr lang="en-US" dirty="0"/>
              <a:t>:</a:t>
            </a:r>
            <a:br>
              <a:rPr lang="en-US" dirty="0"/>
            </a:br>
            <a:r>
              <a:rPr lang="en-US" dirty="0"/>
              <a:t>  for y in fruits:</a:t>
            </a:r>
            <a:br>
              <a:rPr lang="en-US" dirty="0"/>
            </a:br>
            <a:r>
              <a:rPr lang="en-US" dirty="0"/>
              <a:t>    print(x, y)</a:t>
            </a:r>
          </a:p>
        </p:txBody>
      </p:sp>
    </p:spTree>
    <p:extLst>
      <p:ext uri="{BB962C8B-B14F-4D97-AF65-F5344CB8AC3E}">
        <p14:creationId xmlns:p14="http://schemas.microsoft.com/office/powerpoint/2010/main" val="1642064930"/>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Aft>
                <a:spcPct val="0"/>
              </a:spcAft>
            </a:pPr>
            <a:r>
              <a:rPr lang="en-US" dirty="0">
                <a:solidFill>
                  <a:srgbClr val="000000"/>
                </a:solidFill>
                <a:latin typeface="Segoe UI" panose="020B0502040204020203" pitchFamily="34" charset="0"/>
                <a:cs typeface="Segoe UI" panose="020B0502040204020203" pitchFamily="34" charset="0"/>
              </a:rPr>
              <a:t>The pass Statement</a:t>
            </a:r>
          </a:p>
        </p:txBody>
      </p:sp>
      <p:sp>
        <p:nvSpPr>
          <p:cNvPr id="3" name="Content Placeholder 2"/>
          <p:cNvSpPr>
            <a:spLocks noGrp="1"/>
          </p:cNvSpPr>
          <p:nvPr>
            <p:ph idx="1"/>
          </p:nvPr>
        </p:nvSpPr>
        <p:spPr/>
        <p:txBody>
          <a:bodyPr>
            <a:normAutofit fontScale="92500" lnSpcReduction="20000"/>
          </a:bodyPr>
          <a:lstStyle/>
          <a:p>
            <a:pPr marL="0" lvl="0" indent="0" eaLnBrk="0" fontAlgn="base" hangingPunct="0">
              <a:spcBef>
                <a:spcPct val="0"/>
              </a:spcBef>
              <a:spcAft>
                <a:spcPct val="0"/>
              </a:spcAft>
              <a:buNone/>
            </a:pPr>
            <a:r>
              <a:rPr lang="en-US" dirty="0" smtClean="0">
                <a:solidFill>
                  <a:srgbClr val="DC143C"/>
                </a:solidFill>
                <a:latin typeface="Consolas" panose="020B0609020204030204" pitchFamily="49" charset="0"/>
              </a:rPr>
              <a:t>for</a:t>
            </a:r>
            <a:r>
              <a:rPr lang="en-US" dirty="0">
                <a:solidFill>
                  <a:srgbClr val="000000"/>
                </a:solidFill>
                <a:latin typeface="Verdana" panose="020B0604030504040204" pitchFamily="34" charset="0"/>
              </a:rPr>
              <a:t> loops cannot be empty, but if you for some reason have a </a:t>
            </a:r>
            <a:r>
              <a:rPr lang="en-US" dirty="0">
                <a:solidFill>
                  <a:srgbClr val="DC143C"/>
                </a:solidFill>
                <a:latin typeface="Consolas" panose="020B0609020204030204" pitchFamily="49" charset="0"/>
              </a:rPr>
              <a:t>for</a:t>
            </a:r>
            <a:r>
              <a:rPr lang="en-US" dirty="0">
                <a:solidFill>
                  <a:srgbClr val="000000"/>
                </a:solidFill>
                <a:latin typeface="Verdana" panose="020B0604030504040204" pitchFamily="34" charset="0"/>
              </a:rPr>
              <a:t> loop with no content, put in the </a:t>
            </a:r>
            <a:r>
              <a:rPr lang="en-US" dirty="0">
                <a:solidFill>
                  <a:srgbClr val="DC143C"/>
                </a:solidFill>
                <a:latin typeface="Consolas" panose="020B0609020204030204" pitchFamily="49" charset="0"/>
              </a:rPr>
              <a:t>pass</a:t>
            </a:r>
            <a:r>
              <a:rPr lang="en-US" dirty="0">
                <a:solidFill>
                  <a:srgbClr val="000000"/>
                </a:solidFill>
                <a:latin typeface="Verdana" panose="020B0604030504040204" pitchFamily="34" charset="0"/>
              </a:rPr>
              <a:t> statement to avoid getting an error.</a:t>
            </a:r>
            <a:endParaRPr lang="en-US" sz="1600" dirty="0"/>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0" lvl="0" indent="0" eaLnBrk="0" fontAlgn="base" hangingPunct="0">
              <a:spcBef>
                <a:spcPct val="0"/>
              </a:spcBef>
              <a:spcAft>
                <a:spcPct val="0"/>
              </a:spcAft>
              <a:buNone/>
            </a:pPr>
            <a:r>
              <a:rPr lang="en-US" sz="4400" dirty="0" smtClean="0">
                <a:solidFill>
                  <a:srgbClr val="000000"/>
                </a:solidFill>
                <a:latin typeface="Segoe UI" panose="020B0502040204020203" pitchFamily="34" charset="0"/>
                <a:cs typeface="Segoe UI" panose="020B0502040204020203" pitchFamily="34" charset="0"/>
              </a:rPr>
              <a:t>Example</a:t>
            </a:r>
          </a:p>
          <a:p>
            <a:pPr marL="0" lvl="0" indent="0" eaLnBrk="0" fontAlgn="base" hangingPunct="0">
              <a:spcBef>
                <a:spcPct val="0"/>
              </a:spcBef>
              <a:spcAft>
                <a:spcPct val="0"/>
              </a:spcAft>
              <a:buNone/>
            </a:pPr>
            <a:endParaRPr lang="en-US" sz="4400" dirty="0">
              <a:solidFill>
                <a:srgbClr val="000000"/>
              </a:solidFill>
              <a:latin typeface="Segoe UI" panose="020B0502040204020203" pitchFamily="34" charset="0"/>
              <a:cs typeface="Segoe UI" panose="020B0502040204020203" pitchFamily="34" charset="0"/>
            </a:endParaRPr>
          </a:p>
          <a:p>
            <a:pPr marL="2171700" lvl="5" indent="0" eaLnBrk="0" fontAlgn="base" hangingPunct="0">
              <a:spcBef>
                <a:spcPct val="0"/>
              </a:spcBef>
              <a:spcAft>
                <a:spcPct val="0"/>
              </a:spcAft>
              <a:buNone/>
            </a:pPr>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x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pass</a:t>
            </a:r>
            <a:endParaRPr lang="en-US" sz="3600" dirty="0">
              <a:latin typeface="Arial" panose="020B0604020202020204" pitchFamily="34" charset="0"/>
            </a:endParaRPr>
          </a:p>
          <a:p>
            <a:endParaRPr lang="en-US" dirty="0"/>
          </a:p>
        </p:txBody>
      </p:sp>
    </p:spTree>
    <p:extLst>
      <p:ext uri="{BB962C8B-B14F-4D97-AF65-F5344CB8AC3E}">
        <p14:creationId xmlns:p14="http://schemas.microsoft.com/office/powerpoint/2010/main" val="3318465905"/>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Data Types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8758173"/>
      </p:ext>
    </p:extLst>
  </p:cSld>
  <p:clrMapOvr>
    <a:masterClrMapping/>
  </p:clrMapOvr>
  <p:transition spd="slow">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a:t>
            </a:r>
            <a:endParaRPr lang="en-US" dirty="0"/>
          </a:p>
        </p:txBody>
      </p:sp>
      <p:sp>
        <p:nvSpPr>
          <p:cNvPr id="3" name="Content Placeholder 2"/>
          <p:cNvSpPr>
            <a:spLocks noGrp="1"/>
          </p:cNvSpPr>
          <p:nvPr>
            <p:ph idx="1"/>
          </p:nvPr>
        </p:nvSpPr>
        <p:spPr/>
        <p:txBody>
          <a:bodyPr/>
          <a:lstStyle/>
          <a:p>
            <a:r>
              <a:rPr lang="en-US" dirty="0"/>
              <a:t>An Infinite Loop in Python is </a:t>
            </a:r>
            <a:r>
              <a:rPr lang="en-US" b="1" dirty="0"/>
              <a:t>a continuous repetitive conditional loop that gets executed until an external factor interferes in the execution flow</a:t>
            </a:r>
            <a:r>
              <a:rPr lang="en-US" dirty="0"/>
              <a:t>, like insufficient CPU memory, a failed feature/ error code that stopped the execution, or a new feature in the other legacy systems that needs code integration</a:t>
            </a:r>
            <a:r>
              <a:rPr lang="en-US" dirty="0" smtClean="0"/>
              <a:t>.</a:t>
            </a:r>
          </a:p>
          <a:p>
            <a:pPr marL="0" indent="0">
              <a:buNone/>
            </a:pPr>
            <a:endParaRPr lang="en-US" dirty="0"/>
          </a:p>
        </p:txBody>
      </p:sp>
    </p:spTree>
    <p:extLst>
      <p:ext uri="{BB962C8B-B14F-4D97-AF65-F5344CB8AC3E}">
        <p14:creationId xmlns:p14="http://schemas.microsoft.com/office/powerpoint/2010/main" val="4294499213"/>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loop Example</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1681" t="15918" r="58216" b="7718"/>
          <a:stretch/>
        </p:blipFill>
        <p:spPr>
          <a:xfrm>
            <a:off x="1315092" y="1284270"/>
            <a:ext cx="4818580" cy="35651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5823577"/>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Python Functions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6030683"/>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Functions</a:t>
            </a:r>
          </a:p>
        </p:txBody>
      </p:sp>
      <p:sp>
        <p:nvSpPr>
          <p:cNvPr id="3" name="Content Placeholder 2"/>
          <p:cNvSpPr>
            <a:spLocks noGrp="1"/>
          </p:cNvSpPr>
          <p:nvPr>
            <p:ph idx="1"/>
          </p:nvPr>
        </p:nvSpPr>
        <p:spPr/>
        <p:txBody>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p>
        </p:txBody>
      </p:sp>
    </p:spTree>
    <p:extLst>
      <p:ext uri="{BB962C8B-B14F-4D97-AF65-F5344CB8AC3E}">
        <p14:creationId xmlns:p14="http://schemas.microsoft.com/office/powerpoint/2010/main" val="3170335320"/>
      </p:ext>
    </p:extLst>
  </p:cSld>
  <p:clrMapOvr>
    <a:masterClrMapping/>
  </p:clrMapOvr>
  <p:transition spd="slow">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Function</a:t>
            </a:r>
          </a:p>
        </p:txBody>
      </p:sp>
      <p:sp>
        <p:nvSpPr>
          <p:cNvPr id="3" name="Content Placeholder 2"/>
          <p:cNvSpPr>
            <a:spLocks noGrp="1"/>
          </p:cNvSpPr>
          <p:nvPr>
            <p:ph idx="1"/>
          </p:nvPr>
        </p:nvSpPr>
        <p:spPr/>
        <p:txBody>
          <a:bodyPr/>
          <a:lstStyle/>
          <a:p>
            <a:pPr marL="0" indent="0">
              <a:buNone/>
            </a:pPr>
            <a:r>
              <a:rPr lang="en-US" dirty="0" smtClean="0"/>
              <a:t>In </a:t>
            </a:r>
            <a:r>
              <a:rPr lang="en-US" dirty="0"/>
              <a:t>Python a function is defined using the </a:t>
            </a:r>
            <a:r>
              <a:rPr lang="en-US" dirty="0" err="1"/>
              <a:t>def</a:t>
            </a:r>
            <a:r>
              <a:rPr lang="en-US" dirty="0"/>
              <a:t> keyword</a:t>
            </a:r>
            <a:r>
              <a:rPr lang="en-US" dirty="0" smtClean="0"/>
              <a:t>:</a:t>
            </a:r>
          </a:p>
          <a:p>
            <a:pPr marL="0" indent="0">
              <a:buNone/>
            </a:pPr>
            <a:endParaRPr lang="en-US" dirty="0"/>
          </a:p>
          <a:p>
            <a:r>
              <a:rPr lang="en-US" dirty="0"/>
              <a:t>Example</a:t>
            </a:r>
          </a:p>
          <a:p>
            <a:pPr marL="1714500" lvl="4" indent="0">
              <a:buNone/>
            </a:pPr>
            <a:r>
              <a:rPr lang="en-US" dirty="0" err="1"/>
              <a:t>def</a:t>
            </a:r>
            <a:r>
              <a:rPr lang="en-US" dirty="0"/>
              <a:t> </a:t>
            </a:r>
            <a:r>
              <a:rPr lang="en-US" dirty="0" err="1"/>
              <a:t>my_function</a:t>
            </a:r>
            <a:r>
              <a:rPr lang="en-US" dirty="0"/>
              <a:t>():</a:t>
            </a:r>
            <a:br>
              <a:rPr lang="en-US" dirty="0"/>
            </a:br>
            <a:r>
              <a:rPr lang="en-US" dirty="0"/>
              <a:t>  print("Hello from a function")</a:t>
            </a:r>
          </a:p>
        </p:txBody>
      </p:sp>
    </p:spTree>
    <p:extLst>
      <p:ext uri="{BB962C8B-B14F-4D97-AF65-F5344CB8AC3E}">
        <p14:creationId xmlns:p14="http://schemas.microsoft.com/office/powerpoint/2010/main" val="748958049"/>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a:t>
            </a:r>
          </a:p>
        </p:txBody>
      </p:sp>
      <p:sp>
        <p:nvSpPr>
          <p:cNvPr id="3" name="Content Placeholder 2"/>
          <p:cNvSpPr>
            <a:spLocks noGrp="1"/>
          </p:cNvSpPr>
          <p:nvPr>
            <p:ph idx="1"/>
          </p:nvPr>
        </p:nvSpPr>
        <p:spPr/>
        <p:txBody>
          <a:bodyPr>
            <a:normAutofit fontScale="62500" lnSpcReduction="20000"/>
          </a:bodyPr>
          <a:lstStyle/>
          <a:p>
            <a:r>
              <a:rPr lang="en-US" dirty="0" smtClean="0"/>
              <a:t>Information </a:t>
            </a:r>
            <a:r>
              <a:rPr lang="en-US" dirty="0"/>
              <a:t>can be passed into functions as arguments.</a:t>
            </a:r>
          </a:p>
          <a:p>
            <a:r>
              <a:rPr lang="en-US" dirty="0"/>
              <a:t>Arguments are specified after the function name, inside the parentheses. You can add as many arguments as you want, just separate them with a comma.</a:t>
            </a:r>
          </a:p>
          <a:p>
            <a:r>
              <a:rPr lang="en-US" dirty="0"/>
              <a:t>The following example has a function with one argument (</a:t>
            </a:r>
            <a:r>
              <a:rPr lang="en-US" dirty="0" err="1"/>
              <a:t>fname</a:t>
            </a:r>
            <a:r>
              <a:rPr lang="en-US" dirty="0"/>
              <a:t>). When the function is called, we pass along a first name, which is used inside the function to print the full name</a:t>
            </a:r>
            <a:r>
              <a:rPr lang="en-US" dirty="0" smtClean="0"/>
              <a:t>:</a:t>
            </a:r>
          </a:p>
          <a:p>
            <a:pPr marL="0" indent="0">
              <a:buNone/>
            </a:pPr>
            <a:endParaRPr lang="en-US" dirty="0"/>
          </a:p>
          <a:p>
            <a:r>
              <a:rPr lang="en-US" dirty="0"/>
              <a:t>Example</a:t>
            </a:r>
          </a:p>
          <a:p>
            <a:pPr marL="2171700" lvl="5" indent="0">
              <a:buNone/>
            </a:pPr>
            <a:r>
              <a:rPr lang="en-US" dirty="0" err="1"/>
              <a:t>def</a:t>
            </a:r>
            <a:r>
              <a:rPr lang="en-US" dirty="0"/>
              <a:t> </a:t>
            </a:r>
            <a:r>
              <a:rPr lang="en-US" dirty="0" err="1"/>
              <a:t>my_function</a:t>
            </a:r>
            <a:r>
              <a:rPr lang="en-US" dirty="0"/>
              <a:t>(</a:t>
            </a:r>
            <a:r>
              <a:rPr lang="en-US" b="1" dirty="0" err="1"/>
              <a:t>fname</a:t>
            </a:r>
            <a:r>
              <a:rPr lang="en-US" dirty="0"/>
              <a:t>):</a:t>
            </a:r>
            <a:br>
              <a:rPr lang="en-US" dirty="0"/>
            </a:br>
            <a:r>
              <a:rPr lang="en-US" dirty="0"/>
              <a:t>  print(</a:t>
            </a:r>
            <a:r>
              <a:rPr lang="en-US" dirty="0" err="1"/>
              <a:t>fname</a:t>
            </a:r>
            <a:r>
              <a:rPr lang="en-US" dirty="0"/>
              <a:t> + " </a:t>
            </a:r>
            <a:r>
              <a:rPr lang="en-US" dirty="0" err="1"/>
              <a:t>Refsnes</a:t>
            </a:r>
            <a:r>
              <a:rPr lang="en-US" dirty="0"/>
              <a:t>")</a:t>
            </a:r>
            <a:br>
              <a:rPr lang="en-US" dirty="0"/>
            </a:br>
            <a:r>
              <a:rPr lang="en-US" dirty="0"/>
              <a:t/>
            </a:r>
            <a:br>
              <a:rPr lang="en-US" dirty="0"/>
            </a:br>
            <a:r>
              <a:rPr lang="en-US" dirty="0" err="1"/>
              <a:t>my_function</a:t>
            </a:r>
            <a:r>
              <a:rPr lang="en-US" dirty="0"/>
              <a:t>(</a:t>
            </a:r>
            <a:r>
              <a:rPr lang="en-US" b="1" dirty="0"/>
              <a:t>"Emil"</a:t>
            </a:r>
            <a:r>
              <a:rPr lang="en-US" dirty="0"/>
              <a:t>)</a:t>
            </a:r>
            <a:br>
              <a:rPr lang="en-US" dirty="0"/>
            </a:br>
            <a:r>
              <a:rPr lang="en-US" dirty="0" err="1"/>
              <a:t>my_function</a:t>
            </a:r>
            <a:r>
              <a:rPr lang="en-US" dirty="0"/>
              <a:t>(</a:t>
            </a:r>
            <a:r>
              <a:rPr lang="en-US" b="1" dirty="0"/>
              <a:t>"Tobias"</a:t>
            </a:r>
            <a:r>
              <a:rPr lang="en-US" dirty="0"/>
              <a:t>)</a:t>
            </a:r>
            <a:br>
              <a:rPr lang="en-US" dirty="0"/>
            </a:br>
            <a:r>
              <a:rPr lang="en-US" dirty="0" err="1"/>
              <a:t>my_function</a:t>
            </a:r>
            <a:r>
              <a:rPr lang="en-US" dirty="0"/>
              <a:t>(</a:t>
            </a:r>
            <a:r>
              <a:rPr lang="en-US" b="1" dirty="0"/>
              <a:t>"Linus"</a:t>
            </a:r>
            <a:r>
              <a:rPr lang="en-US" dirty="0"/>
              <a:t>)</a:t>
            </a:r>
          </a:p>
          <a:p>
            <a:endParaRPr lang="en-US" dirty="0"/>
          </a:p>
        </p:txBody>
      </p:sp>
    </p:spTree>
    <p:extLst>
      <p:ext uri="{BB962C8B-B14F-4D97-AF65-F5344CB8AC3E}">
        <p14:creationId xmlns:p14="http://schemas.microsoft.com/office/powerpoint/2010/main" val="3224804840"/>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Use Default Arguments</a:t>
            </a:r>
          </a:p>
        </p:txBody>
      </p:sp>
      <p:sp>
        <p:nvSpPr>
          <p:cNvPr id="3" name="Content Placeholder 2"/>
          <p:cNvSpPr>
            <a:spLocks noGrp="1"/>
          </p:cNvSpPr>
          <p:nvPr>
            <p:ph idx="1"/>
          </p:nvPr>
        </p:nvSpPr>
        <p:spPr>
          <a:xfrm>
            <a:off x="477816" y="1342070"/>
            <a:ext cx="6461299" cy="3511061"/>
          </a:xfrm>
        </p:spPr>
        <p:txBody>
          <a:bodyPr>
            <a:normAutofit/>
          </a:bodyPr>
          <a:lstStyle/>
          <a:p>
            <a:r>
              <a:rPr lang="en-US" sz="2000" dirty="0"/>
              <a:t>Python has a different way of representing syntax and default values for function arguments. Default values indicate that the function argument will take that value if no argument value is passed during the function call. The default value is assigned by using the assignment(=) operator of the form </a:t>
            </a:r>
            <a:r>
              <a:rPr lang="en-US" sz="2000" i="1" dirty="0" err="1"/>
              <a:t>keywordname</a:t>
            </a:r>
            <a:r>
              <a:rPr lang="en-US" sz="2000" dirty="0"/>
              <a:t>=value</a:t>
            </a:r>
            <a:r>
              <a:rPr lang="en-US" sz="2000" dirty="0" smtClean="0"/>
              <a:t>.</a:t>
            </a:r>
          </a:p>
          <a:p>
            <a:endParaRPr lang="en-US" sz="2000" dirty="0" smtClean="0"/>
          </a:p>
          <a:p>
            <a:pPr marL="2171700" lvl="5" indent="0" eaLnBrk="0" fontAlgn="base" hangingPunct="0">
              <a:spcBef>
                <a:spcPct val="30000"/>
              </a:spcBef>
              <a:spcAft>
                <a:spcPct val="0"/>
              </a:spcAft>
              <a:buNone/>
            </a:pPr>
            <a:r>
              <a:rPr lang="en-US" dirty="0" err="1">
                <a:latin typeface="Arial" panose="020B0604020202020204" pitchFamily="34" charset="0"/>
              </a:rPr>
              <a:t>printArea</a:t>
            </a:r>
            <a:r>
              <a:rPr lang="en-US" sz="1200" dirty="0">
                <a:solidFill>
                  <a:srgbClr val="000000"/>
                </a:solidFill>
                <a:latin typeface="Arial Unicode MS" panose="020B0604020202020204" pitchFamily="34" charset="-128"/>
              </a:rPr>
              <a:t>() </a:t>
            </a:r>
            <a:endParaRPr lang="en-US" sz="800" dirty="0"/>
          </a:p>
          <a:p>
            <a:pPr marL="2171700" lvl="5" indent="0" eaLnBrk="0" fontAlgn="base" hangingPunct="0">
              <a:spcBef>
                <a:spcPct val="30000"/>
              </a:spcBef>
              <a:spcAft>
                <a:spcPct val="0"/>
              </a:spcAft>
              <a:buNone/>
            </a:pPr>
            <a:r>
              <a:rPr lang="en-US" sz="1200" dirty="0">
                <a:solidFill>
                  <a:srgbClr val="000000"/>
                </a:solidFill>
                <a:latin typeface="Arial Unicode MS" panose="020B0604020202020204" pitchFamily="34" charset="-128"/>
              </a:rPr>
              <a:t>width: 18 height: 20 area: 360</a:t>
            </a:r>
            <a:endParaRPr lang="en-US" dirty="0">
              <a:latin typeface="Arial" panose="020B0604020202020204" pitchFamily="34" charset="0"/>
            </a:endParaRPr>
          </a:p>
        </p:txBody>
      </p:sp>
      <p:sp>
        <p:nvSpPr>
          <p:cNvPr id="4" name="Rectangle 1"/>
          <p:cNvSpPr>
            <a:spLocks noChangeArrowheads="1"/>
          </p:cNvSpPr>
          <p:nvPr/>
        </p:nvSpPr>
        <p:spPr bwMode="auto">
          <a:xfrm>
            <a:off x="945222" y="3943649"/>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626697"/>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use Keyword arguments</a:t>
            </a:r>
          </a:p>
        </p:txBody>
      </p:sp>
      <p:sp>
        <p:nvSpPr>
          <p:cNvPr id="3" name="Content Placeholder 2"/>
          <p:cNvSpPr>
            <a:spLocks noGrp="1"/>
          </p:cNvSpPr>
          <p:nvPr>
            <p:ph idx="1"/>
          </p:nvPr>
        </p:nvSpPr>
        <p:spPr/>
        <p:txBody>
          <a:bodyPr>
            <a:normAutofit fontScale="70000" lnSpcReduction="20000"/>
          </a:bodyPr>
          <a:lstStyle/>
          <a:p>
            <a:pPr lvl="0"/>
            <a:r>
              <a:rPr lang="en-US" dirty="0">
                <a:solidFill>
                  <a:srgbClr val="3D3D4E"/>
                </a:solidFill>
                <a:latin typeface="Droid Serif"/>
              </a:rPr>
              <a:t>Keyword arguments (or named arguments) are values that, when passed into a function, are identifiable by specific parameter names. A keyword argument is preceded by a parameter and the assignment operator, </a:t>
            </a:r>
            <a:r>
              <a:rPr lang="en-US" sz="2400" dirty="0">
                <a:solidFill>
                  <a:srgbClr val="C7254E"/>
                </a:solidFill>
                <a:latin typeface="Menlo"/>
              </a:rPr>
              <a:t>=</a:t>
            </a:r>
            <a:r>
              <a:rPr lang="en-US" dirty="0">
                <a:solidFill>
                  <a:srgbClr val="3D3D4E"/>
                </a:solidFill>
                <a:latin typeface="Droid Serif"/>
              </a:rPr>
              <a:t> .</a:t>
            </a:r>
            <a:r>
              <a:rPr lang="en-US" sz="1200" dirty="0"/>
              <a:t> </a:t>
            </a:r>
            <a:endParaRPr lang="en-US" sz="1200" dirty="0" smtClean="0"/>
          </a:p>
          <a:p>
            <a:pPr marL="1714500" lvl="4" indent="0" eaLnBrk="0" fontAlgn="base" hangingPunct="0">
              <a:spcBef>
                <a:spcPct val="0"/>
              </a:spcBef>
              <a:spcAft>
                <a:spcPct val="0"/>
              </a:spcAft>
              <a:buNone/>
            </a:pPr>
            <a:r>
              <a:rPr lang="en-US" sz="4000" dirty="0" err="1">
                <a:latin typeface="Arial" panose="020B0604020202020204" pitchFamily="34" charset="0"/>
              </a:rPr>
              <a:t>printArea</a:t>
            </a:r>
            <a:r>
              <a:rPr lang="en-US" sz="2800" dirty="0">
                <a:solidFill>
                  <a:srgbClr val="000000"/>
                </a:solidFill>
                <a:latin typeface="Arial Unicode MS" panose="020B0604020202020204" pitchFamily="34" charset="-128"/>
              </a:rPr>
              <a:t>(</a:t>
            </a:r>
            <a:r>
              <a:rPr lang="en-US" sz="4000" dirty="0">
                <a:latin typeface="Arial" panose="020B0604020202020204" pitchFamily="34" charset="0"/>
              </a:rPr>
              <a:t>width</a:t>
            </a:r>
            <a:r>
              <a:rPr lang="en-US" sz="2800" dirty="0">
                <a:solidFill>
                  <a:srgbClr val="000000"/>
                </a:solidFill>
                <a:latin typeface="Arial Unicode MS" panose="020B0604020202020204" pitchFamily="34" charset="-128"/>
              </a:rPr>
              <a:t> </a:t>
            </a:r>
            <a:r>
              <a:rPr lang="en-US" sz="5800" b="1" dirty="0">
                <a:latin typeface="Arial" panose="020B0604020202020204" pitchFamily="34" charset="0"/>
              </a:rPr>
              <a:t>=</a:t>
            </a:r>
            <a:r>
              <a:rPr lang="en-US" sz="2800" dirty="0">
                <a:solidFill>
                  <a:srgbClr val="000000"/>
                </a:solidFill>
                <a:latin typeface="Arial Unicode MS" panose="020B0604020202020204" pitchFamily="34" charset="-128"/>
              </a:rPr>
              <a:t> 18, </a:t>
            </a:r>
            <a:r>
              <a:rPr lang="en-US" sz="4000" dirty="0">
                <a:latin typeface="Arial" panose="020B0604020202020204" pitchFamily="34" charset="0"/>
              </a:rPr>
              <a:t>height</a:t>
            </a:r>
            <a:r>
              <a:rPr lang="en-US" sz="2800" dirty="0">
                <a:solidFill>
                  <a:srgbClr val="000000"/>
                </a:solidFill>
                <a:latin typeface="Arial Unicode MS" panose="020B0604020202020204" pitchFamily="34" charset="-128"/>
              </a:rPr>
              <a:t> </a:t>
            </a:r>
            <a:r>
              <a:rPr lang="en-US" sz="5800" b="1" dirty="0">
                <a:latin typeface="Arial" panose="020B0604020202020204" pitchFamily="34" charset="0"/>
              </a:rPr>
              <a:t>=</a:t>
            </a:r>
            <a:r>
              <a:rPr lang="en-US" sz="2800" dirty="0">
                <a:solidFill>
                  <a:srgbClr val="000000"/>
                </a:solidFill>
                <a:latin typeface="Arial Unicode MS" panose="020B0604020202020204" pitchFamily="34" charset="-128"/>
              </a:rPr>
              <a:t> 20) </a:t>
            </a:r>
            <a:endParaRPr lang="en-US" sz="2800" dirty="0">
              <a:solidFill>
                <a:srgbClr val="000000"/>
              </a:solidFill>
              <a:latin typeface="-apple-system"/>
            </a:endParaRPr>
          </a:p>
          <a:p>
            <a:pPr marL="1714500" lvl="4" indent="0" eaLnBrk="0" fontAlgn="base" hangingPunct="0">
              <a:spcBef>
                <a:spcPct val="30000"/>
              </a:spcBef>
              <a:spcAft>
                <a:spcPct val="0"/>
              </a:spcAft>
              <a:buNone/>
            </a:pPr>
            <a:r>
              <a:rPr lang="en-US" sz="2800" dirty="0">
                <a:solidFill>
                  <a:srgbClr val="000000"/>
                </a:solidFill>
                <a:latin typeface="Arial Unicode MS" panose="020B0604020202020204" pitchFamily="34" charset="-128"/>
              </a:rPr>
              <a:t>width: 18 height: 20 area: 360 </a:t>
            </a:r>
            <a:endParaRPr lang="en-US" sz="2800" dirty="0"/>
          </a:p>
          <a:p>
            <a:pPr marL="1714500" lvl="4" indent="0" eaLnBrk="0" fontAlgn="base" hangingPunct="0">
              <a:spcBef>
                <a:spcPct val="30000"/>
              </a:spcBef>
              <a:spcAft>
                <a:spcPct val="0"/>
              </a:spcAft>
              <a:buNone/>
            </a:pPr>
            <a:endParaRPr lang="en-US" sz="2800" dirty="0">
              <a:solidFill>
                <a:srgbClr val="000000"/>
              </a:solidFill>
              <a:latin typeface="-apple-system"/>
            </a:endParaRPr>
          </a:p>
          <a:p>
            <a:pPr marL="1714500" lvl="4" indent="0" eaLnBrk="0" fontAlgn="base" hangingPunct="0">
              <a:spcBef>
                <a:spcPct val="0"/>
              </a:spcBef>
              <a:spcAft>
                <a:spcPct val="0"/>
              </a:spcAft>
              <a:buNone/>
            </a:pPr>
            <a:r>
              <a:rPr lang="en-US" sz="4000" dirty="0" err="1">
                <a:latin typeface="Arial" panose="020B0604020202020204" pitchFamily="34" charset="0"/>
              </a:rPr>
              <a:t>printArea</a:t>
            </a:r>
            <a:r>
              <a:rPr lang="en-US" sz="2800" dirty="0">
                <a:solidFill>
                  <a:srgbClr val="000000"/>
                </a:solidFill>
                <a:latin typeface="Arial Unicode MS" panose="020B0604020202020204" pitchFamily="34" charset="-128"/>
              </a:rPr>
              <a:t>(</a:t>
            </a:r>
            <a:r>
              <a:rPr lang="en-US" sz="4000" dirty="0">
                <a:latin typeface="Arial" panose="020B0604020202020204" pitchFamily="34" charset="0"/>
              </a:rPr>
              <a:t>height</a:t>
            </a:r>
            <a:r>
              <a:rPr lang="en-US" sz="2800" dirty="0">
                <a:solidFill>
                  <a:srgbClr val="000000"/>
                </a:solidFill>
                <a:latin typeface="Arial Unicode MS" panose="020B0604020202020204" pitchFamily="34" charset="-128"/>
              </a:rPr>
              <a:t> </a:t>
            </a:r>
            <a:r>
              <a:rPr lang="en-US" sz="5800" b="1" dirty="0">
                <a:latin typeface="Arial" panose="020B0604020202020204" pitchFamily="34" charset="0"/>
              </a:rPr>
              <a:t>=</a:t>
            </a:r>
            <a:r>
              <a:rPr lang="en-US" sz="2800" dirty="0">
                <a:solidFill>
                  <a:srgbClr val="000000"/>
                </a:solidFill>
                <a:latin typeface="Arial Unicode MS" panose="020B0604020202020204" pitchFamily="34" charset="-128"/>
              </a:rPr>
              <a:t> 20, </a:t>
            </a:r>
            <a:r>
              <a:rPr lang="en-US" sz="4000" dirty="0">
                <a:latin typeface="Arial" panose="020B0604020202020204" pitchFamily="34" charset="0"/>
              </a:rPr>
              <a:t>width</a:t>
            </a:r>
            <a:r>
              <a:rPr lang="en-US" sz="2800" dirty="0">
                <a:solidFill>
                  <a:srgbClr val="000000"/>
                </a:solidFill>
                <a:latin typeface="Arial Unicode MS" panose="020B0604020202020204" pitchFamily="34" charset="-128"/>
              </a:rPr>
              <a:t> </a:t>
            </a:r>
            <a:r>
              <a:rPr lang="en-US" sz="5800" b="1" dirty="0">
                <a:latin typeface="Arial" panose="020B0604020202020204" pitchFamily="34" charset="0"/>
              </a:rPr>
              <a:t>=</a:t>
            </a:r>
            <a:r>
              <a:rPr lang="en-US" sz="2800" dirty="0">
                <a:solidFill>
                  <a:srgbClr val="000000"/>
                </a:solidFill>
                <a:latin typeface="Arial Unicode MS" panose="020B0604020202020204" pitchFamily="34" charset="-128"/>
              </a:rPr>
              <a:t> 18) </a:t>
            </a:r>
            <a:endParaRPr lang="en-US" sz="2800" dirty="0">
              <a:solidFill>
                <a:srgbClr val="000000"/>
              </a:solidFill>
              <a:latin typeface="-apple-system"/>
            </a:endParaRPr>
          </a:p>
          <a:p>
            <a:pPr marL="1714500" lvl="4" indent="0" eaLnBrk="0" fontAlgn="base" hangingPunct="0">
              <a:spcBef>
                <a:spcPct val="30000"/>
              </a:spcBef>
              <a:spcAft>
                <a:spcPct val="0"/>
              </a:spcAft>
              <a:buNone/>
            </a:pPr>
            <a:r>
              <a:rPr lang="en-US" sz="2800" dirty="0">
                <a:solidFill>
                  <a:srgbClr val="000000"/>
                </a:solidFill>
                <a:latin typeface="Arial Unicode MS" panose="020B0604020202020204" pitchFamily="34" charset="-128"/>
              </a:rPr>
              <a:t>width: 18 height: 20 area: 360</a:t>
            </a:r>
            <a:endParaRPr lang="en-US" sz="4000" dirty="0">
              <a:latin typeface="Arial" panose="020B0604020202020204" pitchFamily="34" charset="0"/>
            </a:endParaRPr>
          </a:p>
          <a:p>
            <a:pPr marL="0" lvl="0" indent="0">
              <a:buNone/>
            </a:pPr>
            <a:endParaRPr lang="en-US" sz="3600" dirty="0">
              <a:latin typeface="Arial" panose="020B0604020202020204" pitchFamily="34" charset="0"/>
            </a:endParaRPr>
          </a:p>
          <a:p>
            <a:pPr marL="0" indent="0">
              <a:buNone/>
            </a:pPr>
            <a:endParaRPr lang="en-US" dirty="0"/>
          </a:p>
        </p:txBody>
      </p:sp>
      <p:sp>
        <p:nvSpPr>
          <p:cNvPr id="5" name="Rectangle 2"/>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018838"/>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use Positional arguments</a:t>
            </a:r>
          </a:p>
        </p:txBody>
      </p:sp>
      <p:sp>
        <p:nvSpPr>
          <p:cNvPr id="3" name="Content Placeholder 2"/>
          <p:cNvSpPr>
            <a:spLocks noGrp="1"/>
          </p:cNvSpPr>
          <p:nvPr>
            <p:ph idx="1"/>
          </p:nvPr>
        </p:nvSpPr>
        <p:spPr/>
        <p:txBody>
          <a:bodyPr>
            <a:normAutofit fontScale="92500" lnSpcReduction="20000"/>
          </a:bodyPr>
          <a:lstStyle/>
          <a:p>
            <a:r>
              <a:rPr lang="en-US" dirty="0"/>
              <a:t>Positional arguments are values that are passed into a function based on the order in which the parameters were listed during the function definition. </a:t>
            </a:r>
            <a:endParaRPr lang="en-US" dirty="0" smtClean="0"/>
          </a:p>
          <a:p>
            <a:pPr marL="2171700" lvl="5" indent="0" eaLnBrk="0" fontAlgn="base" hangingPunct="0">
              <a:spcBef>
                <a:spcPct val="30000"/>
              </a:spcBef>
              <a:spcAft>
                <a:spcPct val="0"/>
              </a:spcAft>
              <a:buNone/>
            </a:pPr>
            <a:r>
              <a:rPr lang="en-US" sz="3200" dirty="0" err="1">
                <a:latin typeface="Arial" panose="020B0604020202020204" pitchFamily="34" charset="0"/>
              </a:rPr>
              <a:t>printArea</a:t>
            </a:r>
            <a:r>
              <a:rPr lang="en-US" dirty="0">
                <a:solidFill>
                  <a:srgbClr val="000000"/>
                </a:solidFill>
                <a:latin typeface="Arial Unicode MS" panose="020B0604020202020204" pitchFamily="34" charset="-128"/>
              </a:rPr>
              <a:t>(18,20) </a:t>
            </a:r>
            <a:endParaRPr lang="en-US" dirty="0">
              <a:solidFill>
                <a:srgbClr val="000000"/>
              </a:solidFill>
              <a:latin typeface="-apple-system"/>
            </a:endParaRPr>
          </a:p>
          <a:p>
            <a:pPr marL="2171700" lvl="5" indent="0" eaLnBrk="0" fontAlgn="base" hangingPunct="0">
              <a:spcBef>
                <a:spcPct val="30000"/>
              </a:spcBef>
              <a:spcAft>
                <a:spcPct val="0"/>
              </a:spcAft>
              <a:buNone/>
            </a:pPr>
            <a:r>
              <a:rPr lang="en-US" dirty="0">
                <a:solidFill>
                  <a:srgbClr val="000000"/>
                </a:solidFill>
                <a:latin typeface="Arial Unicode MS" panose="020B0604020202020204" pitchFamily="34" charset="-128"/>
              </a:rPr>
              <a:t>width: 18 height: 20 area: 360 </a:t>
            </a:r>
            <a:endParaRPr lang="en-US" sz="1200" dirty="0" smtClean="0"/>
          </a:p>
          <a:p>
            <a:pPr marL="2171700" lvl="5" indent="0" eaLnBrk="0" fontAlgn="base" hangingPunct="0">
              <a:spcBef>
                <a:spcPct val="30000"/>
              </a:spcBef>
              <a:spcAft>
                <a:spcPct val="0"/>
              </a:spcAft>
              <a:buNone/>
            </a:pPr>
            <a:endParaRPr lang="en-US" dirty="0">
              <a:solidFill>
                <a:srgbClr val="000000"/>
              </a:solidFill>
              <a:latin typeface="-apple-system"/>
            </a:endParaRPr>
          </a:p>
          <a:p>
            <a:pPr marL="2171700" lvl="5" indent="0" eaLnBrk="0" fontAlgn="base" hangingPunct="0">
              <a:spcBef>
                <a:spcPct val="30000"/>
              </a:spcBef>
              <a:spcAft>
                <a:spcPct val="0"/>
              </a:spcAft>
              <a:buNone/>
            </a:pPr>
            <a:r>
              <a:rPr lang="en-US" sz="3200" dirty="0" err="1">
                <a:latin typeface="Arial" panose="020B0604020202020204" pitchFamily="34" charset="0"/>
              </a:rPr>
              <a:t>printArea</a:t>
            </a:r>
            <a:r>
              <a:rPr lang="en-US" dirty="0">
                <a:solidFill>
                  <a:srgbClr val="000000"/>
                </a:solidFill>
                <a:latin typeface="Arial Unicode MS" panose="020B0604020202020204" pitchFamily="34" charset="-128"/>
              </a:rPr>
              <a:t>(20,18) </a:t>
            </a:r>
            <a:endParaRPr lang="en-US" dirty="0">
              <a:solidFill>
                <a:srgbClr val="000000"/>
              </a:solidFill>
              <a:latin typeface="-apple-system"/>
            </a:endParaRPr>
          </a:p>
          <a:p>
            <a:pPr marL="2171700" lvl="5" indent="0" eaLnBrk="0" fontAlgn="base" hangingPunct="0">
              <a:spcBef>
                <a:spcPct val="30000"/>
              </a:spcBef>
              <a:spcAft>
                <a:spcPct val="0"/>
              </a:spcAft>
              <a:buNone/>
            </a:pPr>
            <a:r>
              <a:rPr lang="en-US" dirty="0">
                <a:solidFill>
                  <a:srgbClr val="000000"/>
                </a:solidFill>
                <a:latin typeface="Arial Unicode MS" panose="020B0604020202020204" pitchFamily="34" charset="-128"/>
              </a:rPr>
              <a:t>width: 20 height: 18 area: 360</a:t>
            </a:r>
            <a:endParaRPr lang="en-US" sz="3200" dirty="0">
              <a:latin typeface="Arial" panose="020B0604020202020204" pitchFamily="34" charset="0"/>
            </a:endParaRPr>
          </a:p>
          <a:p>
            <a:pPr marL="0" indent="0">
              <a:buNone/>
            </a:pPr>
            <a:endParaRPr lang="en-US" dirty="0"/>
          </a:p>
        </p:txBody>
      </p:sp>
      <p:sp>
        <p:nvSpPr>
          <p:cNvPr id="4" name="Rectangle 1"/>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45884"/>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Lambda</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582950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Built-in Data </a:t>
            </a:r>
            <a:r>
              <a:rPr lang="en-US" dirty="0" smtClean="0">
                <a:effectLst/>
              </a:rPr>
              <a:t>Type</a:t>
            </a:r>
            <a:endParaRPr lang="en-US" dirty="0"/>
          </a:p>
        </p:txBody>
      </p:sp>
      <p:sp>
        <p:nvSpPr>
          <p:cNvPr id="3" name="Content Placeholder 2"/>
          <p:cNvSpPr>
            <a:spLocks noGrp="1"/>
          </p:cNvSpPr>
          <p:nvPr>
            <p:ph idx="1"/>
          </p:nvPr>
        </p:nvSpPr>
        <p:spPr/>
        <p:txBody>
          <a:bodyPr/>
          <a:lstStyle/>
          <a:p>
            <a:r>
              <a:rPr lang="en-US" dirty="0"/>
              <a:t>In programming, data type is an important concept.</a:t>
            </a:r>
          </a:p>
          <a:p>
            <a:r>
              <a:rPr lang="en-US" dirty="0"/>
              <a:t>Variables can store data of different types, and different types can do different </a:t>
            </a:r>
            <a:r>
              <a:rPr lang="en-US" dirty="0" smtClean="0"/>
              <a:t>things</a:t>
            </a:r>
            <a:endParaRPr lang="en-US" dirty="0"/>
          </a:p>
        </p:txBody>
      </p:sp>
    </p:spTree>
    <p:extLst>
      <p:ext uri="{BB962C8B-B14F-4D97-AF65-F5344CB8AC3E}">
        <p14:creationId xmlns:p14="http://schemas.microsoft.com/office/powerpoint/2010/main" val="4103309497"/>
      </p:ext>
    </p:extLst>
  </p:cSld>
  <p:clrMapOvr>
    <a:masterClrMapping/>
  </p:clrMapOvr>
  <p:transition spd="slow">
    <p:cov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Power of Lambda Function</a:t>
            </a:r>
          </a:p>
        </p:txBody>
      </p:sp>
      <p:sp>
        <p:nvSpPr>
          <p:cNvPr id="3" name="Content Placeholder 2"/>
          <p:cNvSpPr>
            <a:spLocks noGrp="1"/>
          </p:cNvSpPr>
          <p:nvPr>
            <p:ph idx="1"/>
          </p:nvPr>
        </p:nvSpPr>
        <p:spPr/>
        <p:txBody>
          <a:bodyPr>
            <a:normAutofit fontScale="92500" lnSpcReduction="20000"/>
          </a:bodyPr>
          <a:lstStyle/>
          <a:p>
            <a:r>
              <a:rPr lang="en-US" dirty="0"/>
              <a:t>The power of lambda is better shown when you use them as an anonymous function inside another function</a:t>
            </a:r>
            <a:r>
              <a:rPr lang="en-US" dirty="0" smtClean="0"/>
              <a:t>.</a:t>
            </a:r>
          </a:p>
          <a:p>
            <a:r>
              <a:rPr lang="en-US" dirty="0"/>
              <a:t>Example</a:t>
            </a:r>
          </a:p>
          <a:p>
            <a:pPr marL="2628900" lvl="6" indent="0">
              <a:buNone/>
            </a:pPr>
            <a:r>
              <a:rPr lang="en-US" dirty="0" err="1"/>
              <a:t>def</a:t>
            </a:r>
            <a:r>
              <a:rPr lang="en-US" dirty="0"/>
              <a:t> </a:t>
            </a:r>
            <a:r>
              <a:rPr lang="en-US" dirty="0" err="1"/>
              <a:t>myfunc</a:t>
            </a:r>
            <a:r>
              <a:rPr lang="en-US" dirty="0"/>
              <a:t>(n):</a:t>
            </a:r>
            <a:br>
              <a:rPr lang="en-US" dirty="0"/>
            </a:br>
            <a:r>
              <a:rPr lang="en-US" dirty="0"/>
              <a:t>  return lambda a : a * n</a:t>
            </a:r>
            <a:br>
              <a:rPr lang="en-US" dirty="0"/>
            </a:br>
            <a:r>
              <a:rPr lang="en-US" dirty="0"/>
              <a:t/>
            </a:r>
            <a:br>
              <a:rPr lang="en-US" dirty="0"/>
            </a:br>
            <a:r>
              <a:rPr lang="en-US" dirty="0" err="1"/>
              <a:t>mydoubler</a:t>
            </a:r>
            <a:r>
              <a:rPr lang="en-US" dirty="0"/>
              <a:t> = </a:t>
            </a:r>
            <a:r>
              <a:rPr lang="en-US" dirty="0" err="1"/>
              <a:t>myfunc</a:t>
            </a:r>
            <a:r>
              <a:rPr lang="en-US" dirty="0"/>
              <a:t>(2)</a:t>
            </a:r>
            <a:br>
              <a:rPr lang="en-US" dirty="0"/>
            </a:br>
            <a:r>
              <a:rPr lang="en-US" dirty="0" err="1"/>
              <a:t>mytripler</a:t>
            </a:r>
            <a:r>
              <a:rPr lang="en-US" dirty="0"/>
              <a:t> = </a:t>
            </a:r>
            <a:r>
              <a:rPr lang="en-US" dirty="0" err="1"/>
              <a:t>myfunc</a:t>
            </a:r>
            <a:r>
              <a:rPr lang="en-US" dirty="0"/>
              <a:t>(3)</a:t>
            </a:r>
            <a:br>
              <a:rPr lang="en-US" dirty="0"/>
            </a:br>
            <a:r>
              <a:rPr lang="en-US" dirty="0"/>
              <a:t/>
            </a:r>
            <a:br>
              <a:rPr lang="en-US" dirty="0"/>
            </a:br>
            <a:r>
              <a:rPr lang="en-US" dirty="0"/>
              <a:t>print(</a:t>
            </a:r>
            <a:r>
              <a:rPr lang="en-US" dirty="0" err="1"/>
              <a:t>mydoubler</a:t>
            </a:r>
            <a:r>
              <a:rPr lang="en-US" dirty="0"/>
              <a:t>(11))</a:t>
            </a:r>
            <a:br>
              <a:rPr lang="en-US" dirty="0"/>
            </a:br>
            <a:r>
              <a:rPr lang="en-US" dirty="0"/>
              <a:t>print(</a:t>
            </a:r>
            <a:r>
              <a:rPr lang="en-US" dirty="0" err="1"/>
              <a:t>mytripler</a:t>
            </a:r>
            <a:r>
              <a:rPr lang="en-US" dirty="0"/>
              <a:t>(11))</a:t>
            </a:r>
          </a:p>
          <a:p>
            <a:pPr marL="0" indent="0">
              <a:buNone/>
            </a:pPr>
            <a:endParaRPr lang="en-US" dirty="0"/>
          </a:p>
        </p:txBody>
      </p:sp>
    </p:spTree>
    <p:extLst>
      <p:ext uri="{BB962C8B-B14F-4D97-AF65-F5344CB8AC3E}">
        <p14:creationId xmlns:p14="http://schemas.microsoft.com/office/powerpoint/2010/main" val="404332049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3693" y="373270"/>
            <a:ext cx="6461299" cy="3511061"/>
          </a:xfrm>
        </p:spPr>
        <p:txBody>
          <a:bodyPr/>
          <a:lstStyle/>
          <a:p>
            <a:r>
              <a:rPr lang="en-US" dirty="0"/>
              <a:t>Python has the following data types built-in by default, in these categories:</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0007061"/>
              </p:ext>
            </p:extLst>
          </p:nvPr>
        </p:nvGraphicFramePr>
        <p:xfrm>
          <a:off x="1586431" y="1442819"/>
          <a:ext cx="4110985" cy="3395992"/>
        </p:xfrm>
        <a:graphic>
          <a:graphicData uri="http://schemas.openxmlformats.org/drawingml/2006/table">
            <a:tbl>
              <a:tblPr/>
              <a:tblGrid>
                <a:gridCol w="1410632"/>
                <a:gridCol w="2700353"/>
              </a:tblGrid>
              <a:tr h="354605">
                <a:tc>
                  <a:txBody>
                    <a:bodyPr/>
                    <a:lstStyle/>
                    <a:p>
                      <a:pPr algn="l" fontAlgn="t"/>
                      <a:r>
                        <a:rPr lang="en-US" sz="1500" dirty="0">
                          <a:effectLst/>
                        </a:rPr>
                        <a:t>Text Type:</a:t>
                      </a:r>
                    </a:p>
                  </a:txBody>
                  <a:tcPr marL="126645" marR="63322" marT="63322" marB="63322">
                    <a:lnL>
                      <a:noFill/>
                    </a:lnL>
                    <a:lnR>
                      <a:noFill/>
                    </a:lnR>
                    <a:lnT>
                      <a:noFill/>
                    </a:lnT>
                    <a:lnB>
                      <a:noFill/>
                    </a:lnB>
                    <a:solidFill>
                      <a:srgbClr val="FFFFFF"/>
                    </a:solidFill>
                  </a:tcPr>
                </a:tc>
                <a:tc>
                  <a:txBody>
                    <a:bodyPr/>
                    <a:lstStyle/>
                    <a:p>
                      <a:pPr algn="l" fontAlgn="t"/>
                      <a:r>
                        <a:rPr lang="en-US" sz="1500" dirty="0" err="1">
                          <a:effectLst/>
                        </a:rPr>
                        <a:t>str</a:t>
                      </a:r>
                      <a:endParaRPr lang="en-US" sz="1500" dirty="0">
                        <a:effectLst/>
                      </a:endParaRPr>
                    </a:p>
                  </a:txBody>
                  <a:tcPr marL="63322" marR="63322" marT="63322" marB="63322">
                    <a:lnL>
                      <a:noFill/>
                    </a:lnL>
                    <a:lnR>
                      <a:noFill/>
                    </a:lnR>
                    <a:lnT>
                      <a:noFill/>
                    </a:lnT>
                    <a:lnB>
                      <a:noFill/>
                    </a:lnB>
                    <a:solidFill>
                      <a:srgbClr val="FFFFFF"/>
                    </a:solidFill>
                  </a:tcPr>
                </a:tc>
              </a:tr>
              <a:tr h="582565">
                <a:tc>
                  <a:txBody>
                    <a:bodyPr/>
                    <a:lstStyle/>
                    <a:p>
                      <a:pPr algn="l" fontAlgn="t"/>
                      <a:r>
                        <a:rPr lang="en-US" sz="1500" dirty="0">
                          <a:effectLst/>
                        </a:rPr>
                        <a:t>Numeric Types:</a:t>
                      </a:r>
                    </a:p>
                  </a:txBody>
                  <a:tcPr marL="126645" marR="63322" marT="63322" marB="63322">
                    <a:lnL>
                      <a:noFill/>
                    </a:lnL>
                    <a:lnR>
                      <a:noFill/>
                    </a:lnR>
                    <a:lnT>
                      <a:noFill/>
                    </a:lnT>
                    <a:lnB>
                      <a:noFill/>
                    </a:lnB>
                    <a:solidFill>
                      <a:srgbClr val="FFFFFF"/>
                    </a:solidFill>
                  </a:tcPr>
                </a:tc>
                <a:tc>
                  <a:txBody>
                    <a:bodyPr/>
                    <a:lstStyle/>
                    <a:p>
                      <a:pPr algn="l" fontAlgn="t"/>
                      <a:r>
                        <a:rPr lang="en-US" sz="1500">
                          <a:effectLst/>
                        </a:rPr>
                        <a:t>int, float, complex</a:t>
                      </a:r>
                    </a:p>
                  </a:txBody>
                  <a:tcPr marL="63322" marR="63322" marT="63322" marB="63322">
                    <a:lnL>
                      <a:noFill/>
                    </a:lnL>
                    <a:lnR>
                      <a:noFill/>
                    </a:lnR>
                    <a:lnT>
                      <a:noFill/>
                    </a:lnT>
                    <a:lnB>
                      <a:noFill/>
                    </a:lnB>
                    <a:solidFill>
                      <a:srgbClr val="FFFFFF"/>
                    </a:solidFill>
                  </a:tcPr>
                </a:tc>
              </a:tr>
              <a:tr h="582565">
                <a:tc>
                  <a:txBody>
                    <a:bodyPr/>
                    <a:lstStyle/>
                    <a:p>
                      <a:pPr algn="l" fontAlgn="t"/>
                      <a:r>
                        <a:rPr lang="en-US" sz="1500" dirty="0" err="1" smtClean="0">
                          <a:effectLst/>
                        </a:rPr>
                        <a:t>SequenceType</a:t>
                      </a:r>
                      <a:r>
                        <a:rPr lang="en-US" sz="1500" dirty="0" smtClean="0">
                          <a:effectLst/>
                        </a:rPr>
                        <a:t>:</a:t>
                      </a:r>
                      <a:endParaRPr lang="en-US" sz="1500" dirty="0">
                        <a:effectLst/>
                      </a:endParaRPr>
                    </a:p>
                  </a:txBody>
                  <a:tcPr marL="126645" marR="63322" marT="63322" marB="63322">
                    <a:lnL>
                      <a:noFill/>
                    </a:lnL>
                    <a:lnR>
                      <a:noFill/>
                    </a:lnR>
                    <a:lnT>
                      <a:noFill/>
                    </a:lnT>
                    <a:lnB>
                      <a:noFill/>
                    </a:lnB>
                    <a:solidFill>
                      <a:srgbClr val="FFFFFF"/>
                    </a:solidFill>
                  </a:tcPr>
                </a:tc>
                <a:tc>
                  <a:txBody>
                    <a:bodyPr/>
                    <a:lstStyle/>
                    <a:p>
                      <a:pPr algn="l" fontAlgn="t"/>
                      <a:r>
                        <a:rPr lang="en-US" sz="1500" dirty="0">
                          <a:effectLst/>
                        </a:rPr>
                        <a:t>list, tuple, range</a:t>
                      </a:r>
                    </a:p>
                  </a:txBody>
                  <a:tcPr marL="63322" marR="63322" marT="63322" marB="63322">
                    <a:lnL>
                      <a:noFill/>
                    </a:lnL>
                    <a:lnR>
                      <a:noFill/>
                    </a:lnR>
                    <a:lnT>
                      <a:noFill/>
                    </a:lnT>
                    <a:lnB>
                      <a:noFill/>
                    </a:lnB>
                    <a:solidFill>
                      <a:srgbClr val="FFFFFF"/>
                    </a:solidFill>
                  </a:tcPr>
                </a:tc>
              </a:tr>
              <a:tr h="582565">
                <a:tc>
                  <a:txBody>
                    <a:bodyPr/>
                    <a:lstStyle/>
                    <a:p>
                      <a:pPr algn="l" fontAlgn="t"/>
                      <a:r>
                        <a:rPr lang="en-US" sz="1500" dirty="0">
                          <a:effectLst/>
                        </a:rPr>
                        <a:t>Mapping Type:</a:t>
                      </a:r>
                    </a:p>
                  </a:txBody>
                  <a:tcPr marL="126645" marR="63322" marT="63322" marB="63322">
                    <a:lnL>
                      <a:noFill/>
                    </a:lnL>
                    <a:lnR>
                      <a:noFill/>
                    </a:lnR>
                    <a:lnT>
                      <a:noFill/>
                    </a:lnT>
                    <a:lnB>
                      <a:noFill/>
                    </a:lnB>
                    <a:solidFill>
                      <a:srgbClr val="FFFFFF"/>
                    </a:solidFill>
                  </a:tcPr>
                </a:tc>
                <a:tc>
                  <a:txBody>
                    <a:bodyPr/>
                    <a:lstStyle/>
                    <a:p>
                      <a:pPr algn="l" fontAlgn="t"/>
                      <a:r>
                        <a:rPr lang="en-US" sz="1500" dirty="0" err="1">
                          <a:effectLst/>
                        </a:rPr>
                        <a:t>dict</a:t>
                      </a:r>
                      <a:endParaRPr lang="en-US" sz="1500" dirty="0">
                        <a:effectLst/>
                      </a:endParaRPr>
                    </a:p>
                  </a:txBody>
                  <a:tcPr marL="63322" marR="63322" marT="63322" marB="63322">
                    <a:lnL>
                      <a:noFill/>
                    </a:lnL>
                    <a:lnR>
                      <a:noFill/>
                    </a:lnR>
                    <a:lnT>
                      <a:noFill/>
                    </a:lnT>
                    <a:lnB>
                      <a:noFill/>
                    </a:lnB>
                    <a:solidFill>
                      <a:srgbClr val="FFFFFF"/>
                    </a:solidFill>
                  </a:tcPr>
                </a:tc>
              </a:tr>
              <a:tr h="354605">
                <a:tc>
                  <a:txBody>
                    <a:bodyPr/>
                    <a:lstStyle/>
                    <a:p>
                      <a:pPr algn="l" fontAlgn="t"/>
                      <a:r>
                        <a:rPr lang="en-US" sz="1500" dirty="0">
                          <a:effectLst/>
                        </a:rPr>
                        <a:t>Set Types:</a:t>
                      </a:r>
                    </a:p>
                  </a:txBody>
                  <a:tcPr marL="126645" marR="63322" marT="63322" marB="63322">
                    <a:lnL>
                      <a:noFill/>
                    </a:lnL>
                    <a:lnR>
                      <a:noFill/>
                    </a:lnR>
                    <a:lnT>
                      <a:noFill/>
                    </a:lnT>
                    <a:lnB>
                      <a:noFill/>
                    </a:lnB>
                    <a:solidFill>
                      <a:srgbClr val="FFFFFF"/>
                    </a:solidFill>
                  </a:tcPr>
                </a:tc>
                <a:tc>
                  <a:txBody>
                    <a:bodyPr/>
                    <a:lstStyle/>
                    <a:p>
                      <a:pPr algn="l" fontAlgn="t"/>
                      <a:r>
                        <a:rPr lang="en-US" sz="1500">
                          <a:effectLst/>
                        </a:rPr>
                        <a:t>set, frozenset</a:t>
                      </a:r>
                    </a:p>
                  </a:txBody>
                  <a:tcPr marL="63322" marR="63322" marT="63322" marB="63322">
                    <a:lnL>
                      <a:noFill/>
                    </a:lnL>
                    <a:lnR>
                      <a:noFill/>
                    </a:lnR>
                    <a:lnT>
                      <a:noFill/>
                    </a:lnT>
                    <a:lnB>
                      <a:noFill/>
                    </a:lnB>
                    <a:solidFill>
                      <a:srgbClr val="FFFFFF"/>
                    </a:solidFill>
                  </a:tcPr>
                </a:tc>
              </a:tr>
              <a:tr h="582565">
                <a:tc>
                  <a:txBody>
                    <a:bodyPr/>
                    <a:lstStyle/>
                    <a:p>
                      <a:pPr algn="l" fontAlgn="t"/>
                      <a:r>
                        <a:rPr lang="en-US" sz="1500">
                          <a:effectLst/>
                        </a:rPr>
                        <a:t>Boolean Type:</a:t>
                      </a:r>
                    </a:p>
                  </a:txBody>
                  <a:tcPr marL="126645" marR="63322" marT="63322" marB="63322">
                    <a:lnL>
                      <a:noFill/>
                    </a:lnL>
                    <a:lnR>
                      <a:noFill/>
                    </a:lnR>
                    <a:lnT>
                      <a:noFill/>
                    </a:lnT>
                    <a:lnB>
                      <a:noFill/>
                    </a:lnB>
                    <a:solidFill>
                      <a:srgbClr val="FFFFFF"/>
                    </a:solidFill>
                  </a:tcPr>
                </a:tc>
                <a:tc>
                  <a:txBody>
                    <a:bodyPr/>
                    <a:lstStyle/>
                    <a:p>
                      <a:pPr algn="l" fontAlgn="t"/>
                      <a:r>
                        <a:rPr lang="en-US" sz="1500" dirty="0" err="1">
                          <a:effectLst/>
                        </a:rPr>
                        <a:t>bool</a:t>
                      </a:r>
                      <a:endParaRPr lang="en-US" sz="1500" dirty="0">
                        <a:effectLst/>
                      </a:endParaRPr>
                    </a:p>
                  </a:txBody>
                  <a:tcPr marL="63322" marR="63322" marT="63322" marB="63322">
                    <a:lnL>
                      <a:noFill/>
                    </a:lnL>
                    <a:lnR>
                      <a:noFill/>
                    </a:lnR>
                    <a:lnT>
                      <a:noFill/>
                    </a:lnT>
                    <a:lnB>
                      <a:noFill/>
                    </a:lnB>
                    <a:solidFill>
                      <a:srgbClr val="FFFFFF"/>
                    </a:solidFill>
                  </a:tcPr>
                </a:tc>
              </a:tr>
              <a:tr h="354605">
                <a:tc>
                  <a:txBody>
                    <a:bodyPr/>
                    <a:lstStyle/>
                    <a:p>
                      <a:pPr algn="l" fontAlgn="t"/>
                      <a:r>
                        <a:rPr lang="en-US" sz="1500">
                          <a:effectLst/>
                        </a:rPr>
                        <a:t>Binary Types:</a:t>
                      </a:r>
                    </a:p>
                  </a:txBody>
                  <a:tcPr marL="126645" marR="63322" marT="63322" marB="63322">
                    <a:lnL>
                      <a:noFill/>
                    </a:lnL>
                    <a:lnR>
                      <a:noFill/>
                    </a:lnR>
                    <a:lnT>
                      <a:noFill/>
                    </a:lnT>
                    <a:lnB>
                      <a:noFill/>
                    </a:lnB>
                    <a:solidFill>
                      <a:srgbClr val="FFFFFF"/>
                    </a:solidFill>
                  </a:tcPr>
                </a:tc>
                <a:tc>
                  <a:txBody>
                    <a:bodyPr/>
                    <a:lstStyle/>
                    <a:p>
                      <a:pPr algn="l" fontAlgn="t"/>
                      <a:r>
                        <a:rPr lang="en-US" sz="1500" dirty="0">
                          <a:effectLst/>
                        </a:rPr>
                        <a:t>bytes, </a:t>
                      </a:r>
                      <a:r>
                        <a:rPr lang="en-US" sz="1500" dirty="0" err="1">
                          <a:effectLst/>
                        </a:rPr>
                        <a:t>bytearray</a:t>
                      </a:r>
                      <a:r>
                        <a:rPr lang="en-US" sz="1500" dirty="0">
                          <a:effectLst/>
                        </a:rPr>
                        <a:t>, </a:t>
                      </a:r>
                      <a:r>
                        <a:rPr lang="en-US" sz="1500" dirty="0" err="1">
                          <a:effectLst/>
                        </a:rPr>
                        <a:t>memoryview</a:t>
                      </a:r>
                      <a:endParaRPr lang="en-US" sz="1500" dirty="0">
                        <a:effectLst/>
                      </a:endParaRPr>
                    </a:p>
                  </a:txBody>
                  <a:tcPr marL="63322" marR="63322" marT="63322" marB="63322">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0163387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Text </a:t>
            </a:r>
            <a:r>
              <a:rPr lang="en-US" dirty="0" smtClean="0">
                <a:effectLst/>
              </a:rPr>
              <a:t>Type</a:t>
            </a:r>
            <a:endParaRPr lang="en-US" dirty="0"/>
          </a:p>
        </p:txBody>
      </p:sp>
      <p:sp>
        <p:nvSpPr>
          <p:cNvPr id="3" name="Content Placeholder 2"/>
          <p:cNvSpPr>
            <a:spLocks noGrp="1"/>
          </p:cNvSpPr>
          <p:nvPr>
            <p:ph idx="1"/>
          </p:nvPr>
        </p:nvSpPr>
        <p:spPr/>
        <p:txBody>
          <a:bodyPr>
            <a:normAutofit/>
          </a:bodyPr>
          <a:lstStyle/>
          <a:p>
            <a:r>
              <a:rPr lang="en-US" dirty="0"/>
              <a:t>Text data type is known as </a:t>
            </a:r>
            <a:r>
              <a:rPr lang="en-US" b="1" dirty="0"/>
              <a:t>Strings</a:t>
            </a:r>
            <a:r>
              <a:rPr lang="en-US" dirty="0"/>
              <a:t> in </a:t>
            </a:r>
            <a:r>
              <a:rPr lang="en-US" dirty="0" smtClean="0"/>
              <a:t>Python. </a:t>
            </a:r>
            <a:r>
              <a:rPr lang="en-US" dirty="0"/>
              <a:t>Strings can contain numbers and / or characters. For example, a string might be a word, a sentence, or several sentences</a:t>
            </a:r>
            <a:r>
              <a:rPr lang="en-US" dirty="0" smtClean="0"/>
              <a:t>.</a:t>
            </a:r>
          </a:p>
          <a:p>
            <a:pPr marL="0" indent="0" algn="ctr">
              <a:buNone/>
            </a:pPr>
            <a:endParaRPr lang="en-US" dirty="0" smtClean="0"/>
          </a:p>
          <a:p>
            <a:pPr marL="0" indent="0" algn="ctr">
              <a:buNone/>
            </a:pPr>
            <a:r>
              <a:rPr lang="en-US" dirty="0" smtClean="0"/>
              <a:t>x </a:t>
            </a:r>
            <a:r>
              <a:rPr lang="en-US" dirty="0"/>
              <a:t>= "Hello </a:t>
            </a:r>
            <a:r>
              <a:rPr lang="en-US" dirty="0" smtClean="0"/>
              <a:t>World“</a:t>
            </a:r>
          </a:p>
        </p:txBody>
      </p:sp>
    </p:spTree>
    <p:extLst>
      <p:ext uri="{BB962C8B-B14F-4D97-AF65-F5344CB8AC3E}">
        <p14:creationId xmlns:p14="http://schemas.microsoft.com/office/powerpoint/2010/main" val="88870954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 DATA TYPE</a:t>
            </a:r>
            <a:endParaRPr lang="en-US" dirty="0"/>
          </a:p>
        </p:txBody>
      </p:sp>
      <p:sp>
        <p:nvSpPr>
          <p:cNvPr id="3" name="Content Placeholder 2"/>
          <p:cNvSpPr>
            <a:spLocks noGrp="1"/>
          </p:cNvSpPr>
          <p:nvPr>
            <p:ph idx="1"/>
          </p:nvPr>
        </p:nvSpPr>
        <p:spPr/>
        <p:txBody>
          <a:bodyPr/>
          <a:lstStyle/>
          <a:p>
            <a:r>
              <a:rPr lang="en-US" b="1" dirty="0" smtClean="0"/>
              <a:t>Represent </a:t>
            </a:r>
            <a:r>
              <a:rPr lang="en-US" b="1" dirty="0"/>
              <a:t>the data which has numeric value</a:t>
            </a:r>
            <a:r>
              <a:rPr lang="en-US" dirty="0"/>
              <a:t>. Numeric value can be integer, floating number or even complex numbers. These values are defined as </a:t>
            </a:r>
            <a:r>
              <a:rPr lang="en-US" dirty="0" err="1"/>
              <a:t>int</a:t>
            </a:r>
            <a:r>
              <a:rPr lang="en-US" dirty="0"/>
              <a:t> , float and complex class in Python. </a:t>
            </a:r>
            <a:endParaRPr lang="en-US" dirty="0" smtClean="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0603067"/>
              </p:ext>
            </p:extLst>
          </p:nvPr>
        </p:nvGraphicFramePr>
        <p:xfrm>
          <a:off x="2133600" y="3643517"/>
          <a:ext cx="4161691" cy="1273986"/>
        </p:xfrm>
        <a:graphic>
          <a:graphicData uri="http://schemas.openxmlformats.org/drawingml/2006/table">
            <a:tbl>
              <a:tblPr/>
              <a:tblGrid>
                <a:gridCol w="2876406"/>
                <a:gridCol w="1062812"/>
                <a:gridCol w="222473"/>
              </a:tblGrid>
              <a:tr h="420957">
                <a:tc>
                  <a:txBody>
                    <a:bodyPr/>
                    <a:lstStyle/>
                    <a:p>
                      <a:pPr algn="l" fontAlgn="t"/>
                      <a:r>
                        <a:rPr lang="en-US" sz="1800">
                          <a:effectLst/>
                          <a:latin typeface="Consolas" panose="020B0609020204030204" pitchFamily="49" charset="0"/>
                        </a:rPr>
                        <a:t>x = 20</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int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0957">
                <a:tc>
                  <a:txBody>
                    <a:bodyPr/>
                    <a:lstStyle/>
                    <a:p>
                      <a:pPr algn="l" fontAlgn="t"/>
                      <a:r>
                        <a:rPr lang="en-US" sz="1800">
                          <a:effectLst/>
                          <a:latin typeface="Consolas" panose="020B0609020204030204" pitchFamily="49" charset="0"/>
                        </a:rPr>
                        <a:t>x = 20.5</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float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endParaRPr lang="en-US" dirty="0"/>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420957">
                <a:tc>
                  <a:txBody>
                    <a:bodyPr/>
                    <a:lstStyle/>
                    <a:p>
                      <a:pPr algn="l" fontAlgn="t"/>
                      <a:r>
                        <a:rPr lang="en-US" sz="1800">
                          <a:effectLst/>
                          <a:latin typeface="Consolas" panose="020B0609020204030204" pitchFamily="49" charset="0"/>
                        </a:rPr>
                        <a:t>x = 1j</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complex</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dirty="0"/>
                    </a:p>
                  </a:txBody>
                  <a:tcPr marL="90205" marR="90205" marT="45103" marB="45103">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259551561"/>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DATA TYPE</a:t>
            </a:r>
            <a:endParaRPr lang="en-US" dirty="0"/>
          </a:p>
        </p:txBody>
      </p:sp>
      <p:sp>
        <p:nvSpPr>
          <p:cNvPr id="3" name="Content Placeholder 2"/>
          <p:cNvSpPr>
            <a:spLocks noGrp="1"/>
          </p:cNvSpPr>
          <p:nvPr>
            <p:ph idx="1"/>
          </p:nvPr>
        </p:nvSpPr>
        <p:spPr/>
        <p:txBody>
          <a:bodyPr/>
          <a:lstStyle/>
          <a:p>
            <a:r>
              <a:rPr lang="en-US" dirty="0"/>
              <a:t>Sequences allow you to store multiple values in an organized and efficient fashion. There are several sequence types: </a:t>
            </a:r>
            <a:r>
              <a:rPr lang="en-US" dirty="0" smtClean="0"/>
              <a:t>lists</a:t>
            </a:r>
            <a:r>
              <a:rPr lang="en-US" dirty="0"/>
              <a:t>, tuples, </a:t>
            </a:r>
            <a:r>
              <a:rPr lang="en-US" dirty="0" smtClean="0"/>
              <a:t>and </a:t>
            </a:r>
            <a:r>
              <a:rPr lang="en-US" dirty="0"/>
              <a:t>range objects. </a:t>
            </a:r>
          </a:p>
        </p:txBody>
      </p:sp>
      <p:graphicFrame>
        <p:nvGraphicFramePr>
          <p:cNvPr id="4" name="Table 3"/>
          <p:cNvGraphicFramePr>
            <a:graphicFrameLocks noGrp="1"/>
          </p:cNvGraphicFramePr>
          <p:nvPr>
            <p:extLst>
              <p:ext uri="{D42A27DB-BD31-4B8C-83A1-F6EECF244321}">
                <p14:modId xmlns:p14="http://schemas.microsoft.com/office/powerpoint/2010/main" val="855009623"/>
              </p:ext>
            </p:extLst>
          </p:nvPr>
        </p:nvGraphicFramePr>
        <p:xfrm>
          <a:off x="1395045" y="2900274"/>
          <a:ext cx="6630938" cy="1824125"/>
        </p:xfrm>
        <a:graphic>
          <a:graphicData uri="http://schemas.openxmlformats.org/drawingml/2006/table">
            <a:tbl>
              <a:tblPr/>
              <a:tblGrid>
                <a:gridCol w="3199070"/>
                <a:gridCol w="3199070"/>
                <a:gridCol w="232798"/>
              </a:tblGrid>
              <a:tr h="699557">
                <a:tc>
                  <a:txBody>
                    <a:bodyPr/>
                    <a:lstStyle/>
                    <a:p>
                      <a:pPr algn="l" fontAlgn="t"/>
                      <a:r>
                        <a:rPr lang="en-US" sz="1800">
                          <a:effectLst/>
                          <a:latin typeface="Consolas" panose="020B0609020204030204" pitchFamily="49" charset="0"/>
                        </a:rPr>
                        <a:t>x = ["apple", "banana", "cherry"]</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list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US"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99557">
                <a:tc>
                  <a:txBody>
                    <a:bodyPr/>
                    <a:lstStyle/>
                    <a:p>
                      <a:pPr algn="l" fontAlgn="t"/>
                      <a:r>
                        <a:rPr lang="en-US" sz="1800">
                          <a:effectLst/>
                          <a:latin typeface="Consolas" panose="020B0609020204030204" pitchFamily="49" charset="0"/>
                        </a:rPr>
                        <a:t>x = ("apple", "banana", "cherry")</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tuple</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800" dirty="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5011">
                <a:tc>
                  <a:txBody>
                    <a:bodyPr/>
                    <a:lstStyle/>
                    <a:p>
                      <a:pPr algn="l" fontAlgn="t"/>
                      <a:r>
                        <a:rPr lang="en-US" sz="1800">
                          <a:effectLst/>
                          <a:latin typeface="Consolas" panose="020B0609020204030204" pitchFamily="49" charset="0"/>
                        </a:rPr>
                        <a:t>x = range(6)</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a:effectLst/>
                        </a:rPr>
                        <a:t>range</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endParaRPr lang="en-US" sz="1800" dirty="0"/>
                    </a:p>
                  </a:txBody>
                  <a:tcPr marL="90205" marR="90205" marT="45103" marB="45103">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517060602"/>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Words>
  <Application>Microsoft Office PowerPoint</Application>
  <PresentationFormat>On-screen Show (16:9)</PresentationFormat>
  <Paragraphs>262</Paragraphs>
  <Slides>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 Unicode MS</vt:lpstr>
      <vt:lpstr>-apple-system</vt:lpstr>
      <vt:lpstr>Arial</vt:lpstr>
      <vt:lpstr>Bahnschrift SemiBold Condensed</vt:lpstr>
      <vt:lpstr>Calibri</vt:lpstr>
      <vt:lpstr>Consolas</vt:lpstr>
      <vt:lpstr>droid sans mono</vt:lpstr>
      <vt:lpstr>Droid Serif</vt:lpstr>
      <vt:lpstr>euclid_circular_a</vt:lpstr>
      <vt:lpstr>Menlo</vt:lpstr>
      <vt:lpstr>新細明體</vt:lpstr>
      <vt:lpstr>Segoe UI</vt:lpstr>
      <vt:lpstr>Source Sans Pro</vt:lpstr>
      <vt:lpstr>Verdana</vt:lpstr>
      <vt:lpstr>Office Theme</vt:lpstr>
      <vt:lpstr>INTRODUCTION TO INFORMATION TECHNOLOGY (Midterm Report)</vt:lpstr>
      <vt:lpstr>AGENDA</vt:lpstr>
      <vt:lpstr>PHYTON PROGRAMMING</vt:lpstr>
      <vt:lpstr>Python Data Types</vt:lpstr>
      <vt:lpstr>Built-in Data Type</vt:lpstr>
      <vt:lpstr>PowerPoint Presentation</vt:lpstr>
      <vt:lpstr>Text Type</vt:lpstr>
      <vt:lpstr>NUMERIC DATA TYPE</vt:lpstr>
      <vt:lpstr>SEQUENCE DATA TYPE</vt:lpstr>
      <vt:lpstr>MAPPING DATA TYPE</vt:lpstr>
      <vt:lpstr>SET DATA TYPE</vt:lpstr>
      <vt:lpstr>BOOLEAN DATA TYPE</vt:lpstr>
      <vt:lpstr>BINARY DATA TYPE</vt:lpstr>
      <vt:lpstr>Python If ... Else</vt:lpstr>
      <vt:lpstr>Python Conditions and If statements</vt:lpstr>
      <vt:lpstr>PowerPoint Presentation</vt:lpstr>
      <vt:lpstr>Indentation</vt:lpstr>
      <vt:lpstr>ELIF</vt:lpstr>
      <vt:lpstr>ELSE</vt:lpstr>
      <vt:lpstr>PowerPoint Presentation</vt:lpstr>
      <vt:lpstr>Short Hand If ... Else</vt:lpstr>
      <vt:lpstr>And</vt:lpstr>
      <vt:lpstr>Or</vt:lpstr>
      <vt:lpstr>Nested If</vt:lpstr>
      <vt:lpstr>The pass Statement</vt:lpstr>
      <vt:lpstr>Python While Loops</vt:lpstr>
      <vt:lpstr>PYTHON LOOPS</vt:lpstr>
      <vt:lpstr>The while Loop</vt:lpstr>
      <vt:lpstr>The break Statement</vt:lpstr>
      <vt:lpstr>The continue Statement</vt:lpstr>
      <vt:lpstr>The else Statement</vt:lpstr>
      <vt:lpstr>Python For Loops</vt:lpstr>
      <vt:lpstr>Looping Through a String</vt:lpstr>
      <vt:lpstr>Break Statement</vt:lpstr>
      <vt:lpstr>The continue Statement</vt:lpstr>
      <vt:lpstr>The range() Function</vt:lpstr>
      <vt:lpstr>Else in For Loop</vt:lpstr>
      <vt:lpstr>Nested Loops</vt:lpstr>
      <vt:lpstr>The pass Statement</vt:lpstr>
      <vt:lpstr>Infinite Loop</vt:lpstr>
      <vt:lpstr>Infinite loop Example</vt:lpstr>
      <vt:lpstr> Python Functions</vt:lpstr>
      <vt:lpstr>Python Functions</vt:lpstr>
      <vt:lpstr>Creating a Function</vt:lpstr>
      <vt:lpstr>Arguments</vt:lpstr>
      <vt:lpstr>Use Default Arguments</vt:lpstr>
      <vt:lpstr>use Keyword arguments</vt:lpstr>
      <vt:lpstr>use Positional arguments</vt:lpstr>
      <vt:lpstr>Python Lambda</vt:lpstr>
      <vt:lpstr>Power of Lambda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2021-11-17T05:58:40Z</dcterms:modified>
</cp:coreProperties>
</file>