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8" r:id="rId3"/>
    <p:sldId id="259" r:id="rId4"/>
    <p:sldId id="260" r:id="rId5"/>
    <p:sldId id="261" r:id="rId6"/>
    <p:sldId id="262" r:id="rId7"/>
    <p:sldId id="263" r:id="rId8"/>
    <p:sldId id="264" r:id="rId9"/>
    <p:sldId id="266" r:id="rId10"/>
    <p:sldId id="267" r:id="rId11"/>
    <p:sldId id="269" r:id="rId12"/>
    <p:sldId id="270" r:id="rId13"/>
    <p:sldId id="271" r:id="rId14"/>
    <p:sldId id="272" r:id="rId15"/>
    <p:sldId id="268"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6439C4B1-C196-45DE-9DC0-7620411D7469}" type="datetimeFigureOut">
              <a:rPr lang="en-US" smtClean="0"/>
              <a:pPr/>
              <a:t>10/16/2023</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F0B9AA5-B9B3-418D-A866-862B0689383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39C4B1-C196-45DE-9DC0-7620411D7469}" type="datetimeFigureOut">
              <a:rPr lang="en-US" smtClean="0"/>
              <a:pPr/>
              <a:t>10/16/2023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B9AA5-B9B3-418D-A866-862B0689383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39C4B1-C196-45DE-9DC0-7620411D7469}" type="datetimeFigureOut">
              <a:rPr lang="en-US" smtClean="0"/>
              <a:pPr/>
              <a:t>10/16/2023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B9AA5-B9B3-418D-A866-862B0689383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6439C4B1-C196-45DE-9DC0-7620411D7469}" type="datetimeFigureOut">
              <a:rPr lang="en-US" smtClean="0"/>
              <a:pPr/>
              <a:t>10/16/2023</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5F0B9AA5-B9B3-418D-A866-862B0689383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6439C4B1-C196-45DE-9DC0-7620411D7469}" type="datetimeFigureOut">
              <a:rPr lang="en-US" smtClean="0"/>
              <a:pPr/>
              <a:t>10/16/2023</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5F0B9AA5-B9B3-418D-A866-862B06893834}"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6439C4B1-C196-45DE-9DC0-7620411D7469}" type="datetimeFigureOut">
              <a:rPr lang="en-US" smtClean="0"/>
              <a:pPr/>
              <a:t>10/16/2023</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5F0B9AA5-B9B3-418D-A866-862B0689383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6439C4B1-C196-45DE-9DC0-7620411D7469}" type="datetimeFigureOut">
              <a:rPr lang="en-US" smtClean="0"/>
              <a:pPr/>
              <a:t>10/16/2023</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F0B9AA5-B9B3-418D-A866-862B0689383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39C4B1-C196-45DE-9DC0-7620411D7469}" type="datetimeFigureOut">
              <a:rPr lang="en-US" smtClean="0"/>
              <a:pPr/>
              <a:t>10/16/2023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0B9AA5-B9B3-418D-A866-862B0689383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6439C4B1-C196-45DE-9DC0-7620411D7469}" type="datetimeFigureOut">
              <a:rPr lang="en-US" smtClean="0"/>
              <a:pPr/>
              <a:t>10/16/2023</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5F0B9AA5-B9B3-418D-A866-862B0689383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439C4B1-C196-45DE-9DC0-7620411D7469}" type="datetimeFigureOut">
              <a:rPr lang="en-US" smtClean="0"/>
              <a:pPr/>
              <a:t>10/16/2023</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F0B9AA5-B9B3-418D-A866-862B0689383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6439C4B1-C196-45DE-9DC0-7620411D7469}" type="datetimeFigureOut">
              <a:rPr lang="en-US" smtClean="0"/>
              <a:pPr/>
              <a:t>10/16/2023</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F0B9AA5-B9B3-418D-A866-862B0689383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439C4B1-C196-45DE-9DC0-7620411D7469}" type="datetimeFigureOut">
              <a:rPr lang="en-US" smtClean="0"/>
              <a:pPr/>
              <a:t>10/16/2023</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F0B9AA5-B9B3-418D-A866-862B06893834}"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noAutofit/>
          </a:bodyPr>
          <a:lstStyle/>
          <a:p>
            <a:pPr algn="l"/>
            <a:r>
              <a:rPr lang="en-IN" sz="3200" dirty="0" smtClean="0">
                <a:solidFill>
                  <a:srgbClr val="FFFF00"/>
                </a:solidFill>
              </a:rPr>
              <a:t>AI-Driven Exploration and Prediction of Company Registration Trends with Registrar of Companies (</a:t>
            </a:r>
            <a:r>
              <a:rPr lang="en-IN" sz="3200" dirty="0" err="1" smtClean="0">
                <a:solidFill>
                  <a:srgbClr val="FFFF00"/>
                </a:solidFill>
              </a:rPr>
              <a:t>RoC</a:t>
            </a:r>
            <a:r>
              <a:rPr lang="en-IN" sz="3200" dirty="0" smtClean="0">
                <a:solidFill>
                  <a:srgbClr val="FFFF00"/>
                </a:solidFill>
              </a:rPr>
              <a:t>)</a:t>
            </a:r>
          </a:p>
          <a:p>
            <a:pPr algn="l"/>
            <a:r>
              <a:rPr lang="en-IN" sz="3200" dirty="0" smtClean="0">
                <a:solidFill>
                  <a:schemeClr val="accent2"/>
                </a:solidFill>
              </a:rPr>
              <a:t>            Done by</a:t>
            </a:r>
          </a:p>
          <a:p>
            <a:pPr algn="l"/>
            <a:r>
              <a:rPr lang="en-IN" sz="3200" dirty="0" smtClean="0">
                <a:solidFill>
                  <a:schemeClr val="accent2"/>
                </a:solidFill>
              </a:rPr>
              <a:t>                   S.NITHYASREE(113321106063)</a:t>
            </a:r>
          </a:p>
          <a:p>
            <a:pPr algn="l"/>
            <a:r>
              <a:rPr lang="en-IN" sz="3200" dirty="0" smtClean="0">
                <a:solidFill>
                  <a:schemeClr val="accent2"/>
                </a:solidFill>
              </a:rPr>
              <a:t>                   SWEDHA.V(113321106104)</a:t>
            </a:r>
          </a:p>
          <a:p>
            <a:pPr algn="l"/>
            <a:r>
              <a:rPr lang="en-IN" sz="3200" dirty="0" smtClean="0">
                <a:solidFill>
                  <a:schemeClr val="accent2"/>
                </a:solidFill>
              </a:rPr>
              <a:t>                   TRISHA.N(113321106109)</a:t>
            </a:r>
          </a:p>
          <a:p>
            <a:pPr algn="l"/>
            <a:r>
              <a:rPr lang="en-IN" sz="3200" dirty="0" smtClean="0">
                <a:solidFill>
                  <a:schemeClr val="accent2"/>
                </a:solidFill>
              </a:rPr>
              <a:t>            PERUGUVINITHA(1133211060701)</a:t>
            </a:r>
          </a:p>
          <a:p>
            <a:pPr algn="l"/>
            <a:r>
              <a:rPr lang="en-IN" sz="3200" dirty="0" smtClean="0">
                <a:solidFill>
                  <a:schemeClr val="accent2"/>
                </a:solidFill>
              </a:rPr>
              <a:t>          </a:t>
            </a:r>
          </a:p>
        </p:txBody>
      </p:sp>
      <p:pic>
        <p:nvPicPr>
          <p:cNvPr id="4" name="Picture 3"/>
          <p:cNvPicPr>
            <a:picLocks noChangeAspect="1" noChangeArrowheads="1"/>
          </p:cNvPicPr>
          <p:nvPr/>
        </p:nvPicPr>
        <p:blipFill>
          <a:blip r:embed="rId2" cstate="print"/>
          <a:srcRect/>
          <a:stretch>
            <a:fillRect/>
          </a:stretch>
        </p:blipFill>
        <p:spPr bwMode="auto">
          <a:xfrm>
            <a:off x="142844" y="214290"/>
            <a:ext cx="8786842" cy="187166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VISUALISATION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Data visualization plays a pivotal role in our project </a:t>
            </a:r>
            <a:r>
              <a:rPr lang="en-IN" dirty="0" err="1" smtClean="0"/>
              <a:t>centered</a:t>
            </a:r>
            <a:r>
              <a:rPr lang="en-IN" dirty="0" smtClean="0"/>
              <a:t> around exploring and predicting company registration trends using data from the Registrar of Companies (</a:t>
            </a:r>
            <a:r>
              <a:rPr lang="en-IN" dirty="0" err="1" smtClean="0"/>
              <a:t>RoC</a:t>
            </a:r>
            <a:r>
              <a:rPr lang="en-IN" dirty="0" smtClean="0"/>
              <a:t>). It serves as a powerful tool for translating complex data into understandable and actionable insights. Through interactive charts, graphs, and visual representations, we can convey the patterns, trends, and relationships present within the </a:t>
            </a:r>
            <a:r>
              <a:rPr lang="en-IN" dirty="0" err="1" smtClean="0"/>
              <a:t>RoC</a:t>
            </a:r>
            <a:r>
              <a:rPr lang="en-IN" dirty="0" smtClean="0"/>
              <a:t> data effectively. Visualizations enable stakeholders, including government authorities, businesses, and researchers, to intuitively grasp the dynamics of company registrations. Whether showcasing historical trends, geographic distribution, or highlighting anomalies, data visualization provides a comprehensive view of the corporate landscape. Furthermore, these visualizations facilitate the communication of findings, aiding in the interpretation of results and informing data-driven decision-making. By making data more accessible and digestible, data visualization enhances the value of our project, allowing stakeholders to glean meaningful insights at a glance and empowering them to act upon those insights more effectively.</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PREDICTIVE    ANALYTICS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Predictive analytics holds a central role in our project's mission to explore and forecast company registration trends using Registrar of Companies (</a:t>
            </a:r>
            <a:r>
              <a:rPr lang="en-IN" dirty="0" err="1" smtClean="0"/>
              <a:t>RoC</a:t>
            </a:r>
            <a:r>
              <a:rPr lang="en-IN" dirty="0" smtClean="0"/>
              <a:t>) data. It provides a forward-looking perspective that is invaluable for business decision-making. By leveraging predictive models trained on historical registration data, stakeholders, including businesses, investors, and policymakers, gain the ability to anticipate market dynamics, regulatory changes, and economic shifts. These insights enable businesses to optimize their strategies, identify growth opportunities, and proactively manage risks. For investors, predictive analytics aids in making informed investment decisions, aligning portfolios with expected market trends. Policymakers, on the other hand, can use these predictions to formulate regulations and policies that foster a conducive environment for business development. Overall, predictive analytics empowers decision-makers with a data-driven edge, enhancing their ability to adapt, innovate, and thrive in the ever-evolving corporate landscape.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AND LIMITATION</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While our project on exploring and predicting company registration trends using Registrar of Companies (</a:t>
            </a:r>
            <a:r>
              <a:rPr lang="en-IN" dirty="0" err="1" smtClean="0"/>
              <a:t>RoC</a:t>
            </a:r>
            <a:r>
              <a:rPr lang="en-IN" dirty="0" smtClean="0"/>
              <a:t>) data offers significant potential, it is not without its challenges and limitations. One primary challenge stems from the quality and completeness of </a:t>
            </a:r>
            <a:r>
              <a:rPr lang="en-IN" dirty="0" err="1" smtClean="0"/>
              <a:t>RoC</a:t>
            </a:r>
            <a:r>
              <a:rPr lang="en-IN" dirty="0" smtClean="0"/>
              <a:t> data, as inaccuracies, missing information, and variations in data entry can hinder the accuracy of our predictive models. Additionally, ethical considerations regarding data privacy and security must be addressed, as </a:t>
            </a:r>
            <a:r>
              <a:rPr lang="en-IN" dirty="0" err="1" smtClean="0"/>
              <a:t>RoC</a:t>
            </a:r>
            <a:r>
              <a:rPr lang="en-IN" dirty="0" smtClean="0"/>
              <a:t> data may contain sensitive information about companies and individuals. Moreover, the dynamic nature of business environments and changing regulatory frameworks poses a challenge in keeping our predictive models up-to-date and adaptable. The choice of suitable machine learning algorithms and feature engineering approaches also requires careful consideration, as model performance can be influenced by these choices. Finally, while predictive analytics can provide valuable insights, it's essential to acknowledge that predictions are inherently uncertain, and unexpected events can impact registration trends. Recognizing these challenges and limitations, we aim to employ best practices and methodologies to mitigate them and provide stakeholders with valuable and actionable insights while being mindful of the constraints within which our project operates.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Looking ahead, our project on exploring and predicting company registration trends using Registrar of Companies (</a:t>
            </a:r>
            <a:r>
              <a:rPr lang="en-IN" dirty="0" err="1" smtClean="0"/>
              <a:t>RoC</a:t>
            </a:r>
            <a:r>
              <a:rPr lang="en-IN" dirty="0" smtClean="0"/>
              <a:t>) data presents several avenues for future enhancements and expansion. First and foremost, integrating real-time data feeds from </a:t>
            </a:r>
            <a:r>
              <a:rPr lang="en-IN" dirty="0" err="1" smtClean="0"/>
              <a:t>RoC</a:t>
            </a:r>
            <a:r>
              <a:rPr lang="en-IN" dirty="0" smtClean="0"/>
              <a:t> records would allow for more up-to-date and responsive analyses, enabling stakeholders to monitor and react to registration trends in near real-time. Additionally, expanding the scope of our project to cover a broader geographical region or incorporating data from multiple </a:t>
            </a:r>
            <a:r>
              <a:rPr lang="en-IN" dirty="0" err="1" smtClean="0"/>
              <a:t>RoC</a:t>
            </a:r>
            <a:r>
              <a:rPr lang="en-IN" dirty="0" smtClean="0"/>
              <a:t> authorities would provide a more comprehensive view of global registration dynamics. Implementing advanced AI techniques such as deep learning and reinforcement learning could also lead to more accurate predictions, especially in complex and dynamic business environments. Moreover, developing user-friendly dashboards and decision support systems would make our insights more accessible to a wider audience of non-technical users. Lastly, exploring the incorporation of external data sources, such as economic indicators and industry-specific data, would enhance the contextual understanding of registration trends. By continually evolving and expanding our project's capabilities, we can better serve the needs of businesses, regulators, and researchers in navigating the ever-changing corporate landscape.</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STUDIES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Incorporating real-world case studies into our project on exploring and predicting company registration trends using Registrar of Companies (</a:t>
            </a:r>
            <a:r>
              <a:rPr lang="en-IN" dirty="0" err="1" smtClean="0"/>
              <a:t>RoC</a:t>
            </a:r>
            <a:r>
              <a:rPr lang="en-IN" dirty="0" smtClean="0"/>
              <a:t>) data serves as a practical and illuminating dimension. These case studies provide tangible examples of how the insights generated through our analysis can be applied to benefit various stakeholders.</a:t>
            </a:r>
          </a:p>
          <a:p>
            <a:r>
              <a:rPr lang="en-IN" dirty="0" smtClean="0"/>
              <a:t>For instance, one case study might focus on a government regulatory body that uses our predictive models to proactively identify industries experiencing rapid growth in registrations. By adapting policies and resource allocation accordingly, the government can foster economic development in these sectors and ensure regulatory compliance.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In conclusion, our project aimed at exploring and predicting company registration trends using Registrar of Companies (</a:t>
            </a:r>
            <a:r>
              <a:rPr lang="en-IN" dirty="0" err="1" smtClean="0"/>
              <a:t>RoC</a:t>
            </a:r>
            <a:r>
              <a:rPr lang="en-IN" dirty="0" smtClean="0"/>
              <a:t>) data represents a powerful convergence of advanced AI techniques and comprehensive data analysis. Through meticulous data collection, </a:t>
            </a:r>
            <a:r>
              <a:rPr lang="en-IN" dirty="0" err="1" smtClean="0"/>
              <a:t>preprocessing</a:t>
            </a:r>
            <a:r>
              <a:rPr lang="en-IN" dirty="0" smtClean="0"/>
              <a:t>, and the application of predictive models, we have gained valuable insights into the dynamics of company registrations. These insights hold immense significance for stakeholders across various domains, from government authorities seeking to formulate effective regulatory policies to businesses and investors looking to make informed decisions in a rapidly evolving corporate landscape.</a:t>
            </a:r>
          </a:p>
          <a:p>
            <a:endParaRPr lang="en-IN" dirty="0" smtClean="0"/>
          </a:p>
          <a:p>
            <a:r>
              <a:rPr lang="en-IN" dirty="0" smtClean="0"/>
              <a:t>By leveraging AI-driven exploration and predictive analytics, our project equips decision-makers with the tools to anticipate market shifts, identify growth opportunities, and manage risks proactively. While we have encountered challenges related to data quality, privacy, and model accuracy, we have strived to address these issues through rigorous methodologies and ethical considerations.</a:t>
            </a:r>
          </a:p>
          <a:p>
            <a:endParaRPr lang="en-IN" dirty="0" smtClean="0"/>
          </a:p>
          <a:p>
            <a:r>
              <a:rPr lang="en-IN" dirty="0" smtClean="0"/>
              <a:t>As we look to the future, we see opportunities to enhance our project by integrating real-time data, expanding its geographical scope, and incorporating advanced AI techniques. These enhancements will further empower stakeholders with timely, accurate, and actionable insights. In summary, our project underscores the immense potential of AI and data-driven approaches in </a:t>
            </a:r>
            <a:r>
              <a:rPr lang="en-IN" dirty="0" err="1" smtClean="0"/>
              <a:t>unraveling</a:t>
            </a:r>
            <a:r>
              <a:rPr lang="en-IN" dirty="0" smtClean="0"/>
              <a:t> the complexities of company registration trends, ultimately contributing to more informed, resilient, and successful decision-making in the business and regulatory realms.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ANALYSIS</a:t>
            </a:r>
            <a:endParaRPr lang="en-US" dirty="0"/>
          </a:p>
        </p:txBody>
      </p:sp>
      <p:sp>
        <p:nvSpPr>
          <p:cNvPr id="3" name="Content Placeholder 2"/>
          <p:cNvSpPr>
            <a:spLocks noGrp="1"/>
          </p:cNvSpPr>
          <p:nvPr>
            <p:ph idx="1"/>
          </p:nvPr>
        </p:nvSpPr>
        <p:spPr/>
        <p:txBody>
          <a:bodyPr>
            <a:normAutofit fontScale="32500" lnSpcReduction="20000"/>
          </a:bodyPr>
          <a:lstStyle/>
          <a:p>
            <a:r>
              <a:rPr lang="en-US" sz="4300" dirty="0" smtClean="0"/>
              <a:t>Driven Exploration and Prediction of Company Registration Trends with Registrar of Companies (</a:t>
            </a:r>
            <a:r>
              <a:rPr lang="en-US" sz="4300" dirty="0" err="1" smtClean="0"/>
              <a:t>RoC</a:t>
            </a:r>
            <a:r>
              <a:rPr lang="en-US" sz="4300" dirty="0" smtClean="0"/>
              <a:t>). This is a simplified example, and you can customize it to fit the specific data and findings of your project:</a:t>
            </a:r>
          </a:p>
          <a:p>
            <a:r>
              <a:rPr lang="en-US" sz="4300" dirty="0" err="1" smtClean="0"/>
              <a:t>mathematicaCopy</a:t>
            </a:r>
            <a:r>
              <a:rPr lang="en-US" sz="4300" dirty="0" smtClean="0"/>
              <a:t> code</a:t>
            </a:r>
          </a:p>
          <a:p>
            <a:r>
              <a:rPr lang="en-US" sz="6000" dirty="0" smtClean="0"/>
              <a:t>Table 1: Summary of Predictive Model Performance | Model | Accuracy | Precision | Recall | F1-Score | |-----------------|----------|-----------|--------|----------| | Random Forest | 0.85 | 0.88 | 0.87 | 0.87 | | </a:t>
            </a:r>
            <a:r>
              <a:rPr lang="en-US" sz="6000" dirty="0" err="1" smtClean="0"/>
              <a:t>XGBoost</a:t>
            </a:r>
            <a:r>
              <a:rPr lang="en-US" sz="6000" dirty="0" smtClean="0"/>
              <a:t> | 0.87 | 0.89 | 0.91 | 0.90 | | Neural Network | 0.88 | 0.90 | 0.92 | 0.91 </a:t>
            </a:r>
            <a:r>
              <a:rPr lang="en-US" sz="6000" dirty="0" smtClean="0">
                <a:solidFill>
                  <a:schemeClr val="accent2"/>
                </a:solidFill>
              </a:rPr>
              <a:t>| </a:t>
            </a:r>
          </a:p>
          <a:p>
            <a:r>
              <a:rPr lang="en-US" sz="3700" dirty="0" smtClean="0"/>
              <a:t>In this table, you can provide a summary of the performance metrics of different predictive models you've used in your project. The table includes:</a:t>
            </a:r>
          </a:p>
          <a:p>
            <a:r>
              <a:rPr lang="en-US" sz="3700" b="1" dirty="0" smtClean="0"/>
              <a:t>Model:</a:t>
            </a:r>
            <a:r>
              <a:rPr lang="en-US" sz="3700" dirty="0" smtClean="0"/>
              <a:t> The names of the predictive models used (e.g., Random Forest, </a:t>
            </a:r>
            <a:r>
              <a:rPr lang="en-US" sz="3700" dirty="0" err="1" smtClean="0"/>
              <a:t>XGBoost</a:t>
            </a:r>
            <a:r>
              <a:rPr lang="en-US" sz="3700" dirty="0" smtClean="0"/>
              <a:t>, Neural Network).</a:t>
            </a:r>
          </a:p>
          <a:p>
            <a:r>
              <a:rPr lang="en-US" sz="3700" b="1" dirty="0" smtClean="0"/>
              <a:t>Accuracy:</a:t>
            </a:r>
            <a:r>
              <a:rPr lang="en-US" sz="3700" dirty="0" smtClean="0"/>
              <a:t> The accuracy of each model in correctly predicting company registration trends.</a:t>
            </a:r>
          </a:p>
          <a:p>
            <a:r>
              <a:rPr lang="en-US" sz="3700" b="1" dirty="0" smtClean="0"/>
              <a:t>Precision:</a:t>
            </a:r>
            <a:r>
              <a:rPr lang="en-US" sz="3700" dirty="0" smtClean="0"/>
              <a:t> The precision of each model, indicating the proportion of true positive predictions out of all positive predictions.</a:t>
            </a:r>
          </a:p>
          <a:p>
            <a:r>
              <a:rPr lang="en-US" sz="3700" b="1" dirty="0" smtClean="0"/>
              <a:t>Recall:</a:t>
            </a:r>
            <a:r>
              <a:rPr lang="en-US" sz="3700" dirty="0" smtClean="0"/>
              <a:t> The recall of each model, showing the proportion of true positives predicted out of all actual positives.</a:t>
            </a:r>
          </a:p>
          <a:p>
            <a:r>
              <a:rPr lang="en-US" sz="3700" b="1" dirty="0" smtClean="0"/>
              <a:t>F1-Score:</a:t>
            </a:r>
            <a:r>
              <a:rPr lang="en-US" sz="3700" dirty="0" smtClean="0"/>
              <a:t> The F1-Score is the harmonic mean of precision and recall, providing a balanced measure of a model's performance.</a:t>
            </a:r>
          </a:p>
          <a:p>
            <a:r>
              <a:rPr lang="en-US" sz="3700" dirty="0" smtClean="0"/>
              <a:t>This table offers a quick comparison of how different models performed in predicting registration trends, helping readers understand which model might be the most suitable for their specific use case. You can customize this table with your actual model performance metrics and model names.</a:t>
            </a:r>
            <a:endParaRPr lang="en-US" sz="3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476250"/>
            <a:ext cx="8229600" cy="5978525"/>
          </a:xfrm>
        </p:spPr>
        <p:txBody>
          <a:bodyPr>
            <a:noAutofit/>
          </a:bodyPr>
          <a:lstStyle/>
          <a:p>
            <a:r>
              <a:rPr lang="en-US" sz="1800" dirty="0" smtClean="0"/>
              <a:t>Table 1: Dataset Description</a:t>
            </a:r>
          </a:p>
          <a:p>
            <a:endParaRPr lang="en-US" sz="1800" dirty="0" smtClean="0"/>
          </a:p>
          <a:p>
            <a:r>
              <a:rPr lang="en-US" sz="1800" dirty="0" smtClean="0"/>
              <a:t>| Dataset          | Description                               | Source           | Data Range   | Number of Records | Key Variables |</a:t>
            </a:r>
          </a:p>
          <a:p>
            <a:r>
              <a:rPr lang="en-US" sz="1800" dirty="0" smtClean="0"/>
              <a:t>|------------------|-------------------------------------------|------------------|--------------|-------------------|---------------|</a:t>
            </a:r>
          </a:p>
          <a:p>
            <a:r>
              <a:rPr lang="en-US" sz="1800" dirty="0" smtClean="0"/>
              <a:t>| Company Data     | Company registration records             | Registrar of Companies | 2010-2023 | 50,000            | Company Name, Registration Date, Industry, Location, Ownership Structure |</a:t>
            </a:r>
          </a:p>
          <a:p>
            <a:r>
              <a:rPr lang="en-US" sz="1800" dirty="0" smtClean="0"/>
              <a:t>| Economic Indicators | Economic data such as GDP, unemployment | Government Economic Agencies | 2010-2023 | 168               | GDP, Unemployment Rate, Inflation Rate |</a:t>
            </a:r>
          </a:p>
          <a:p>
            <a:r>
              <a:rPr lang="en-US" sz="1800" dirty="0" smtClean="0"/>
              <a:t>| Legal Framework  | Legal regulations and policy changes      | Government Legislation | 2010-2023 | 50                | Regulation Change Date, Description |</a:t>
            </a:r>
          </a:p>
          <a:p>
            <a:r>
              <a:rPr lang="en-US" sz="1800" dirty="0" smtClean="0"/>
              <a:t>| Market Data      | Stock market indices and trends          | Financial Exchanges | 2010-2023 | 1565              | Stock Index, Trading Volume, Market Capitalization |</a:t>
            </a:r>
          </a:p>
          <a:p>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78136"/>
          </a:xfrm>
        </p:spPr>
        <p:txBody>
          <a:bodyPr>
            <a:normAutofit fontScale="92500" lnSpcReduction="20000"/>
          </a:bodyPr>
          <a:lstStyle/>
          <a:p>
            <a:pPr lvl="8"/>
            <a:r>
              <a:rPr lang="en-US" sz="3000" dirty="0" smtClean="0"/>
              <a:t>Table 2: Additional Dataset for Economic Factors</a:t>
            </a:r>
          </a:p>
          <a:p>
            <a:endParaRPr lang="en-US" dirty="0" smtClean="0"/>
          </a:p>
          <a:p>
            <a:r>
              <a:rPr lang="en-US" dirty="0" smtClean="0"/>
              <a:t>| Dataset             | Description                       | Source                   | Data Range   | Number of Records | Key Variables                  |</a:t>
            </a:r>
          </a:p>
          <a:p>
            <a:r>
              <a:rPr lang="en-US" dirty="0" smtClean="0"/>
              <a:t>|---------------------|-----------------------------------|--------------------------|--------------|-------------------|------------------------------|</a:t>
            </a:r>
          </a:p>
          <a:p>
            <a:r>
              <a:rPr lang="en-US" dirty="0" smtClean="0"/>
              <a:t>| Business Confidence | Business sentiment and confidence | National Business Surveys | 2010-2023 | 150               | Business Confidence Index, Economic Outlook, Investment Plans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ROC AND COMPANY REGISTRATION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Registrar of Companies (</a:t>
            </a:r>
            <a:r>
              <a:rPr lang="en-IN" dirty="0" err="1" smtClean="0"/>
              <a:t>RoC</a:t>
            </a:r>
            <a:r>
              <a:rPr lang="en-IN" dirty="0" smtClean="0"/>
              <a:t>) is a vital government agency responsible for overseeing and regulating company registrations in a country. Its main goal is to maintain a comprehensive database of information related to businesses operating within its jurisdiction, promoting transparency, accountability, and compliance with legal and regulatory frameworks. </a:t>
            </a:r>
            <a:r>
              <a:rPr lang="en-IN" dirty="0" err="1" smtClean="0"/>
              <a:t>RoCs</a:t>
            </a:r>
            <a:r>
              <a:rPr lang="en-IN" dirty="0" smtClean="0"/>
              <a:t> collect, manage, and distribute essential data about a company's formation, ownership, finances, and statutory filings. This data is not only crucial for government authorities but also provides valuable insights for researchers, analysts, and businesses. Recently, the integration of AI and data analytics has expanded the possibilities for exploring and predicting company registration trends, enhancing decision-making and policy development. This project aims to leverage AI to uncover hidden insights in </a:t>
            </a:r>
            <a:r>
              <a:rPr lang="en-IN" dirty="0" err="1" smtClean="0"/>
              <a:t>RoC</a:t>
            </a:r>
            <a:r>
              <a:rPr lang="en-IN" dirty="0" smtClean="0"/>
              <a:t> data, providing a deeper understanding of company registration dynamics and their impact on the business and regulatory landscape.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AND PREPROCESSING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In the context of our project on exploring and predicting company registration trends with the Registrar of Companies (</a:t>
            </a:r>
            <a:r>
              <a:rPr lang="en-IN" dirty="0" err="1" smtClean="0"/>
              <a:t>RoC</a:t>
            </a:r>
            <a:r>
              <a:rPr lang="en-IN" dirty="0" smtClean="0"/>
              <a:t>), the phase of data collection and </a:t>
            </a:r>
            <a:r>
              <a:rPr lang="en-IN" dirty="0" err="1" smtClean="0"/>
              <a:t>preprocessing</a:t>
            </a:r>
            <a:r>
              <a:rPr lang="en-IN" dirty="0" smtClean="0"/>
              <a:t> plays a fundamental role. This phase involves the systematic gathering of raw data from various sources within the </a:t>
            </a:r>
            <a:r>
              <a:rPr lang="en-IN" dirty="0" err="1" smtClean="0"/>
              <a:t>RoC</a:t>
            </a:r>
            <a:r>
              <a:rPr lang="en-IN" dirty="0" smtClean="0"/>
              <a:t>, which may include company registration records, financial statements, ownership information, and other relevant documents. Once collected, the data undergoes a meticulous </a:t>
            </a:r>
            <a:r>
              <a:rPr lang="en-IN" dirty="0" err="1" smtClean="0"/>
              <a:t>preprocessing</a:t>
            </a:r>
            <a:r>
              <a:rPr lang="en-IN" dirty="0" smtClean="0"/>
              <a:t> process to ensure its quality and consistency. This includes tasks such as data cleaning, which involves the removal of duplicates, correction of errors, and handling missing values. Additionally, data normalization and structuring are performed to make the data suitable for analysis. This crucial step lays the foundation for the subsequent stages of our project, enabling us to work with clean and well-organized data that can be effectively used for AI-driven exploration and prediction of company registration trends.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AI AND MACHINE LEARNING TECHNIQUE</a:t>
            </a:r>
            <a:r>
              <a:rPr lang="en-IN" sz="5300" dirty="0" smtClean="0"/>
              <a:t>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application of AI and machine learning techniques is at the heart of our project focused on exploring and predicting company registration trends using data from the Registrar of Companies (</a:t>
            </a:r>
            <a:r>
              <a:rPr lang="en-IN" dirty="0" err="1" smtClean="0"/>
              <a:t>RoC</a:t>
            </a:r>
            <a:r>
              <a:rPr lang="en-IN" dirty="0" smtClean="0"/>
              <a:t>). These advanced technologies play a pivotal role in extracting meaningful insights from the vast and complex datasets maintained by </a:t>
            </a:r>
            <a:r>
              <a:rPr lang="en-IN" dirty="0" err="1" smtClean="0"/>
              <a:t>RoC</a:t>
            </a:r>
            <a:r>
              <a:rPr lang="en-IN" dirty="0" smtClean="0"/>
              <a:t>. Natural Language Processing (NLP), data mining, and predictive </a:t>
            </a:r>
            <a:r>
              <a:rPr lang="en-IN" dirty="0" err="1" smtClean="0"/>
              <a:t>modeling</a:t>
            </a:r>
            <a:r>
              <a:rPr lang="en-IN" dirty="0" smtClean="0"/>
              <a:t> are some of the key techniques employed. NLP is used to analyze unstructured textual data within </a:t>
            </a:r>
            <a:r>
              <a:rPr lang="en-IN" dirty="0" err="1" smtClean="0"/>
              <a:t>RoC</a:t>
            </a:r>
            <a:r>
              <a:rPr lang="en-IN" dirty="0" smtClean="0"/>
              <a:t> documents, such as company descriptions and legal filings, enabling us to uncover valuable information. Data mining techniques help discover patterns, correlations, and anomalies within the data, aiding in the identification of registration trends. Predictive </a:t>
            </a:r>
            <a:r>
              <a:rPr lang="en-IN" dirty="0" err="1" smtClean="0"/>
              <a:t>modeling</a:t>
            </a:r>
            <a:r>
              <a:rPr lang="en-IN" dirty="0" smtClean="0"/>
              <a:t>, powered by machine learning algorithms, is crucial for forecasting future registration trends based on historical data patterns. These techniques collectively empower our project to make sense of the wealth of information within </a:t>
            </a:r>
            <a:r>
              <a:rPr lang="en-IN" dirty="0" err="1" smtClean="0"/>
              <a:t>RoC</a:t>
            </a:r>
            <a:r>
              <a:rPr lang="en-IN" dirty="0" smtClean="0"/>
              <a:t> records, facilitating informed decision-making and policy formulation within the corporate and regulatory landscape.</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EXPLORATORY DATA ANALYSIS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Exploratory Data Analysis (EDA) plays a pivotal role in our project aimed at understanding and predicting company registration trends using data from the Registrar of Companies (</a:t>
            </a:r>
            <a:r>
              <a:rPr lang="en-IN" dirty="0" err="1" smtClean="0"/>
              <a:t>RoC</a:t>
            </a:r>
            <a:r>
              <a:rPr lang="en-IN" dirty="0" smtClean="0"/>
              <a:t>). EDA involves a systematic and comprehensive examination of the data to uncover valuable insights and patterns. During this phase, we employ various statistical and visualization techniques to gain a deeper understanding of the dataset's characteristics. We explore key summary statistics, distributions, and data visualizations like histograms, scatter plots, and time series plots to identify trends, outliers, and potential relationships among variables. EDA not only helps in detecting data anomalies but also provides a foundation for making informed decisions about feature selection, model development, and the overall project strategy. By carefully dissecting and visualizing the data, we can extract meaningful information that serves as the basis for more advanced analyses, predictive </a:t>
            </a:r>
            <a:r>
              <a:rPr lang="en-IN" dirty="0" err="1" smtClean="0"/>
              <a:t>modeling</a:t>
            </a:r>
            <a:r>
              <a:rPr lang="en-IN" dirty="0" smtClean="0"/>
              <a:t>, and ultimately, more effective strategies for leveraging </a:t>
            </a:r>
            <a:r>
              <a:rPr lang="en-IN" dirty="0" err="1" smtClean="0"/>
              <a:t>RoC</a:t>
            </a:r>
            <a:r>
              <a:rPr lang="en-IN" dirty="0" smtClean="0"/>
              <a:t> data in our project.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PREDICTIVE MODELLING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Predictive </a:t>
            </a:r>
            <a:r>
              <a:rPr lang="en-IN" dirty="0" err="1" smtClean="0"/>
              <a:t>modeling</a:t>
            </a:r>
            <a:r>
              <a:rPr lang="en-IN" dirty="0" smtClean="0"/>
              <a:t> is a central component of our project focused on exploring and predicting company registration trends using data from the Registrar of Companies (</a:t>
            </a:r>
            <a:r>
              <a:rPr lang="en-IN" dirty="0" err="1" smtClean="0"/>
              <a:t>RoC</a:t>
            </a:r>
            <a:r>
              <a:rPr lang="en-IN" dirty="0" smtClean="0"/>
              <a:t>). In this phase, we harness the power of machine learning and statistical algorithms to develop models that can forecast future company registration trends based on historical data patterns. These models take into account a range of features and variables derived from </a:t>
            </a:r>
            <a:r>
              <a:rPr lang="en-IN" dirty="0" err="1" smtClean="0"/>
              <a:t>RoC</a:t>
            </a:r>
            <a:r>
              <a:rPr lang="en-IN" dirty="0" smtClean="0"/>
              <a:t> records, such as company attributes, ownership structures, and economic indicators. Through careful selection of appropriate algorithms, rigorous training, and evaluation, our predictive models aim to provide accurate and actionable insights into registration trends. They enable us to anticipate fluctuations in registration activity, identify emerging patterns, and assess the impact of various factors on company registrations. By leveraging predictive </a:t>
            </a:r>
            <a:r>
              <a:rPr lang="en-IN" dirty="0" err="1" smtClean="0"/>
              <a:t>modeling</a:t>
            </a:r>
            <a:r>
              <a:rPr lang="en-IN" dirty="0" smtClean="0"/>
              <a:t>, our project empowers stakeholders, including government authorities, businesses, and investors, with valuable foresight to make informed decisions and adapt to the dynamic corporate landscape effectively.</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ENGINEERING</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Feature engineering is a critical step in our project on exploring and predicting company registration trends using data from the Registrar of Companies (</a:t>
            </a:r>
            <a:r>
              <a:rPr lang="en-IN" dirty="0" err="1" smtClean="0"/>
              <a:t>RoC</a:t>
            </a:r>
            <a:r>
              <a:rPr lang="en-IN" dirty="0" smtClean="0"/>
              <a:t>). It involves the creation and transformation of variables or features from the raw data to enhance the predictive power of our models. In this phase, we carefully select, combine, and engineer features that are likely to have a significant impact on the accuracy and robustness of our predictive models. These features can encompass a wide range of information, including company-specific attributes, economic indicators, and even derived variables that capture the complexity of the registration process. Feature engineering enables us to </a:t>
            </a:r>
            <a:r>
              <a:rPr lang="en-IN" dirty="0" err="1" smtClean="0"/>
              <a:t>distill</a:t>
            </a:r>
            <a:r>
              <a:rPr lang="en-IN" dirty="0" smtClean="0"/>
              <a:t> the essence of the data, making it more relevant and informative for machine learning algorithms. By leveraging domain knowledge and creativity in feature engineering, we aim to uncover hidden patterns and relationships within the </a:t>
            </a:r>
            <a:r>
              <a:rPr lang="en-IN" dirty="0" err="1" smtClean="0"/>
              <a:t>RoC</a:t>
            </a:r>
            <a:r>
              <a:rPr lang="en-IN" dirty="0" smtClean="0"/>
              <a:t> data that may not be apparent initially. This process enhances the quality of our predictions, allowing us to offer more valuable insights to stakeholders and decision-makers in the corporate and regulatory domains.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SERIES ANALYSIS</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Time series analysis is a vital component of our project focused on exploring and predicting company registration trends using data from the Registrar of Companies (</a:t>
            </a:r>
            <a:r>
              <a:rPr lang="en-IN" dirty="0" err="1" smtClean="0"/>
              <a:t>RoC</a:t>
            </a:r>
            <a:r>
              <a:rPr lang="en-IN" dirty="0" smtClean="0"/>
              <a:t>). It involves the systematic examination of data points collected over time, allowing us to uncover patterns, trends, and seasonality in the registration data. By applying time series techniques, we can capture temporal dependencies and fluctuations in company registrations, which are often influenced by various economic, regulatory, and business factors. Time series models enable us to make forecasts and projections, providing valuable insights into the future trajectory of registration trends. This analysis aids decision-makers in anticipating changes in business dynamics, identifying potential growth opportunities, and formulating policies that align with the evolving corporate landscape. Ultimately, time series analysis empowers our project to offer a more comprehensive and forward-looking perspective on company registration trends, enhancing its utility for stakeholders in both the public and private sectors.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ANOMALY DETECTION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Anomaly detection is a crucial aspect of our project aimed at exploring and predicting company registration trends using data from the Registrar of Companies (</a:t>
            </a:r>
            <a:r>
              <a:rPr lang="en-IN" dirty="0" err="1" smtClean="0"/>
              <a:t>RoC</a:t>
            </a:r>
            <a:r>
              <a:rPr lang="en-IN" dirty="0" smtClean="0"/>
              <a:t>). Anomalies, also known as outliers, are data points or patterns that deviate significantly from the norm within a dataset. Detecting anomalies in </a:t>
            </a:r>
            <a:r>
              <a:rPr lang="en-IN" dirty="0" err="1" smtClean="0"/>
              <a:t>RoC</a:t>
            </a:r>
            <a:r>
              <a:rPr lang="en-IN" dirty="0" smtClean="0"/>
              <a:t> data is essential as it helps identify irregular registration activities, potential fraud, or unusual trends that may require closer scrutiny. By leveraging AI-driven anomaly detection techniques, we can automatically flag and investigate unusual patterns or data points within the registration data, enhancing the integrity and reliability of our analysis. Anomaly detection not only ensures data quality but also contributes to the overall robustness of our predictive models. By highlighting deviations from expected registration trends, this aspect of the project provides an additional layer of insight into the dynamics of the corporate registration landscape, aiding regulatory authorities, businesses, and investors in making more informed decisions and risk assessments.</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146</TotalTime>
  <Words>2973</Words>
  <Application>Microsoft Office PowerPoint</Application>
  <PresentationFormat>On-screen Show (4:3)</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Verve</vt:lpstr>
      <vt:lpstr>Slide 1</vt:lpstr>
      <vt:lpstr>INTRODUCTION TO ROC AND COMPANY REGISTRATION</vt:lpstr>
      <vt:lpstr>DATA COLLECTION AND PREPROCESSING</vt:lpstr>
      <vt:lpstr>AI AND MACHINE LEARNING TECHNIQUEs</vt:lpstr>
      <vt:lpstr>EXPLORATORY DATA ANALYSIS</vt:lpstr>
      <vt:lpstr>PREDICTIVE MODELLING</vt:lpstr>
      <vt:lpstr>FEATURE ENGINEERING</vt:lpstr>
      <vt:lpstr>TIME SERIES ANALYSIS</vt:lpstr>
      <vt:lpstr>ANOMALY DETECTION</vt:lpstr>
      <vt:lpstr>DATA VISUALISATION</vt:lpstr>
      <vt:lpstr>PREDICTIVE    ANALYTICS</vt:lpstr>
      <vt:lpstr>CHALLENGES AND LIMITATION</vt:lpstr>
      <vt:lpstr>FUTURE ENHANCEMENT</vt:lpstr>
      <vt:lpstr>CASE STUDIES</vt:lpstr>
      <vt:lpstr>CONCLUSION</vt:lpstr>
      <vt:lpstr>DATASET ANALYSIS</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ECELAB14</cp:lastModifiedBy>
  <cp:revision>15</cp:revision>
  <dcterms:created xsi:type="dcterms:W3CDTF">2023-10-08T03:29:34Z</dcterms:created>
  <dcterms:modified xsi:type="dcterms:W3CDTF">2023-10-16T09:06:33Z</dcterms:modified>
</cp:coreProperties>
</file>