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75" r:id="rId3"/>
    <p:sldId id="269" r:id="rId4"/>
    <p:sldId id="274" r:id="rId5"/>
    <p:sldId id="268" r:id="rId6"/>
    <p:sldId id="273" r:id="rId7"/>
    <p:sldId id="271" r:id="rId8"/>
    <p:sldId id="270" r:id="rId9"/>
    <p:sldId id="276"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rishanya921/examination-timetable-gener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lumMod val="95000"/>
                    <a:lumOff val="5000"/>
                  </a:schemeClr>
                </a:solidFill>
              </a:rPr>
              <a:t>Examination Timetable Generation </a:t>
            </a:r>
            <a:endParaRPr lang="en-GB"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CSE-37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78428386"/>
              </p:ext>
            </p:extLst>
          </p:nvPr>
        </p:nvGraphicFramePr>
        <p:xfrm>
          <a:off x="530760" y="2516811"/>
          <a:ext cx="5418675" cy="2194620"/>
        </p:xfrm>
        <a:graphic>
          <a:graphicData uri="http://schemas.openxmlformats.org/drawingml/2006/table">
            <a:tbl>
              <a:tblPr firstRow="1" bandRow="1">
                <a:tableStyleId>{57690726-49DA-4552-BDEB-330DD8EA8BD9}</a:tableStyleId>
              </a:tblPr>
              <a:tblGrid>
                <a:gridCol w="2806302">
                  <a:extLst>
                    <a:ext uri="{9D8B030D-6E8A-4147-A177-3AD203B41FA5}">
                      <a16:colId xmlns:a16="http://schemas.microsoft.com/office/drawing/2014/main" val="20000"/>
                    </a:ext>
                  </a:extLst>
                </a:gridCol>
                <a:gridCol w="2612373">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Trishanya</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20211CSE0361</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Bhavith Mourya R</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20211CSE0394</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Dinson Sam Thomas</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20211CSE0377</a:t>
                      </a:r>
                      <a:endParaRPr sz="1800" u="none" strike="noStrike" cap="none" dirty="0"/>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Ajay R</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20211CSE0384</a:t>
                      </a:r>
                      <a:endParaRPr sz="1800" u="none" strike="noStrike" cap="none" dirty="0"/>
                    </a:p>
                  </a:txBody>
                  <a:tcPr marL="91450" marR="91450" marT="45725" marB="45725" anchor="ct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Ms.Rakheeba Taseen</a:t>
            </a: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B-Tech(SOCSE)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pt-BR"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Mohamed H B </a:t>
            </a:r>
            <a:endPar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Summary of literature survey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a:t>
            </a:r>
            <a:r>
              <a:rPr lang="en-IN" dirty="0">
                <a:latin typeface="Cambria" panose="02040503050406030204" pitchFamily="18" charset="0"/>
                <a:ea typeface="Cambria" panose="02040503050406030204" pitchFamily="18" charset="0"/>
              </a:rPr>
              <a:t>PSCS190</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spcBef>
                <a:spcPts val="0"/>
              </a:spcBef>
            </a:pPr>
            <a:r>
              <a:rPr lang="en-US" dirty="0">
                <a:latin typeface="Cambria" panose="02040503050406030204" pitchFamily="18" charset="0"/>
                <a:ea typeface="Cambria" panose="02040503050406030204" pitchFamily="18" charset="0"/>
              </a:rPr>
              <a:t>Organization: Presidency University</a:t>
            </a:r>
          </a:p>
          <a:p>
            <a:pPr marL="495300" indent="-342900" algn="just">
              <a:lnSpc>
                <a:spcPct val="200000"/>
              </a:lnSpc>
              <a:spcBef>
                <a:spcPts val="0"/>
              </a:spcBef>
            </a:pPr>
            <a:r>
              <a:rPr lang="en-US" dirty="0">
                <a:latin typeface="Cambria" panose="02040503050406030204" pitchFamily="18" charset="0"/>
                <a:ea typeface="Cambria" panose="02040503050406030204" pitchFamily="18" charset="0"/>
              </a:rPr>
              <a:t>Category (Hardware / Software / Both) :Software</a:t>
            </a:r>
          </a:p>
          <a:p>
            <a:pPr marL="495300" indent="-342900" algn="just">
              <a:lnSpc>
                <a:spcPct val="200000"/>
              </a:lnSpc>
              <a:spcBef>
                <a:spcPts val="0"/>
              </a:spcBef>
            </a:pPr>
            <a:r>
              <a:rPr lang="en-US" dirty="0">
                <a:latin typeface="Cambria" panose="02040503050406030204" pitchFamily="18" charset="0"/>
                <a:ea typeface="Cambria" panose="02040503050406030204" pitchFamily="18" charset="0"/>
              </a:rPr>
              <a:t>Problem Description :The aim of the project is to generate a timetable given information such as course registration information, elective information, etc. The project will involve defining constraints, domains and variables before slotting the examinations in the respective slots. Further constraints, such as faculty availability for tasks like invigilation, student and faculty exhaustion (</a:t>
            </a:r>
            <a:r>
              <a:rPr lang="en-US" dirty="0" err="1">
                <a:latin typeface="Cambria" panose="02040503050406030204" pitchFamily="18" charset="0"/>
                <a:ea typeface="Cambria" panose="02040503050406030204" pitchFamily="18" charset="0"/>
              </a:rPr>
              <a:t>Eg.</a:t>
            </a:r>
            <a:r>
              <a:rPr lang="en-US" dirty="0">
                <a:latin typeface="Cambria" panose="02040503050406030204" pitchFamily="18" charset="0"/>
                <a:ea typeface="Cambria" panose="02040503050406030204" pitchFamily="18" charset="0"/>
              </a:rPr>
              <a:t> not allocating more than 3 hours of examinations or invigilation in a day), etc. are also to be considered while generating the timetable. The final deliverable for this project will aid in the smooth and fair conduct of examinations in Presidency University.</a:t>
            </a:r>
          </a:p>
          <a:p>
            <a:pPr marL="495300" indent="-342900" algn="just">
              <a:lnSpc>
                <a:spcPct val="200000"/>
              </a:lnSpc>
              <a:spcBef>
                <a:spcPts val="0"/>
              </a:spcBef>
            </a:pPr>
            <a:r>
              <a:rPr lang="en-US" dirty="0">
                <a:latin typeface="Cambria" panose="02040503050406030204" pitchFamily="18" charset="0"/>
                <a:ea typeface="Cambria" panose="02040503050406030204" pitchFamily="18" charset="0"/>
              </a:rPr>
              <a:t>Difficulty Level: Complex/Medium</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https://github.com/trishanya921/examination-timetable-generation</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290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495300" indent="-342900" algn="just">
              <a:spcBef>
                <a:spcPts val="0"/>
              </a:spcBef>
              <a:buSzPct val="100000"/>
            </a:pPr>
            <a:r>
              <a:rPr lang="en-US" dirty="0">
                <a:latin typeface="Cambria" panose="02040503050406030204" pitchFamily="18" charset="0"/>
                <a:ea typeface="Cambria" panose="02040503050406030204" pitchFamily="18" charset="0"/>
              </a:rPr>
              <a:t>Frontend –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Frameworks: React.js</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Technologies: HTML, CSS, JavaScript</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Backend -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Programming Languages : Java</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Frameworks : Spring boot</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Database – MySQL</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3B73-0CC7-E9B2-8543-CA163471F9D2}"/>
              </a:ext>
            </a:extLst>
          </p:cNvPr>
          <p:cNvSpPr>
            <a:spLocks noGrp="1"/>
          </p:cNvSpPr>
          <p:nvPr>
            <p:ph type="title"/>
          </p:nvPr>
        </p:nvSpPr>
        <p:spPr/>
        <p:txBody>
          <a:bodyPr/>
          <a:lstStyle/>
          <a:p>
            <a:r>
              <a:rPr lang="en-US" dirty="0">
                <a:solidFill>
                  <a:schemeClr val="bg2">
                    <a:lumMod val="75000"/>
                  </a:schemeClr>
                </a:solidFill>
                <a:latin typeface="Cambria" panose="02040503050406030204" pitchFamily="18" charset="0"/>
                <a:ea typeface="Cambria" panose="02040503050406030204" pitchFamily="18" charset="0"/>
              </a:rPr>
              <a:t>Analysis of Problem Statement </a:t>
            </a:r>
            <a:r>
              <a:rPr lang="en-US" sz="2000" dirty="0">
                <a:solidFill>
                  <a:schemeClr val="bg2">
                    <a:lumMod val="75000"/>
                  </a:schemeClr>
                </a:solidFill>
                <a:latin typeface="Cambria" panose="02040503050406030204" pitchFamily="18" charset="0"/>
                <a:ea typeface="Cambria" panose="02040503050406030204" pitchFamily="18" charset="0"/>
              </a:rPr>
              <a:t>(contd...)</a:t>
            </a:r>
            <a:endParaRPr lang="en-IN" dirty="0">
              <a:solidFill>
                <a:schemeClr val="bg2">
                  <a:lumMod val="75000"/>
                </a:schemeClr>
              </a:solidFill>
            </a:endParaRPr>
          </a:p>
        </p:txBody>
      </p:sp>
      <p:sp>
        <p:nvSpPr>
          <p:cNvPr id="3" name="Text Placeholder 2">
            <a:extLst>
              <a:ext uri="{FF2B5EF4-FFF2-40B4-BE49-F238E27FC236}">
                <a16:creationId xmlns:a16="http://schemas.microsoft.com/office/drawing/2014/main" id="{988EB95B-8A3C-BFC8-7AF8-DFDD4332A7A1}"/>
              </a:ext>
            </a:extLst>
          </p:cNvPr>
          <p:cNvSpPr>
            <a:spLocks noGrp="1"/>
          </p:cNvSpPr>
          <p:nvPr>
            <p:ph type="body" idx="1"/>
          </p:nvPr>
        </p:nvSpPr>
        <p:spPr>
          <a:xfrm>
            <a:off x="609599" y="1600203"/>
            <a:ext cx="7137115" cy="4526100"/>
          </a:xfrm>
        </p:spPr>
        <p:txBody>
          <a:bodyPr>
            <a:normAutofit/>
          </a:bodyPr>
          <a:lstStyle/>
          <a:p>
            <a:pPr marL="50800" indent="0">
              <a:buNone/>
            </a:pPr>
            <a:r>
              <a:rPr lang="en-IN" sz="2400" dirty="0"/>
              <a:t>Software Requirements</a:t>
            </a:r>
          </a:p>
          <a:p>
            <a:pPr marL="50800" indent="0">
              <a:buNone/>
            </a:pPr>
            <a:endParaRPr lang="en-IN" sz="2400" dirty="0"/>
          </a:p>
          <a:p>
            <a:r>
              <a:rPr lang="en-IN" sz="1800" dirty="0"/>
              <a:t>Operating System : Windows</a:t>
            </a:r>
          </a:p>
          <a:p>
            <a:r>
              <a:rPr lang="en-IN" sz="1800" dirty="0"/>
              <a:t>Development Tools: IDE (Visual Studio Code, PyCharm)</a:t>
            </a:r>
          </a:p>
          <a:p>
            <a:r>
              <a:rPr lang="en-IN" sz="1800" dirty="0"/>
              <a:t>Frontend Technologies: HTML , CSS, React </a:t>
            </a:r>
            <a:r>
              <a:rPr lang="en-IN" sz="1800" dirty="0" err="1"/>
              <a:t>js</a:t>
            </a:r>
            <a:endParaRPr lang="en-IN" sz="1800" dirty="0"/>
          </a:p>
          <a:p>
            <a:r>
              <a:rPr lang="en-IN" sz="1800" dirty="0"/>
              <a:t>Backend Technologies: Java, JSON</a:t>
            </a:r>
          </a:p>
          <a:p>
            <a:r>
              <a:rPr lang="en-IN" sz="1800" dirty="0"/>
              <a:t>Database Management: MySQL.</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371650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495300" indent="-342900" algn="just">
              <a:lnSpc>
                <a:spcPct val="200000"/>
              </a:lnSpc>
              <a:spcBef>
                <a:spcPts val="0"/>
              </a:spcBef>
              <a:buSzPct val="100000"/>
            </a:pPr>
            <a:r>
              <a:rPr lang="en-US" sz="2300" dirty="0">
                <a:latin typeface="Cambria" panose="02040503050406030204" pitchFamily="18" charset="0"/>
                <a:ea typeface="Cambria" panose="02040503050406030204" pitchFamily="18" charset="0"/>
              </a:rPr>
              <a:t>Problem: Generating exam timetables manually is complex and prone to conflicts due to factors like course registration, faculty availability, and student load.</a:t>
            </a:r>
          </a:p>
          <a:p>
            <a:pPr marL="495300" indent="-342900" algn="just">
              <a:lnSpc>
                <a:spcPct val="200000"/>
              </a:lnSpc>
              <a:spcBef>
                <a:spcPts val="0"/>
              </a:spcBef>
              <a:buSzPct val="100000"/>
            </a:pPr>
            <a:r>
              <a:rPr lang="en-US" sz="2300" dirty="0">
                <a:latin typeface="Cambria" panose="02040503050406030204" pitchFamily="18" charset="0"/>
                <a:ea typeface="Cambria" panose="02040503050406030204" pitchFamily="18" charset="0"/>
              </a:rPr>
              <a:t>Challenges: Defining and incorporating numerous constraints (e.g., room and faculty availability), Optimizing the schedule to balance constraints and minimize stress, Ensuring scalability for large numbers of courses and exams.</a:t>
            </a:r>
          </a:p>
          <a:p>
            <a:pPr marL="495300" indent="-342900" algn="just">
              <a:lnSpc>
                <a:spcPct val="200000"/>
              </a:lnSpc>
              <a:spcBef>
                <a:spcPts val="0"/>
              </a:spcBef>
              <a:buSzPct val="100000"/>
            </a:pPr>
            <a:r>
              <a:rPr lang="en-US" sz="2300" dirty="0">
                <a:latin typeface="Cambria" panose="02040503050406030204" pitchFamily="18" charset="0"/>
                <a:ea typeface="Cambria" panose="02040503050406030204" pitchFamily="18" charset="0"/>
              </a:rPr>
              <a:t>Solution : Develop an automated system to create exam timetables by dynamically incorporating constraints and updates, aiming for a fair, efficient, and balanced schedule for all stakeholders</a:t>
            </a:r>
            <a:r>
              <a:rPr lang="en-US" sz="2000" dirty="0">
                <a:latin typeface="Cambria" panose="02040503050406030204" pitchFamily="18" charset="0"/>
                <a:ea typeface="Cambria" panose="02040503050406030204" pitchFamily="18" charset="0"/>
              </a:rPr>
              <a:t>.</a:t>
            </a: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A44A9D5B-85E1-D473-3C3E-60D40E308889}"/>
              </a:ext>
            </a:extLst>
          </p:cNvPr>
          <p:cNvGraphicFramePr>
            <a:graphicFrameLocks noGrp="1"/>
          </p:cNvGraphicFramePr>
          <p:nvPr>
            <p:extLst>
              <p:ext uri="{D42A27DB-BD31-4B8C-83A1-F6EECF244321}">
                <p14:modId xmlns:p14="http://schemas.microsoft.com/office/powerpoint/2010/main" val="3369181943"/>
              </p:ext>
            </p:extLst>
          </p:nvPr>
        </p:nvGraphicFramePr>
        <p:xfrm>
          <a:off x="1559388" y="1839549"/>
          <a:ext cx="8519560" cy="667346"/>
        </p:xfrm>
        <a:graphic>
          <a:graphicData uri="http://schemas.openxmlformats.org/drawingml/2006/table">
            <a:tbl>
              <a:tblPr firstRow="1" bandRow="1"/>
              <a:tblGrid>
                <a:gridCol w="2129890">
                  <a:extLst>
                    <a:ext uri="{9D8B030D-6E8A-4147-A177-3AD203B41FA5}">
                      <a16:colId xmlns:a16="http://schemas.microsoft.com/office/drawing/2014/main" val="3180562805"/>
                    </a:ext>
                  </a:extLst>
                </a:gridCol>
                <a:gridCol w="2129890">
                  <a:extLst>
                    <a:ext uri="{9D8B030D-6E8A-4147-A177-3AD203B41FA5}">
                      <a16:colId xmlns:a16="http://schemas.microsoft.com/office/drawing/2014/main" val="3016875971"/>
                    </a:ext>
                  </a:extLst>
                </a:gridCol>
                <a:gridCol w="2129890">
                  <a:extLst>
                    <a:ext uri="{9D8B030D-6E8A-4147-A177-3AD203B41FA5}">
                      <a16:colId xmlns:a16="http://schemas.microsoft.com/office/drawing/2014/main" val="4125331512"/>
                    </a:ext>
                  </a:extLst>
                </a:gridCol>
                <a:gridCol w="2129890">
                  <a:extLst>
                    <a:ext uri="{9D8B030D-6E8A-4147-A177-3AD203B41FA5}">
                      <a16:colId xmlns:a16="http://schemas.microsoft.com/office/drawing/2014/main" val="559494077"/>
                    </a:ext>
                  </a:extLst>
                </a:gridCol>
              </a:tblGrid>
              <a:tr h="667346">
                <a:tc>
                  <a:txBody>
                    <a:bodyPr/>
                    <a:lstStyle/>
                    <a:p>
                      <a:pPr algn="ctr"/>
                      <a:r>
                        <a:rPr lang="en-IN" sz="1600" b="1" dirty="0"/>
                        <a:t>Review 0</a:t>
                      </a:r>
                    </a:p>
                  </a:txBody>
                  <a:tcPr anchor="ctr"/>
                </a:tc>
                <a:tc>
                  <a:txBody>
                    <a:bodyPr/>
                    <a:lstStyle/>
                    <a:p>
                      <a:pPr algn="ctr"/>
                      <a:r>
                        <a:rPr lang="en-IN" sz="1600" b="1" dirty="0"/>
                        <a:t>Review 1</a:t>
                      </a:r>
                    </a:p>
                  </a:txBody>
                  <a:tcPr anchor="ctr"/>
                </a:tc>
                <a:tc>
                  <a:txBody>
                    <a:bodyPr/>
                    <a:lstStyle/>
                    <a:p>
                      <a:pPr algn="ctr"/>
                      <a:r>
                        <a:rPr lang="en-IN" sz="1600" b="1" dirty="0"/>
                        <a:t>Review 2</a:t>
                      </a:r>
                    </a:p>
                  </a:txBody>
                  <a:tcPr anchor="ctr"/>
                </a:tc>
                <a:tc>
                  <a:txBody>
                    <a:bodyPr/>
                    <a:lstStyle/>
                    <a:p>
                      <a:pPr algn="ctr"/>
                      <a:r>
                        <a:rPr lang="en-IN" sz="1600" b="1" dirty="0"/>
                        <a:t>Review 3</a:t>
                      </a:r>
                    </a:p>
                  </a:txBody>
                  <a:tcPr anchor="ctr"/>
                </a:tc>
                <a:extLst>
                  <a:ext uri="{0D108BD9-81ED-4DB2-BD59-A6C34878D82A}">
                    <a16:rowId xmlns:a16="http://schemas.microsoft.com/office/drawing/2014/main" val="1020608698"/>
                  </a:ext>
                </a:extLst>
              </a:tr>
            </a:tbl>
          </a:graphicData>
        </a:graphic>
      </p:graphicFrame>
      <p:graphicFrame>
        <p:nvGraphicFramePr>
          <p:cNvPr id="6" name="Table 5">
            <a:extLst>
              <a:ext uri="{FF2B5EF4-FFF2-40B4-BE49-F238E27FC236}">
                <a16:creationId xmlns:a16="http://schemas.microsoft.com/office/drawing/2014/main" id="{9634720D-7694-5411-3341-B50DE8CC9267}"/>
              </a:ext>
            </a:extLst>
          </p:cNvPr>
          <p:cNvGraphicFramePr>
            <a:graphicFrameLocks noGrp="1"/>
          </p:cNvGraphicFramePr>
          <p:nvPr>
            <p:extLst>
              <p:ext uri="{D42A27DB-BD31-4B8C-83A1-F6EECF244321}">
                <p14:modId xmlns:p14="http://schemas.microsoft.com/office/powerpoint/2010/main" val="1044480307"/>
              </p:ext>
            </p:extLst>
          </p:nvPr>
        </p:nvGraphicFramePr>
        <p:xfrm>
          <a:off x="1559388" y="2506895"/>
          <a:ext cx="8519560" cy="1756880"/>
        </p:xfrm>
        <a:graphic>
          <a:graphicData uri="http://schemas.openxmlformats.org/drawingml/2006/table">
            <a:tbl>
              <a:tblPr firstRow="1" bandRow="1"/>
              <a:tblGrid>
                <a:gridCol w="2129890">
                  <a:extLst>
                    <a:ext uri="{9D8B030D-6E8A-4147-A177-3AD203B41FA5}">
                      <a16:colId xmlns:a16="http://schemas.microsoft.com/office/drawing/2014/main" val="880041219"/>
                    </a:ext>
                  </a:extLst>
                </a:gridCol>
                <a:gridCol w="2129890">
                  <a:extLst>
                    <a:ext uri="{9D8B030D-6E8A-4147-A177-3AD203B41FA5}">
                      <a16:colId xmlns:a16="http://schemas.microsoft.com/office/drawing/2014/main" val="2220195367"/>
                    </a:ext>
                  </a:extLst>
                </a:gridCol>
                <a:gridCol w="2129890">
                  <a:extLst>
                    <a:ext uri="{9D8B030D-6E8A-4147-A177-3AD203B41FA5}">
                      <a16:colId xmlns:a16="http://schemas.microsoft.com/office/drawing/2014/main" val="138251024"/>
                    </a:ext>
                  </a:extLst>
                </a:gridCol>
                <a:gridCol w="2129890">
                  <a:extLst>
                    <a:ext uri="{9D8B030D-6E8A-4147-A177-3AD203B41FA5}">
                      <a16:colId xmlns:a16="http://schemas.microsoft.com/office/drawing/2014/main" val="164795059"/>
                    </a:ext>
                  </a:extLst>
                </a:gridCol>
              </a:tblGrid>
              <a:tr h="1756880">
                <a:tc>
                  <a:txBody>
                    <a:bodyPr/>
                    <a:lstStyle/>
                    <a:p>
                      <a:pPr marL="285750" indent="-285750">
                        <a:buFont typeface="Arial" panose="020B0604020202020204" pitchFamily="34" charset="0"/>
                        <a:buChar char="•"/>
                      </a:pPr>
                      <a:r>
                        <a:rPr lang="en-IN" sz="1600" dirty="0"/>
                        <a:t>Project title selection </a:t>
                      </a:r>
                    </a:p>
                    <a:p>
                      <a:pPr marL="285750" indent="-285750">
                        <a:buFont typeface="Arial" panose="020B0604020202020204" pitchFamily="34" charset="0"/>
                        <a:buChar char="•"/>
                      </a:pPr>
                      <a:r>
                        <a:rPr lang="en-IN" sz="1600" dirty="0"/>
                        <a:t>Requirement analysis and planning</a:t>
                      </a:r>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13824857"/>
                  </a:ext>
                </a:extLst>
              </a:tr>
            </a:tbl>
          </a:graphicData>
        </a:graphic>
      </p:graphicFrame>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SUMMARY OF LITERATURE REVIEW</a:t>
            </a: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99D9ECB4-6F6F-4497-E825-405B546D5DD5}"/>
              </a:ext>
            </a:extLst>
          </p:cNvPr>
          <p:cNvGraphicFramePr>
            <a:graphicFrameLocks noGrp="1"/>
          </p:cNvGraphicFramePr>
          <p:nvPr>
            <p:extLst>
              <p:ext uri="{D42A27DB-BD31-4B8C-83A1-F6EECF244321}">
                <p14:modId xmlns:p14="http://schemas.microsoft.com/office/powerpoint/2010/main" val="3228409356"/>
              </p:ext>
            </p:extLst>
          </p:nvPr>
        </p:nvGraphicFramePr>
        <p:xfrm>
          <a:off x="888144" y="1130632"/>
          <a:ext cx="10517312" cy="5602208"/>
        </p:xfrm>
        <a:graphic>
          <a:graphicData uri="http://schemas.openxmlformats.org/drawingml/2006/table">
            <a:tbl>
              <a:tblPr firstRow="1" bandRow="1">
                <a:tableStyleId>{3C2FFA5D-87B4-456A-9821-1D502468CF0F}</a:tableStyleId>
              </a:tblPr>
              <a:tblGrid>
                <a:gridCol w="522797">
                  <a:extLst>
                    <a:ext uri="{9D8B030D-6E8A-4147-A177-3AD203B41FA5}">
                      <a16:colId xmlns:a16="http://schemas.microsoft.com/office/drawing/2014/main" val="2400391149"/>
                    </a:ext>
                  </a:extLst>
                </a:gridCol>
                <a:gridCol w="5448773">
                  <a:extLst>
                    <a:ext uri="{9D8B030D-6E8A-4147-A177-3AD203B41FA5}">
                      <a16:colId xmlns:a16="http://schemas.microsoft.com/office/drawing/2014/main" val="3931570721"/>
                    </a:ext>
                  </a:extLst>
                </a:gridCol>
                <a:gridCol w="1916414">
                  <a:extLst>
                    <a:ext uri="{9D8B030D-6E8A-4147-A177-3AD203B41FA5}">
                      <a16:colId xmlns:a16="http://schemas.microsoft.com/office/drawing/2014/main" val="1681513467"/>
                    </a:ext>
                  </a:extLst>
                </a:gridCol>
                <a:gridCol w="2629328">
                  <a:extLst>
                    <a:ext uri="{9D8B030D-6E8A-4147-A177-3AD203B41FA5}">
                      <a16:colId xmlns:a16="http://schemas.microsoft.com/office/drawing/2014/main" val="1229159050"/>
                    </a:ext>
                  </a:extLst>
                </a:gridCol>
              </a:tblGrid>
              <a:tr h="587484">
                <a:tc>
                  <a:txBody>
                    <a:bodyPr/>
                    <a:lstStyle/>
                    <a:p>
                      <a:pPr algn="ctr"/>
                      <a:r>
                        <a:rPr lang="en-US" dirty="0"/>
                        <a:t>SL.NO</a:t>
                      </a:r>
                      <a:endParaRPr lang="en-IN" dirty="0"/>
                    </a:p>
                  </a:txBody>
                  <a:tcPr anchor="ctr"/>
                </a:tc>
                <a:tc>
                  <a:txBody>
                    <a:bodyPr/>
                    <a:lstStyle/>
                    <a:p>
                      <a:pPr algn="ctr"/>
                      <a:r>
                        <a:rPr lang="en-US" dirty="0"/>
                        <a:t>TITLE OF THE PAPER/AUTHOR/PUBLISHER/YEAR</a:t>
                      </a:r>
                      <a:endParaRPr lang="en-IN" dirty="0"/>
                    </a:p>
                  </a:txBody>
                  <a:tcPr anchor="ctr"/>
                </a:tc>
                <a:tc>
                  <a:txBody>
                    <a:bodyPr/>
                    <a:lstStyle/>
                    <a:p>
                      <a:pPr algn="ctr"/>
                      <a:r>
                        <a:rPr lang="en-US" dirty="0"/>
                        <a:t>TECHNIQUES</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2452385317"/>
                  </a:ext>
                </a:extLst>
              </a:tr>
              <a:tr h="1204724">
                <a:tc>
                  <a:txBody>
                    <a:bodyPr/>
                    <a:lstStyle/>
                    <a:p>
                      <a:r>
                        <a:rPr lang="en-US" dirty="0"/>
                        <a:t>1</a:t>
                      </a:r>
                      <a:endParaRPr lang="en-IN" dirty="0"/>
                    </a:p>
                  </a:txBody>
                  <a:tcPr/>
                </a:tc>
                <a:tc>
                  <a:txBody>
                    <a:bodyPr/>
                    <a:lstStyle/>
                    <a:p>
                      <a:pPr algn="l"/>
                      <a:r>
                        <a:rPr lang="en-IN" dirty="0"/>
                        <a:t>Design and Implementation of An Automatic Examination Timetable Generation and Invigilation Scheduling System Using Genetic Algorithm</a:t>
                      </a:r>
                    </a:p>
                    <a:p>
                      <a:pPr algn="l"/>
                      <a:r>
                        <a:rPr lang="en-IN" dirty="0" err="1"/>
                        <a:t>Authors:Abdulaziz</a:t>
                      </a:r>
                      <a:r>
                        <a:rPr lang="en-IN" dirty="0"/>
                        <a:t> </a:t>
                      </a:r>
                      <a:r>
                        <a:rPr lang="en-IN" dirty="0" err="1"/>
                        <a:t>Aminu;WahyuCaesarendra;UmarSHaruna;Abubakar</a:t>
                      </a:r>
                      <a:r>
                        <a:rPr lang="en-IN" dirty="0"/>
                        <a:t> </a:t>
                      </a:r>
                      <a:r>
                        <a:rPr lang="en-IN" dirty="0" err="1"/>
                        <a:t>Sani;MansurSa'id;Daniel</a:t>
                      </a:r>
                      <a:r>
                        <a:rPr lang="en-IN" dirty="0"/>
                        <a:t> S </a:t>
                      </a:r>
                      <a:r>
                        <a:rPr lang="en-IN" dirty="0" err="1"/>
                        <a:t>Pamungkas;Sumantri</a:t>
                      </a:r>
                      <a:r>
                        <a:rPr lang="en-IN" dirty="0"/>
                        <a:t> R Kurniawan;</a:t>
                      </a:r>
                    </a:p>
                    <a:p>
                      <a:pPr algn="l"/>
                      <a:r>
                        <a:rPr lang="en-IN" dirty="0" err="1"/>
                        <a:t>Endang</a:t>
                      </a:r>
                      <a:r>
                        <a:rPr lang="en-IN" dirty="0"/>
                        <a:t> Kurniawan</a:t>
                      </a:r>
                    </a:p>
                    <a:p>
                      <a:pPr algn="l"/>
                      <a:r>
                        <a:rPr lang="en-IN" dirty="0"/>
                        <a:t>IEEE,2019</a:t>
                      </a:r>
                    </a:p>
                  </a:txBody>
                  <a:tcPr/>
                </a:tc>
                <a:tc>
                  <a:txBody>
                    <a:bodyPr/>
                    <a:lstStyle/>
                    <a:p>
                      <a:r>
                        <a:rPr lang="en-US" dirty="0"/>
                        <a:t>Java Swing for the GUI, SQLite for database management, and permutation algorithms to optimize course and venue scheduling</a:t>
                      </a:r>
                      <a:endParaRPr lang="en-IN" dirty="0"/>
                    </a:p>
                  </a:txBody>
                  <a:tcPr/>
                </a:tc>
                <a:tc>
                  <a:txBody>
                    <a:bodyPr/>
                    <a:lstStyle/>
                    <a:p>
                      <a:r>
                        <a:rPr lang="en-US" dirty="0"/>
                        <a:t> limited accessibility as it's currently desktop-based, and challenges in handling complex timetable conflicts</a:t>
                      </a:r>
                      <a:endParaRPr lang="en-IN" dirty="0"/>
                    </a:p>
                  </a:txBody>
                  <a:tcPr/>
                </a:tc>
                <a:extLst>
                  <a:ext uri="{0D108BD9-81ED-4DB2-BD59-A6C34878D82A}">
                    <a16:rowId xmlns:a16="http://schemas.microsoft.com/office/drawing/2014/main" val="1494165177"/>
                  </a:ext>
                </a:extLst>
              </a:tr>
              <a:tr h="1204724">
                <a:tc>
                  <a:txBody>
                    <a:bodyPr/>
                    <a:lstStyle/>
                    <a:p>
                      <a:r>
                        <a:rPr lang="en-US" dirty="0"/>
                        <a:t>2</a:t>
                      </a:r>
                      <a:endParaRPr lang="en-IN" dirty="0"/>
                    </a:p>
                  </a:txBody>
                  <a:tcPr/>
                </a:tc>
                <a:tc>
                  <a:txBody>
                    <a:bodyPr/>
                    <a:lstStyle/>
                    <a:p>
                      <a:r>
                        <a:rPr lang="en-IN" dirty="0"/>
                        <a:t>Automatic Timetable Generator</a:t>
                      </a:r>
                    </a:p>
                    <a:p>
                      <a:r>
                        <a:rPr lang="en-IN" dirty="0"/>
                        <a:t>Authors: Prof. Jyothi Patil, </a:t>
                      </a:r>
                      <a:r>
                        <a:rPr lang="en-IN" dirty="0" err="1"/>
                        <a:t>Shambhavi</a:t>
                      </a:r>
                      <a:r>
                        <a:rPr lang="en-IN" dirty="0"/>
                        <a:t> V, Sneha N T, Sweta Jadhav, </a:t>
                      </a:r>
                      <a:r>
                        <a:rPr lang="en-IN" dirty="0" err="1"/>
                        <a:t>Tahura</a:t>
                      </a:r>
                      <a:r>
                        <a:rPr lang="en-IN" dirty="0"/>
                        <a:t> Sadaf</a:t>
                      </a:r>
                    </a:p>
                    <a:p>
                      <a:r>
                        <a:rPr lang="en-IN" sz="1400" b="0" i="0" u="none" strike="noStrike" cap="none" dirty="0">
                          <a:solidFill>
                            <a:schemeClr val="dk1"/>
                          </a:solidFill>
                          <a:effectLst/>
                          <a:latin typeface="+mn-lt"/>
                          <a:ea typeface="+mn-ea"/>
                          <a:cs typeface="+mn-cs"/>
                          <a:sym typeface="Arial"/>
                        </a:rPr>
                        <a:t>IJRASET,2023</a:t>
                      </a:r>
                      <a:endParaRPr lang="en-IN" dirty="0"/>
                    </a:p>
                    <a:p>
                      <a:endParaRPr lang="en-IN" dirty="0"/>
                    </a:p>
                  </a:txBody>
                  <a:tcPr/>
                </a:tc>
                <a:tc>
                  <a:txBody>
                    <a:bodyPr/>
                    <a:lstStyle/>
                    <a:p>
                      <a:r>
                        <a:rPr lang="en-US" dirty="0"/>
                        <a:t>dimensional reduction through constraint formulation, intelligent operators for faster convergence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potential scalability issues with very large datasets, sensitivity to initial conditions in genetic algorithms</a:t>
                      </a:r>
                      <a:endParaRPr lang="en-IN" dirty="0"/>
                    </a:p>
                    <a:p>
                      <a:endParaRPr lang="en-IN" dirty="0"/>
                    </a:p>
                  </a:txBody>
                  <a:tcPr/>
                </a:tc>
                <a:extLst>
                  <a:ext uri="{0D108BD9-81ED-4DB2-BD59-A6C34878D82A}">
                    <a16:rowId xmlns:a16="http://schemas.microsoft.com/office/drawing/2014/main" val="2351314759"/>
                  </a:ext>
                </a:extLst>
              </a:tr>
              <a:tr h="1204724">
                <a:tc>
                  <a:txBody>
                    <a:bodyPr/>
                    <a:lstStyle/>
                    <a:p>
                      <a:r>
                        <a:rPr lang="en-US" dirty="0"/>
                        <a:t>3</a:t>
                      </a:r>
                      <a:endParaRPr lang="en-IN" dirty="0"/>
                    </a:p>
                  </a:txBody>
                  <a:tcPr/>
                </a:tc>
                <a:tc>
                  <a:txBody>
                    <a:bodyPr/>
                    <a:lstStyle/>
                    <a:p>
                      <a:r>
                        <a:rPr lang="en-IN" dirty="0"/>
                        <a:t>AUTOMATIC TIMETABLE GENERATION SYSTEM </a:t>
                      </a:r>
                    </a:p>
                    <a:p>
                      <a:r>
                        <a:rPr lang="en-IN" dirty="0" err="1"/>
                        <a:t>Authors:Rajshri</a:t>
                      </a:r>
                      <a:r>
                        <a:rPr lang="en-IN" dirty="0"/>
                        <a:t> </a:t>
                      </a:r>
                      <a:r>
                        <a:rPr lang="en-IN" dirty="0" err="1"/>
                        <a:t>Firke</a:t>
                      </a:r>
                      <a:r>
                        <a:rPr lang="en-IN" dirty="0"/>
                        <a:t>, Pratiksha </a:t>
                      </a:r>
                      <a:r>
                        <a:rPr lang="en-IN" dirty="0" err="1"/>
                        <a:t>Bhabad</a:t>
                      </a:r>
                      <a:r>
                        <a:rPr lang="en-IN" dirty="0"/>
                        <a:t>, Omkar </a:t>
                      </a:r>
                      <a:r>
                        <a:rPr lang="en-IN" dirty="0" err="1"/>
                        <a:t>Gangarde</a:t>
                      </a:r>
                      <a:r>
                        <a:rPr lang="en-IN" dirty="0"/>
                        <a:t>, </a:t>
                      </a:r>
                      <a:r>
                        <a:rPr lang="en-IN" dirty="0" err="1"/>
                        <a:t>Abhimannyu</a:t>
                      </a:r>
                      <a:r>
                        <a:rPr lang="en-IN" dirty="0"/>
                        <a:t> Magar, Prof. Anuja </a:t>
                      </a:r>
                      <a:r>
                        <a:rPr lang="en-IN" dirty="0" err="1"/>
                        <a:t>Tawlare</a:t>
                      </a:r>
                      <a:endParaRPr lang="en-IN" dirty="0"/>
                    </a:p>
                    <a:p>
                      <a:r>
                        <a:rPr lang="en-IN" dirty="0"/>
                        <a:t>IJCRT,2023 </a:t>
                      </a:r>
                    </a:p>
                    <a:p>
                      <a:endParaRPr lang="en-IN" dirty="0"/>
                    </a:p>
                  </a:txBody>
                  <a:tcPr/>
                </a:tc>
                <a:tc>
                  <a:txBody>
                    <a:bodyPr/>
                    <a:lstStyle/>
                    <a:p>
                      <a:r>
                        <a:rPr lang="en-US" dirty="0"/>
                        <a:t>user-centered design for intuitive interfaces, customization features to meet diverse needs, and robust backend algorithms to enhance scalability and responsiveness</a:t>
                      </a:r>
                      <a:endParaRPr lang="en-IN" dirty="0"/>
                    </a:p>
                  </a:txBody>
                  <a:tcPr/>
                </a:tc>
                <a:tc>
                  <a:txBody>
                    <a:bodyPr/>
                    <a:lstStyle/>
                    <a:p>
                      <a:r>
                        <a:rPr lang="en-US" dirty="0"/>
                        <a:t>handling large-scale user demands, complexities in ensuring data privacy and security, and the need for ongoing updates to address user feedback</a:t>
                      </a:r>
                      <a:endParaRPr lang="en-IN" dirty="0"/>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704</Words>
  <Application>Microsoft Office PowerPoint</Application>
  <PresentationFormat>Widescreen</PresentationFormat>
  <Paragraphs>105</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Examination Timetable Generation </vt:lpstr>
      <vt:lpstr>Content</vt:lpstr>
      <vt:lpstr>Problem Statement Number:PSCS190 </vt:lpstr>
      <vt:lpstr>Github Link</vt:lpstr>
      <vt:lpstr>Analysis of Problem Statement</vt:lpstr>
      <vt:lpstr>Analysis of Problem Statement (contd...)</vt:lpstr>
      <vt:lpstr>Analysis of Problem Statement (contd...)</vt:lpstr>
      <vt:lpstr>Timeline of the Project</vt:lpstr>
      <vt:lpstr>SUMMARY OF LITERATURE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trishanya reddy</cp:lastModifiedBy>
  <cp:revision>39</cp:revision>
  <dcterms:modified xsi:type="dcterms:W3CDTF">2024-09-20T07:22:37Z</dcterms:modified>
</cp:coreProperties>
</file>