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6" r:id="rId4"/>
    <p:sldId id="279" r:id="rId5"/>
    <p:sldId id="278" r:id="rId6"/>
    <p:sldId id="259" r:id="rId7"/>
    <p:sldId id="260" r:id="rId8"/>
    <p:sldId id="261" r:id="rId9"/>
    <p:sldId id="280" r:id="rId10"/>
    <p:sldId id="270"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24" autoAdjust="0"/>
  </p:normalViewPr>
  <p:slideViewPr>
    <p:cSldViewPr snapToGrid="0">
      <p:cViewPr varScale="1">
        <p:scale>
          <a:sx n="40" d="100"/>
          <a:sy n="40" d="100"/>
        </p:scale>
        <p:origin x="1660" y="44"/>
      </p:cViewPr>
      <p:guideLst/>
    </p:cSldViewPr>
  </p:slideViewPr>
  <p:notesTextViewPr>
    <p:cViewPr>
      <p:scale>
        <a:sx n="1" d="1"/>
        <a:sy n="1" d="1"/>
      </p:scale>
      <p:origin x="0" y="-100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3AA84-4924-4ADB-A35D-C8D80D3410FF}"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AC1C1-1EC2-4446-8EBB-D184B58EBCB4}" type="slidenum">
              <a:rPr lang="en-IN" smtClean="0"/>
              <a:t>‹#›</a:t>
            </a:fld>
            <a:endParaRPr lang="en-IN"/>
          </a:p>
        </p:txBody>
      </p:sp>
    </p:spTree>
    <p:extLst>
      <p:ext uri="{BB962C8B-B14F-4D97-AF65-F5344CB8AC3E}">
        <p14:creationId xmlns:p14="http://schemas.microsoft.com/office/powerpoint/2010/main" val="1808906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Examination Timetable Generation project utilizes Java, Spring Boot, MySQL, Eclipse, and HTML/CSS/JS. It involves creating a detailed breakdown of the process. Generating an examination timetable is a challenging task for academic institutions due to various constraints. These constraints include course registration, elective subjects , classroom availability, faculty availability, and student workloads. The traditional manual process can be time consuming and prone to errors, especially for large institutions. This project aims to automate the generation of examination timetables to ensure optimal scheduling while considering constraints such as student and faculty exhaustion, invigilation duties, and room availability.</a:t>
            </a:r>
            <a:endParaRPr lang="en-GB" dirty="0"/>
          </a:p>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2</a:t>
            </a:fld>
            <a:endParaRPr lang="en-IN"/>
          </a:p>
        </p:txBody>
      </p:sp>
    </p:spTree>
    <p:extLst>
      <p:ext uri="{BB962C8B-B14F-4D97-AF65-F5344CB8AC3E}">
        <p14:creationId xmlns:p14="http://schemas.microsoft.com/office/powerpoint/2010/main" val="3685059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43C"/>
                </a:solidFill>
                <a:effectLst/>
              </a:rPr>
              <a:t>The system for creating examination timetables will be constructed using Java, Spring Boot, MySQL, and a web based interface incorporating HTML/CSS/JavaScript. Input for the system will include course registrations, elective details, and faculty availability. It will produce timetables by scheduling exams into available time slots while considering hard constraints (such as avoiding exam conflicts, adhering to room capacities, and faculty availability) and soft constraints (such as restricting exam hours per day to prevent exhaustion). The resulting timetable will be accessible through a web interface, allowing administrators to review, modify, and finalize the schedule. The system ensures automated, conflict free scheduling, and efficient utilization of resources.</a:t>
            </a:r>
            <a:endParaRPr lang="en-GB" dirty="0"/>
          </a:p>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6</a:t>
            </a:fld>
            <a:endParaRPr lang="en-IN"/>
          </a:p>
        </p:txBody>
      </p:sp>
    </p:spTree>
    <p:extLst>
      <p:ext uri="{BB962C8B-B14F-4D97-AF65-F5344CB8AC3E}">
        <p14:creationId xmlns:p14="http://schemas.microsoft.com/office/powerpoint/2010/main" val="329153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 timetable generation to reduce manual effort and errors.</a:t>
            </a:r>
          </a:p>
          <a:p>
            <a:r>
              <a:rPr lang="en-US" dirty="0"/>
              <a:t>Ensure conflict free scheduling  by considering student exam clashes, faculty availability, and room capacity.</a:t>
            </a:r>
          </a:p>
          <a:p>
            <a:r>
              <a:rPr lang="en-US" dirty="0"/>
              <a:t>Optimize resource usage  to prevent overbooking of faculty and rooms.</a:t>
            </a:r>
          </a:p>
          <a:p>
            <a:r>
              <a:rPr lang="en-US" dirty="0"/>
              <a:t>Minimize student and faculty exhaustion  by limiting exam hours per day.</a:t>
            </a:r>
          </a:p>
          <a:p>
            <a:r>
              <a:rPr lang="en-US" dirty="0"/>
              <a:t>Provide a  user friendly interface  for inputting data, viewing, and adjusting timetables.</a:t>
            </a:r>
          </a:p>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7</a:t>
            </a:fld>
            <a:endParaRPr lang="en-IN"/>
          </a:p>
        </p:txBody>
      </p:sp>
    </p:spTree>
    <p:extLst>
      <p:ext uri="{BB962C8B-B14F-4D97-AF65-F5344CB8AC3E}">
        <p14:creationId xmlns:p14="http://schemas.microsoft.com/office/powerpoint/2010/main" val="70406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Utilizing the provided dataset, the system will fetch course registrations, faculty availability, and room capacities from the dataset stored in  MySQL . The data will be processed using  Java  and  Spring Boot , implementing both hard constraints (such as avoiding exam overlaps and adhering to room capacities) and soft constraints (such as limiting daily exam durations). Subsequently, an automated timetable will be generated, and users will be able to review and make necessary adjustments using a  web interface  created with  HTML/CSS/JavaScript  before finalizing the schedule.</a:t>
            </a:r>
            <a:endParaRPr lang="en-GB" dirty="0"/>
          </a:p>
          <a:p>
            <a:pPr algn="just"/>
            <a:r>
              <a:rPr lang="en-IN" sz="1200" dirty="0">
                <a:effectLst/>
                <a:latin typeface="Times New Roman" panose="02020603050405020304" pitchFamily="18" charset="0"/>
                <a:ea typeface="Times New Roman" panose="02020603050405020304" pitchFamily="18" charset="0"/>
              </a:rPr>
              <a:t>Step 1: Data Collection and Storage</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Input Data:</a:t>
            </a:r>
            <a:endParaRPr lang="en-IN" sz="2250" dirty="0">
              <a:effectLst/>
              <a:latin typeface="Times New Roman" panose="02020603050405020304" pitchFamily="18" charset="0"/>
              <a:ea typeface="Times New Roman" panose="02020603050405020304" pitchFamily="18" charset="0"/>
            </a:endParaRPr>
          </a:p>
          <a:p>
            <a:pPr marL="742950" lvl="1" indent="-285750" algn="just">
              <a:buFont typeface="Courier New" panose="02070309020205020404" pitchFamily="49" charset="0"/>
              <a:buChar char="o"/>
            </a:pPr>
            <a:r>
              <a:rPr lang="en-IN" sz="1200" dirty="0">
                <a:effectLst/>
                <a:latin typeface="Times New Roman" panose="02020603050405020304" pitchFamily="18" charset="0"/>
                <a:ea typeface="Times New Roman" panose="02020603050405020304" pitchFamily="18" charset="0"/>
              </a:rPr>
              <a:t>Course registration and elective information will be gathered from the university’s records and stored in a MySQL database.</a:t>
            </a:r>
            <a:endParaRPr lang="en-IN" sz="2250" dirty="0">
              <a:effectLst/>
              <a:latin typeface="Times New Roman" panose="02020603050405020304" pitchFamily="18" charset="0"/>
              <a:ea typeface="Times New Roman" panose="02020603050405020304" pitchFamily="18" charset="0"/>
            </a:endParaRPr>
          </a:p>
          <a:p>
            <a:pPr marL="742950" lvl="1" indent="-285750" algn="just">
              <a:buFont typeface="Courier New" panose="02070309020205020404" pitchFamily="49" charset="0"/>
              <a:buChar char="o"/>
            </a:pPr>
            <a:r>
              <a:rPr lang="en-IN" sz="1200" dirty="0">
                <a:effectLst/>
                <a:latin typeface="Times New Roman" panose="02020603050405020304" pitchFamily="18" charset="0"/>
                <a:ea typeface="Times New Roman" panose="02020603050405020304" pitchFamily="18" charset="0"/>
              </a:rPr>
              <a:t>Faculty availability for invigilation duties and room capacities will also be stored.</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Database Setup:</a:t>
            </a:r>
            <a:endParaRPr lang="en-IN" sz="2250" dirty="0">
              <a:effectLst/>
              <a:latin typeface="Times New Roman" panose="02020603050405020304" pitchFamily="18" charset="0"/>
              <a:ea typeface="Times New Roman" panose="02020603050405020304" pitchFamily="18" charset="0"/>
            </a:endParaRPr>
          </a:p>
          <a:p>
            <a:pPr marL="742950" lvl="1" indent="-285750" algn="just">
              <a:buFont typeface="Courier New" panose="02070309020205020404" pitchFamily="49" charset="0"/>
              <a:buChar char="o"/>
            </a:pPr>
            <a:r>
              <a:rPr lang="en-IN" sz="1200" dirty="0">
                <a:effectLst/>
                <a:latin typeface="Times New Roman" panose="02020603050405020304" pitchFamily="18" charset="0"/>
                <a:ea typeface="Times New Roman" panose="02020603050405020304" pitchFamily="18" charset="0"/>
              </a:rPr>
              <a:t>Design the database schema using MySQL to store details such as courses, students, exam durations, rooms, and faculty schedules.</a:t>
            </a:r>
            <a:endParaRPr lang="en-IN" sz="2250" dirty="0">
              <a:effectLst/>
              <a:latin typeface="Times New Roman" panose="02020603050405020304" pitchFamily="18" charset="0"/>
              <a:ea typeface="Times New Roman" panose="02020603050405020304" pitchFamily="18" charset="0"/>
            </a:endParaRPr>
          </a:p>
          <a:p>
            <a:pPr marL="742950" lvl="1" indent="-285750" algn="just">
              <a:buFont typeface="Courier New" panose="02070309020205020404" pitchFamily="49" charset="0"/>
              <a:buChar char="o"/>
            </a:pPr>
            <a:r>
              <a:rPr lang="en-IN" sz="1200" dirty="0">
                <a:effectLst/>
                <a:latin typeface="Times New Roman" panose="02020603050405020304" pitchFamily="18" charset="0"/>
                <a:ea typeface="Times New Roman" panose="02020603050405020304" pitchFamily="18" charset="0"/>
              </a:rPr>
              <a:t>Each student’s registered courses and electives will be linked to avoid scheduling conflicts.</a:t>
            </a:r>
            <a:endParaRPr lang="en-IN" sz="2250" dirty="0">
              <a:effectLst/>
              <a:latin typeface="Times New Roman" panose="02020603050405020304" pitchFamily="18" charset="0"/>
              <a:ea typeface="Times New Roman" panose="02020603050405020304" pitchFamily="18" charset="0"/>
            </a:endParaRPr>
          </a:p>
          <a:p>
            <a:pPr algn="just"/>
            <a:r>
              <a:rPr lang="en-IN" sz="1200" dirty="0">
                <a:effectLst/>
                <a:latin typeface="Times New Roman" panose="02020603050405020304" pitchFamily="18" charset="0"/>
                <a:ea typeface="Times New Roman" panose="02020603050405020304" pitchFamily="18" charset="0"/>
              </a:rPr>
              <a:t>Step 2: Define Constraints</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Hard Constraints:</a:t>
            </a:r>
            <a:endParaRPr lang="en-IN" sz="2250" dirty="0">
              <a:effectLst/>
              <a:latin typeface="Times New Roman" panose="02020603050405020304" pitchFamily="18"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 student cannot have two exams at the same time.</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Faculty members cannot invigilate multiple exams simultaneously.</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Room capacities must be respected during exam assignments.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No exams should exceed the room’s available hours.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Soft Constraints:</a:t>
            </a:r>
            <a:endParaRPr lang="en-IN" sz="2250" dirty="0">
              <a:effectLst/>
              <a:latin typeface="Times New Roman" panose="02020603050405020304" pitchFamily="18"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Minimize the number of exams scheduled per day for students and faculty to avoid exhaustion.</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Distribute exams evenly over the examination period to prevent student and faculty burnout.</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200" dirty="0">
                <a:effectLst/>
                <a:latin typeface="Times New Roman" panose="02020603050405020304" pitchFamily="18" charset="0"/>
                <a:ea typeface="Times New Roman" panose="02020603050405020304" pitchFamily="18" charset="0"/>
              </a:rPr>
              <a:t>Step 3: Backend Development (Java and Spring Boot)</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Java will be used to implement the core logic that handles the scheduling algorithm.</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Spring Boot will serve as the application framework, facilitating communication between the frontend, backend, and database.</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Scheduling Algorithm: Use optimization techniques to slot exams in the timetable while respecting the constraints.</a:t>
            </a:r>
            <a:endParaRPr lang="en-IN" sz="2250" dirty="0">
              <a:effectLst/>
              <a:latin typeface="Times New Roman" panose="02020603050405020304" pitchFamily="18"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timetable generation logic will pull data from the MySQL database and process it to generate valid, conflict-free exam slots.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200" dirty="0">
                <a:effectLst/>
                <a:latin typeface="Times New Roman" panose="02020603050405020304" pitchFamily="18" charset="0"/>
                <a:ea typeface="Times New Roman" panose="02020603050405020304" pitchFamily="18" charset="0"/>
              </a:rPr>
              <a:t>Step 4: Frontend Development (HTML/CSS/JavaScript)</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A user-friendly web interface will be developed using HTML/CSS/JavaScript.</a:t>
            </a:r>
            <a:endParaRPr lang="en-IN" sz="2250" dirty="0">
              <a:effectLst/>
              <a:latin typeface="Times New Roman" panose="02020603050405020304" pitchFamily="18"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interface will allow administrators to:</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gn="just">
              <a:buSzPts val="1000"/>
              <a:buFont typeface="Wingdings" panose="05000000000000000000" pitchFamily="2" charset="2"/>
              <a:buChar char=""/>
              <a:tabLst>
                <a:tab pos="1371600" algn="l"/>
              </a:tabLst>
            </a:pPr>
            <a:r>
              <a:rPr lang="en-IN" sz="1200" dirty="0">
                <a:effectLst/>
                <a:latin typeface="Times New Roman" panose="02020603050405020304" pitchFamily="18" charset="0"/>
                <a:ea typeface="Times New Roman" panose="02020603050405020304" pitchFamily="18" charset="0"/>
              </a:rPr>
              <a:t>Input course and faculty details.</a:t>
            </a:r>
            <a:endParaRPr lang="en-IN" sz="2250" dirty="0">
              <a:effectLst/>
              <a:latin typeface="Times New Roman" panose="02020603050405020304" pitchFamily="18" charset="0"/>
              <a:ea typeface="Times New Roman" panose="02020603050405020304" pitchFamily="18" charset="0"/>
            </a:endParaRPr>
          </a:p>
          <a:p>
            <a:pPr marL="1143000" lvl="2" indent="-228600" algn="just">
              <a:buSzPts val="1000"/>
              <a:buFont typeface="Wingdings" panose="05000000000000000000" pitchFamily="2" charset="2"/>
              <a:buChar char=""/>
              <a:tabLst>
                <a:tab pos="1371600" algn="l"/>
              </a:tabLst>
            </a:pPr>
            <a:r>
              <a:rPr lang="en-IN" sz="1200" dirty="0">
                <a:effectLst/>
                <a:latin typeface="Times New Roman" panose="02020603050405020304" pitchFamily="18" charset="0"/>
                <a:ea typeface="Times New Roman" panose="02020603050405020304" pitchFamily="18" charset="0"/>
              </a:rPr>
              <a:t>View and adjust the generated timetable.</a:t>
            </a:r>
            <a:endParaRPr lang="en-IN" sz="2250" dirty="0">
              <a:effectLst/>
              <a:latin typeface="Times New Roman" panose="02020603050405020304" pitchFamily="18"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interface will display timetables in a structured, easy-to-read format.</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200" dirty="0">
                <a:effectLst/>
                <a:latin typeface="Times New Roman" panose="02020603050405020304" pitchFamily="18" charset="0"/>
                <a:ea typeface="Times New Roman" panose="02020603050405020304" pitchFamily="18" charset="0"/>
              </a:rPr>
              <a:t>Step 5: Timetable Generation</a:t>
            </a:r>
            <a:endParaRPr lang="en-IN" sz="2250" dirty="0">
              <a:effectLst/>
              <a:latin typeface="Times New Roman" panose="02020603050405020304" pitchFamily="18" charset="0"/>
              <a:ea typeface="Times New Roman" panose="02020603050405020304" pitchFamily="18" charset="0"/>
            </a:endParaRPr>
          </a:p>
          <a:p>
            <a:pPr marL="457200" algn="just"/>
            <a:r>
              <a:rPr lang="en-IN" sz="1200" dirty="0">
                <a:effectLst/>
                <a:latin typeface="Times New Roman" panose="02020603050405020304" pitchFamily="18" charset="0"/>
                <a:ea typeface="Times New Roman" panose="02020603050405020304" pitchFamily="18" charset="0"/>
              </a:rPr>
              <a:t>Spring Boot will act as the middle layer, receiving input from the frontend, processing it with the scheduling algorithm, and storing the results in the database.</a:t>
            </a:r>
            <a:endParaRPr lang="en-IN" sz="225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8</a:t>
            </a:fld>
            <a:endParaRPr lang="en-IN"/>
          </a:p>
        </p:txBody>
      </p:sp>
    </p:spTree>
    <p:extLst>
      <p:ext uri="{BB962C8B-B14F-4D97-AF65-F5344CB8AC3E}">
        <p14:creationId xmlns:p14="http://schemas.microsoft.com/office/powerpoint/2010/main" val="3809897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computerized timetable for exams that avoids conflicts and meets requirements such as student course schedules, faculty availability, and room capacities.</a:t>
            </a:r>
          </a:p>
          <a:p>
            <a:r>
              <a:rPr lang="en-US" dirty="0"/>
              <a:t> Streamlined scheduling that reduces student and faculty fatigue by capping the number of exam hours per day.</a:t>
            </a:r>
          </a:p>
          <a:p>
            <a:r>
              <a:rPr lang="en-US" dirty="0"/>
              <a:t> An intuitive online platform for entering, viewing, and modifying the timetable as necessary.</a:t>
            </a:r>
          </a:p>
          <a:p>
            <a:r>
              <a:rPr lang="en-US" dirty="0"/>
              <a:t> Effective allocation of resources to minimize manual mistakes and time spent on generating the timetable.</a:t>
            </a:r>
            <a:endParaRPr lang="en-GB" dirty="0"/>
          </a:p>
          <a:p>
            <a:pPr algn="just"/>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Presidency University's automated examination timetable generation project aims to achieve the following outcomes: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Creation of a well-structured timetable that prevents exam overlaps for students taking multiple courses, ensuring fair access to exams.</a:t>
            </a:r>
            <a:endParaRPr lang="en-IN" sz="1800" dirty="0">
              <a:effectLst/>
              <a:latin typeface="Times New Roman" panose="02020603050405020304" pitchFamily="18" charset="0"/>
              <a:ea typeface="Times New Roman" panose="02020603050405020304" pitchFamily="18" charset="0"/>
            </a:endParaRPr>
          </a:p>
          <a:p>
            <a:pPr marL="45720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Efficient allocation of faculty and examination rooms to minimize conflicts and maximize resource utilization.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Reduction of administrative workload through automation, enabling staff to focus on other important tasks while producing accurate and timely schedules.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Improvement of the academic experience for students by providing a fair and manageable examination schedule, thus reducing stress and fatigue.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Development of a flexible system that can easily adapt to changes in course offerings, student enrollments, and faculty assignments, ensuring long-term usability.</a:t>
            </a:r>
            <a:endParaRPr lang="en-IN" sz="1800" dirty="0">
              <a:effectLst/>
              <a:latin typeface="Times New Roman" panose="02020603050405020304" pitchFamily="18" charset="0"/>
              <a:ea typeface="Times New Roman" panose="02020603050405020304" pitchFamily="18" charset="0"/>
            </a:endParaRPr>
          </a:p>
          <a:p>
            <a:pPr marL="228600">
              <a:lnSpc>
                <a:spcPct val="107000"/>
              </a:lnSpc>
              <a:spcAft>
                <a:spcPts val="800"/>
              </a:spcAft>
            </a:pPr>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11</a:t>
            </a:fld>
            <a:endParaRPr lang="en-IN"/>
          </a:p>
        </p:txBody>
      </p:sp>
    </p:spTree>
    <p:extLst>
      <p:ext uri="{BB962C8B-B14F-4D97-AF65-F5344CB8AC3E}">
        <p14:creationId xmlns:p14="http://schemas.microsoft.com/office/powerpoint/2010/main" val="915024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287/ijoc.1030.0017" TargetMode="External"/><Relationship Id="rId2" Type="http://schemas.openxmlformats.org/officeDocument/2006/relationships/hyperlink" Target="https://doi.org/10.1057/jors.1996.37" TargetMode="External"/><Relationship Id="rId1" Type="http://schemas.openxmlformats.org/officeDocument/2006/relationships/slideLayout" Target="../slideLayouts/slideLayout2.xml"/><Relationship Id="rId4" Type="http://schemas.openxmlformats.org/officeDocument/2006/relationships/hyperlink" Target="https://doi.org/10.1016/j.cor.2014.01.00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EXAMINATION TIMETABLE GENERATION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 CSE 37</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Ms.Rakheeba</a:t>
            </a: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US"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Taseen</a:t>
            </a:r>
            <a:endPar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dirty="0">
                <a:solidFill>
                  <a:srgbClr val="17365D"/>
                </a:solidFill>
                <a:latin typeface="Cambria" panose="02040503050406030204" pitchFamily="18" charset="0"/>
                <a:ea typeface="Cambria" panose="02040503050406030204" pitchFamily="18" charset="0"/>
                <a:sym typeface="Verdana"/>
              </a:rPr>
              <a:t>Professor</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 II</a:t>
            </a:r>
          </a:p>
          <a:p>
            <a:r>
              <a:rPr lang="en-GB" dirty="0"/>
              <a:t>Review 1</a:t>
            </a:r>
          </a:p>
        </p:txBody>
      </p:sp>
      <p:graphicFrame>
        <p:nvGraphicFramePr>
          <p:cNvPr id="7" name="Google Shape;89;p13">
            <a:extLst>
              <a:ext uri="{FF2B5EF4-FFF2-40B4-BE49-F238E27FC236}">
                <a16:creationId xmlns:a16="http://schemas.microsoft.com/office/drawing/2014/main" id="{914C5665-AAA5-B909-D57E-74B26F3E10B3}"/>
              </a:ext>
            </a:extLst>
          </p:cNvPr>
          <p:cNvGraphicFramePr/>
          <p:nvPr>
            <p:extLst>
              <p:ext uri="{D42A27DB-BD31-4B8C-83A1-F6EECF244321}">
                <p14:modId xmlns:p14="http://schemas.microsoft.com/office/powerpoint/2010/main" val="3524038208"/>
              </p:ext>
            </p:extLst>
          </p:nvPr>
        </p:nvGraphicFramePr>
        <p:xfrm>
          <a:off x="553394" y="3404449"/>
          <a:ext cx="5418675" cy="1828850"/>
        </p:xfrm>
        <a:graphic>
          <a:graphicData uri="http://schemas.openxmlformats.org/drawingml/2006/table">
            <a:tbl>
              <a:tblPr firstRow="1" bandRow="1"/>
              <a:tblGrid>
                <a:gridCol w="2806302">
                  <a:extLst>
                    <a:ext uri="{9D8B030D-6E8A-4147-A177-3AD203B41FA5}">
                      <a16:colId xmlns:a16="http://schemas.microsoft.com/office/drawing/2014/main" val="20000"/>
                    </a:ext>
                  </a:extLst>
                </a:gridCol>
                <a:gridCol w="2612373">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Trishanya</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20211CSE0361</a:t>
                      </a:r>
                      <a:endParaRPr sz="1800" u="none" strike="noStrike" cap="none" dirty="0"/>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Bhavith Mourya R</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20211CSE0394</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Dinson Sam Thomas</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20211CSE0377</a:t>
                      </a:r>
                      <a:endParaRPr sz="1800" u="none" strike="noStrike" cap="none" dirty="0"/>
                    </a:p>
                  </a:txBody>
                  <a:tcPr marL="91450" marR="91450" marT="45725" marB="45725" anchor="ct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Ajay R</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20211CSE0384</a:t>
                      </a:r>
                      <a:endParaRPr sz="1800" u="none" strike="noStrike" cap="none" dirty="0"/>
                    </a:p>
                  </a:txBody>
                  <a:tcPr marL="91450" marR="91450" marT="45725" marB="457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2858833747"/>
              </p:ext>
            </p:extLst>
          </p:nvPr>
        </p:nvGraphicFramePr>
        <p:xfrm>
          <a:off x="1869919" y="1532032"/>
          <a:ext cx="4984750" cy="3553000"/>
        </p:xfrm>
        <a:graphic>
          <a:graphicData uri="http://schemas.openxmlformats.org/drawingml/2006/table">
            <a:tbl>
              <a:tblPr firstRow="1" bandRow="1">
                <a:tableStyleId>{2D5ABB26-0587-4C30-8999-92F81FD0307C}</a:tableStyleId>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gridSpan="4">
                  <a:txBody>
                    <a:bodyPr/>
                    <a:lstStyle/>
                    <a:p>
                      <a:pPr marL="0" marR="0" lvl="0" indent="0" algn="ctr" rtl="0">
                        <a:spcBef>
                          <a:spcPts val="0"/>
                        </a:spcBef>
                        <a:spcAft>
                          <a:spcPts val="0"/>
                        </a:spcAft>
                        <a:buNone/>
                      </a:pPr>
                      <a:r>
                        <a:rPr lang="en-US" sz="1000" dirty="0">
                          <a:sym typeface="Verdana"/>
                        </a:rPr>
                        <a:t>REVIEW   0</a:t>
                      </a:r>
                      <a:endParaRPr sz="1000" dirty="0">
                        <a:latin typeface="Verdana"/>
                        <a:ea typeface="Verdana"/>
                        <a:cs typeface="Verdana"/>
                        <a:sym typeface="Verdana"/>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ym typeface="Verdana"/>
                        </a:rPr>
                        <a:t>REVIEW   1</a:t>
                      </a:r>
                      <a:endParaRPr lang="en-US" sz="1000" dirty="0">
                        <a:latin typeface="Verdana"/>
                        <a:ea typeface="Verdana"/>
                        <a:cs typeface="Verdana"/>
                        <a:sym typeface="Verdana"/>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tc>
                <a:tc gridSpan="4">
                  <a:txBody>
                    <a:bodyPr/>
                    <a:lstStyle/>
                    <a:p>
                      <a:pPr marL="0" marR="0" lvl="0" indent="0" algn="ctr" rtl="0">
                        <a:spcBef>
                          <a:spcPts val="0"/>
                        </a:spcBef>
                        <a:spcAft>
                          <a:spcPts val="0"/>
                        </a:spcAft>
                        <a:buNone/>
                      </a:pPr>
                      <a:r>
                        <a:rPr lang="en-US" sz="1000" dirty="0">
                          <a:sym typeface="Verdana"/>
                        </a:rPr>
                        <a:t>08 Sep 2024</a:t>
                      </a:r>
                      <a:endParaRPr sz="1000" dirty="0">
                        <a:latin typeface="Verdana"/>
                        <a:ea typeface="Verdana"/>
                        <a:cs typeface="Verdana"/>
                        <a:sym typeface="Verdana"/>
                      </a:endParaRPr>
                    </a:p>
                  </a:txBody>
                  <a:tcPr marL="91450" marR="91450" marT="45725" marB="45725" anchor="ct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ym typeface="Verdana"/>
                        </a:rPr>
                        <a:t>18 Oct 2024</a:t>
                      </a:r>
                      <a:endParaRPr lang="en-US" sz="1000" dirty="0">
                        <a:latin typeface="Verdana"/>
                        <a:ea typeface="Verdana"/>
                        <a:cs typeface="Verdana"/>
                        <a:sym typeface="Verdana"/>
                      </a:endParaRPr>
                    </a:p>
                  </a:txBody>
                  <a:tcPr marL="91450" marR="91450" marT="45725" marB="45725" anchor="ct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0" dirty="0">
                          <a:sym typeface="Arial Black"/>
                        </a:rPr>
                        <a:t>PLANNING</a:t>
                      </a:r>
                      <a:r>
                        <a:rPr lang="en-US" sz="1050" dirty="0">
                          <a:sym typeface="Verdana"/>
                        </a:rPr>
                        <a:t> </a:t>
                      </a:r>
                      <a:endParaRPr sz="105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sym typeface="Arial Black"/>
                        </a:rPr>
                        <a:t>REQUIREMENT ANALYSIS</a:t>
                      </a:r>
                      <a:endParaRPr sz="1050" dirty="0">
                        <a:latin typeface="Arial Black"/>
                        <a:ea typeface="Arial Black"/>
                        <a:cs typeface="Arial Black"/>
                        <a:sym typeface="Arial Black"/>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sym typeface="Arial Black"/>
                        </a:rPr>
                        <a:t>DESIGN</a:t>
                      </a:r>
                      <a:endParaRPr sz="1050" dirty="0">
                        <a:latin typeface="Arial Black"/>
                        <a:ea typeface="Arial Black"/>
                        <a:cs typeface="Arial Black"/>
                        <a:sym typeface="Arial Black"/>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sym typeface="Arial Black"/>
                        </a:rPr>
                        <a:t>CODING</a:t>
                      </a:r>
                      <a:endParaRPr sz="1050" dirty="0">
                        <a:latin typeface="Arial Black"/>
                        <a:ea typeface="Arial Black"/>
                        <a:cs typeface="Arial Black"/>
                        <a:sym typeface="Arial Black"/>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sym typeface="Arial Black"/>
                        </a:rPr>
                        <a:t>TESTING</a:t>
                      </a:r>
                      <a:endParaRPr sz="1050" dirty="0">
                        <a:latin typeface="Arial Black"/>
                        <a:ea typeface="Arial Black"/>
                        <a:cs typeface="Arial Black"/>
                        <a:sym typeface="Arial Black"/>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sym typeface="Arial Black"/>
                        </a:rPr>
                        <a:t>PAPER  PUBLICATION</a:t>
                      </a:r>
                      <a:endParaRPr sz="1050" dirty="0">
                        <a:latin typeface="Arial Black"/>
                        <a:ea typeface="Arial Black"/>
                        <a:cs typeface="Arial Black"/>
                        <a:sym typeface="Arial Black"/>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936284283"/>
              </p:ext>
            </p:extLst>
          </p:nvPr>
        </p:nvGraphicFramePr>
        <p:xfrm>
          <a:off x="6863297" y="1532032"/>
          <a:ext cx="3626775" cy="3553000"/>
        </p:xfrm>
        <a:graphic>
          <a:graphicData uri="http://schemas.openxmlformats.org/drawingml/2006/table">
            <a:tbl>
              <a:tblPr firstRow="1" bandRow="1">
                <a:tableStyleId>{2D5ABB26-0587-4C30-8999-92F81FD0307C}</a:tableStyleId>
              </a:tblPr>
              <a:tblGrid>
                <a:gridCol w="459300">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dirty="0">
                          <a:sym typeface="Verdana"/>
                        </a:rPr>
                        <a:t>REVIEW   2</a:t>
                      </a:r>
                      <a:endParaRPr lang="en-US" sz="1000" dirty="0">
                        <a:latin typeface="Verdana"/>
                        <a:ea typeface="Verdana"/>
                        <a:cs typeface="Verdana"/>
                        <a:sym typeface="Verdana"/>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ym typeface="Verdana"/>
                        </a:rPr>
                        <a:t>REVIEW   3</a:t>
                      </a:r>
                      <a:endParaRPr lang="en-US" sz="1000" dirty="0">
                        <a:latin typeface="Verdana"/>
                        <a:ea typeface="Verdana"/>
                        <a:cs typeface="Verdana"/>
                        <a:sym typeface="Verdana"/>
                      </a:endParaRPr>
                    </a:p>
                  </a:txBody>
                  <a:tcPr marL="91450" marR="91450" marT="45725" marB="45725" anchor="ct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rtl="0">
                        <a:spcBef>
                          <a:spcPts val="0"/>
                        </a:spcBef>
                        <a:spcAft>
                          <a:spcPts val="0"/>
                        </a:spcAft>
                        <a:buNone/>
                      </a:pPr>
                      <a:r>
                        <a:rPr lang="en-US" sz="1000" dirty="0">
                          <a:sym typeface="Verdana"/>
                        </a:rPr>
                        <a:t>21 Oct 2024</a:t>
                      </a:r>
                      <a:endParaRPr sz="1000" dirty="0">
                        <a:latin typeface="Verdana"/>
                        <a:ea typeface="Verdana"/>
                        <a:cs typeface="Verdana"/>
                        <a:sym typeface="Verdana"/>
                      </a:endParaRPr>
                    </a:p>
                  </a:txBody>
                  <a:tcPr marL="91450" marR="91450" marT="45725" marB="45725" anchor="ct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ym typeface="Verdana"/>
                        </a:rPr>
                        <a:t>20 Dec 2024</a:t>
                      </a:r>
                      <a:endParaRPr lang="en-US" sz="1000" dirty="0">
                        <a:latin typeface="Verdana"/>
                        <a:ea typeface="Verdana"/>
                        <a:cs typeface="Verdana"/>
                        <a:sym typeface="Verdana"/>
                      </a:endParaRPr>
                    </a:p>
                  </a:txBody>
                  <a:tcPr marL="91450" marR="91450" marT="45725" marB="45725" anchor="ct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sym typeface="Verdana"/>
                        </a:rPr>
                        <a:t>`</a:t>
                      </a:r>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extLst>
                  <a:ext uri="{0D108BD9-81ED-4DB2-BD59-A6C34878D82A}">
                    <a16:rowId xmlns:a16="http://schemas.microsoft.com/office/drawing/2014/main" val="10007"/>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3180733" y="2469114"/>
            <a:ext cx="1883600" cy="317516"/>
          </a:xfrm>
          <a:prstGeom prst="homePlate">
            <a:avLst>
              <a:gd name="adj" fmla="val 50000"/>
            </a:avLst>
          </a:prstGeom>
          <a:solidFill>
            <a:schemeClr val="tx1">
              <a:lumMod val="65000"/>
              <a:lumOff val="3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Google Shape;136;p3">
            <a:extLst>
              <a:ext uri="{FF2B5EF4-FFF2-40B4-BE49-F238E27FC236}">
                <a16:creationId xmlns:a16="http://schemas.microsoft.com/office/drawing/2014/main" id="{F9E10E6C-A5D8-465D-DB31-E1880C723147}"/>
              </a:ext>
            </a:extLst>
          </p:cNvPr>
          <p:cNvSpPr/>
          <p:nvPr/>
        </p:nvSpPr>
        <p:spPr>
          <a:xfrm>
            <a:off x="3180733" y="2946382"/>
            <a:ext cx="1883600" cy="317516"/>
          </a:xfrm>
          <a:prstGeom prst="homePlate">
            <a:avLst>
              <a:gd name="adj" fmla="val 50000"/>
            </a:avLst>
          </a:prstGeom>
          <a:solidFill>
            <a:schemeClr val="bg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5064333" y="3376804"/>
            <a:ext cx="1790335" cy="306001"/>
          </a:xfrm>
          <a:prstGeom prst="homePlate">
            <a:avLst>
              <a:gd name="adj" fmla="val 50000"/>
            </a:avLst>
          </a:prstGeom>
          <a:solidFill>
            <a:schemeClr val="accent4">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5059333" y="3833448"/>
            <a:ext cx="4105215" cy="287131"/>
          </a:xfrm>
          <a:prstGeom prst="homePlate">
            <a:avLst>
              <a:gd name="adj" fmla="val 50000"/>
            </a:avLst>
          </a:prstGeom>
          <a:solidFill>
            <a:schemeClr val="accent3">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6863297" y="4291848"/>
            <a:ext cx="2784136" cy="287132"/>
          </a:xfrm>
          <a:prstGeom prst="homePlate">
            <a:avLst>
              <a:gd name="adj" fmla="val 50000"/>
            </a:avLst>
          </a:prstGeom>
          <a:solidFill>
            <a:schemeClr val="tx1">
              <a:lumMod val="75000"/>
              <a:lumOff val="2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2" name="Google Shape;141;p3">
            <a:extLst>
              <a:ext uri="{FF2B5EF4-FFF2-40B4-BE49-F238E27FC236}">
                <a16:creationId xmlns:a16="http://schemas.microsoft.com/office/drawing/2014/main" id="{B343E46B-1E54-70DC-E9FA-170AE7169A07}"/>
              </a:ext>
            </a:extLst>
          </p:cNvPr>
          <p:cNvSpPr/>
          <p:nvPr/>
        </p:nvSpPr>
        <p:spPr>
          <a:xfrm>
            <a:off x="5513950" y="4731467"/>
            <a:ext cx="4984750" cy="287132"/>
          </a:xfrm>
          <a:prstGeom prst="homePlate">
            <a:avLst>
              <a:gd name="adj" fmla="val 50000"/>
            </a:avLst>
          </a:pr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t>Computerized exam timetable avoids conflicts and meets scheduling requirements.</a:t>
            </a:r>
          </a:p>
          <a:p>
            <a:r>
              <a:rPr lang="en-US" dirty="0"/>
              <a:t>Limits daily exam hours to reduce student and faculty fatigue.</a:t>
            </a:r>
          </a:p>
          <a:p>
            <a:r>
              <a:rPr lang="en-US" dirty="0"/>
              <a:t>Online platform for entering, viewing, and modifying the timetable.</a:t>
            </a:r>
          </a:p>
          <a:p>
            <a:r>
              <a:rPr lang="en-US" dirty="0"/>
              <a:t>Efficient resource allocation, minimizing manual errors and time spent.</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US" dirty="0"/>
              <a:t>The automated examination timetable generation system will streamline the scheduling process, ensuring accuracy and efficiency by addressing key constraints and optimizing exam allocations. The solution reduces manual effort, improves resource utilization, and enhances fairness in exam scheduling, resulting in smoother exam administration at Presidency University.</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dirty="0"/>
              <a:t>Carter, M. W., Laporte, G., &amp; Lee, S. Y. (1996). Examination timetabling: Algorithmic strategies and applications. Journal of the Operational Research Society, 47(3), 373–383. (</a:t>
            </a:r>
            <a:r>
              <a:rPr lang="en-US" dirty="0">
                <a:hlinkClick r:id="rId2"/>
              </a:rPr>
              <a:t>https://doi.org/10.1057/jors.1996.37</a:t>
            </a:r>
            <a:r>
              <a:rPr lang="en-US" dirty="0"/>
              <a:t>)</a:t>
            </a:r>
          </a:p>
          <a:p>
            <a:r>
              <a:rPr lang="en-US" dirty="0"/>
              <a:t>Kendall, G., &amp; </a:t>
            </a:r>
            <a:r>
              <a:rPr lang="en-US" dirty="0" err="1"/>
              <a:t>Hussin</a:t>
            </a:r>
            <a:r>
              <a:rPr lang="en-US" dirty="0"/>
              <a:t>, N. M. (2004).A tabu search hyper-heuristic approach to the examination timetabling problem. Informs Journal on Computing, 16(3), 270-276. (</a:t>
            </a:r>
            <a:r>
              <a:rPr lang="en-US" dirty="0">
                <a:hlinkClick r:id="rId3"/>
              </a:rPr>
              <a:t>https://doi.org/10.1287/ijoc.1030.0017</a:t>
            </a:r>
            <a:r>
              <a:rPr lang="en-US" dirty="0"/>
              <a:t>)</a:t>
            </a:r>
          </a:p>
          <a:p>
            <a:r>
              <a:rPr lang="en-US" dirty="0"/>
              <a:t>Murray, K., &amp; Wilson, C. (2014). Solving the university examination timetabling problem with a multi-stage algorithm. Computers &amp; Operations Research, 56, 81-90. (</a:t>
            </a:r>
            <a:r>
              <a:rPr lang="en-US" dirty="0">
                <a:hlinkClick r:id="rId4"/>
              </a:rPr>
              <a:t>https://doi.org/10.1016/j.cor.2014.01.005</a:t>
            </a:r>
            <a:r>
              <a:rPr lang="en-US" dirty="0"/>
              <a:t>)</a:t>
            </a:r>
          </a:p>
          <a:p>
            <a:endParaRPr lang="en-US" dirty="0"/>
          </a:p>
          <a:p>
            <a:endParaRPr lang="en-US"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The project uses Java, Spring Boot, MySQL, Eclipse, and HTML/CSS/JS.</a:t>
            </a:r>
          </a:p>
          <a:p>
            <a:r>
              <a:rPr lang="en-US" dirty="0"/>
              <a:t>It automates exam timetable generation considering various constraints.</a:t>
            </a:r>
          </a:p>
          <a:p>
            <a:r>
              <a:rPr lang="en-US" dirty="0"/>
              <a:t>Manual scheduling is time-consuming and error-prone.</a:t>
            </a:r>
          </a:p>
          <a:p>
            <a:r>
              <a:rPr lang="en-US" dirty="0"/>
              <a:t>Key factors include student and faculty exhaustion, invigilation duties, and room availability.</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478600566"/>
              </p:ext>
            </p:extLst>
          </p:nvPr>
        </p:nvGraphicFramePr>
        <p:xfrm>
          <a:off x="0" y="762138"/>
          <a:ext cx="12192001" cy="6254522"/>
        </p:xfrm>
        <a:graphic>
          <a:graphicData uri="http://schemas.openxmlformats.org/drawingml/2006/table">
            <a:tbl>
              <a:tblPr firstRow="1" bandRow="1">
                <a:tableStyleId>{3C2FFA5D-87B4-456A-9821-1D502468CF0F}</a:tableStyleId>
              </a:tblPr>
              <a:tblGrid>
                <a:gridCol w="606043">
                  <a:extLst>
                    <a:ext uri="{9D8B030D-6E8A-4147-A177-3AD203B41FA5}">
                      <a16:colId xmlns:a16="http://schemas.microsoft.com/office/drawing/2014/main" val="2400391149"/>
                    </a:ext>
                  </a:extLst>
                </a:gridCol>
                <a:gridCol w="6316389">
                  <a:extLst>
                    <a:ext uri="{9D8B030D-6E8A-4147-A177-3AD203B41FA5}">
                      <a16:colId xmlns:a16="http://schemas.microsoft.com/office/drawing/2014/main" val="3931570721"/>
                    </a:ext>
                  </a:extLst>
                </a:gridCol>
                <a:gridCol w="2221568">
                  <a:extLst>
                    <a:ext uri="{9D8B030D-6E8A-4147-A177-3AD203B41FA5}">
                      <a16:colId xmlns:a16="http://schemas.microsoft.com/office/drawing/2014/main" val="1681513467"/>
                    </a:ext>
                  </a:extLst>
                </a:gridCol>
                <a:gridCol w="3048001">
                  <a:extLst>
                    <a:ext uri="{9D8B030D-6E8A-4147-A177-3AD203B41FA5}">
                      <a16:colId xmlns:a16="http://schemas.microsoft.com/office/drawing/2014/main" val="1229159050"/>
                    </a:ext>
                  </a:extLst>
                </a:gridCol>
              </a:tblGrid>
              <a:tr h="659550">
                <a:tc>
                  <a:txBody>
                    <a:bodyPr/>
                    <a:lstStyle/>
                    <a:p>
                      <a:pPr algn="ctr"/>
                      <a:r>
                        <a:rPr lang="en-US" dirty="0"/>
                        <a:t>SL.NO</a:t>
                      </a:r>
                      <a:endParaRPr lang="en-IN" dirty="0"/>
                    </a:p>
                  </a:txBody>
                  <a:tcPr anchor="ctr"/>
                </a:tc>
                <a:tc>
                  <a:txBody>
                    <a:bodyPr/>
                    <a:lstStyle/>
                    <a:p>
                      <a:pPr algn="ctr"/>
                      <a:r>
                        <a:rPr lang="en-US" dirty="0"/>
                        <a:t>TITLE OF THE PAPER/AUTHOR/PUBLISHER/YEAR</a:t>
                      </a:r>
                      <a:endParaRPr lang="en-IN" dirty="0"/>
                    </a:p>
                  </a:txBody>
                  <a:tcPr anchor="ctr"/>
                </a:tc>
                <a:tc>
                  <a:txBody>
                    <a:bodyPr/>
                    <a:lstStyle/>
                    <a:p>
                      <a:pPr algn="ctr"/>
                      <a:r>
                        <a:rPr lang="en-US" dirty="0"/>
                        <a:t>TECHNIQUES</a:t>
                      </a:r>
                      <a:endParaRPr lang="en-IN" dirty="0"/>
                    </a:p>
                  </a:txBody>
                  <a:tcPr anchor="ctr"/>
                </a:tc>
                <a:tc>
                  <a:txBody>
                    <a:bodyPr/>
                    <a:lstStyle/>
                    <a:p>
                      <a:pPr algn="ctr"/>
                      <a:r>
                        <a:rPr lang="en-US" dirty="0"/>
                        <a:t>LIMITATIONS</a:t>
                      </a:r>
                      <a:endParaRPr lang="en-IN" dirty="0"/>
                    </a:p>
                  </a:txBody>
                  <a:tcPr anchor="ctr"/>
                </a:tc>
                <a:extLst>
                  <a:ext uri="{0D108BD9-81ED-4DB2-BD59-A6C34878D82A}">
                    <a16:rowId xmlns:a16="http://schemas.microsoft.com/office/drawing/2014/main" val="2452385317"/>
                  </a:ext>
                </a:extLst>
              </a:tr>
              <a:tr h="1853020">
                <a:tc>
                  <a:txBody>
                    <a:bodyPr/>
                    <a:lstStyle/>
                    <a:p>
                      <a:r>
                        <a:rPr lang="en-US" dirty="0"/>
                        <a:t>1</a:t>
                      </a:r>
                    </a:p>
                  </a:txBody>
                  <a:tcPr/>
                </a:tc>
                <a:tc>
                  <a:txBody>
                    <a:bodyPr/>
                    <a:lstStyle/>
                    <a:p>
                      <a:r>
                        <a:rPr lang="en-IN" sz="1400" dirty="0"/>
                        <a:t>AUTOMATIC TIMETABLE GENERATION SYSTEM </a:t>
                      </a:r>
                    </a:p>
                    <a:p>
                      <a:r>
                        <a:rPr lang="en-IN" sz="1400" dirty="0" err="1"/>
                        <a:t>Authors:Rajshri</a:t>
                      </a:r>
                      <a:r>
                        <a:rPr lang="en-IN" sz="1400" dirty="0"/>
                        <a:t> </a:t>
                      </a:r>
                      <a:r>
                        <a:rPr lang="en-IN" sz="1400" dirty="0" err="1"/>
                        <a:t>Firke</a:t>
                      </a:r>
                      <a:r>
                        <a:rPr lang="en-IN" sz="1400" dirty="0"/>
                        <a:t>, Pratiksha </a:t>
                      </a:r>
                      <a:r>
                        <a:rPr lang="en-IN" sz="1400" dirty="0" err="1"/>
                        <a:t>Bhabad</a:t>
                      </a:r>
                      <a:r>
                        <a:rPr lang="en-IN" sz="1400" dirty="0"/>
                        <a:t>, Omkar </a:t>
                      </a:r>
                      <a:r>
                        <a:rPr lang="en-IN" sz="1400" dirty="0" err="1"/>
                        <a:t>Gangarde</a:t>
                      </a:r>
                      <a:r>
                        <a:rPr lang="en-IN" sz="1400" dirty="0"/>
                        <a:t>, </a:t>
                      </a:r>
                      <a:r>
                        <a:rPr lang="en-IN" sz="1400" dirty="0" err="1"/>
                        <a:t>Abhimannyu</a:t>
                      </a:r>
                      <a:r>
                        <a:rPr lang="en-IN" sz="1400" dirty="0"/>
                        <a:t> Magar, Prof. Anuja </a:t>
                      </a:r>
                      <a:r>
                        <a:rPr lang="en-IN" sz="1400" dirty="0" err="1"/>
                        <a:t>Tawlare</a:t>
                      </a:r>
                      <a:endParaRPr lang="en-IN" sz="1400" dirty="0"/>
                    </a:p>
                    <a:p>
                      <a:r>
                        <a:rPr lang="en-IN" sz="1400" dirty="0"/>
                        <a:t>IJCRT,2023 </a:t>
                      </a:r>
                    </a:p>
                    <a:p>
                      <a:pPr algn="l"/>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user-centered design for intuitive interfaces, customization features to meet diverse needs, and robust backend algorithms to enhance scalability and responsiveness</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handling large-scale user demands, complexities in ensuring data privacy and security, and the need for ongoing updates to address user feedback</a:t>
                      </a:r>
                    </a:p>
                    <a:p>
                      <a:endParaRPr lang="en-IN" sz="1400" dirty="0"/>
                    </a:p>
                  </a:txBody>
                  <a:tcPr/>
                </a:tc>
                <a:extLst>
                  <a:ext uri="{0D108BD9-81ED-4DB2-BD59-A6C34878D82A}">
                    <a16:rowId xmlns:a16="http://schemas.microsoft.com/office/drawing/2014/main" val="1494165177"/>
                  </a:ext>
                </a:extLst>
              </a:tr>
              <a:tr h="1366510">
                <a:tc>
                  <a:txBody>
                    <a:bodyPr/>
                    <a:lstStyle/>
                    <a:p>
                      <a:r>
                        <a:rPr lang="en-US" dirty="0"/>
                        <a:t>2</a:t>
                      </a:r>
                      <a:endParaRPr lang="en-IN" dirty="0"/>
                    </a:p>
                  </a:txBody>
                  <a:tcPr/>
                </a:tc>
                <a:tc>
                  <a:txBody>
                    <a:bodyPr/>
                    <a:lstStyle/>
                    <a:p>
                      <a:r>
                        <a:rPr lang="en-IN" sz="1400" dirty="0"/>
                        <a:t>Automatic Timetable Generator</a:t>
                      </a:r>
                    </a:p>
                    <a:p>
                      <a:r>
                        <a:rPr lang="en-IN" sz="1400" dirty="0"/>
                        <a:t>Authors: Prof. Jyothi Patil, </a:t>
                      </a:r>
                      <a:r>
                        <a:rPr lang="en-IN" sz="1400" dirty="0" err="1"/>
                        <a:t>Shambhavi</a:t>
                      </a:r>
                      <a:r>
                        <a:rPr lang="en-IN" sz="1400" dirty="0"/>
                        <a:t> V, Sneha N T, Sweta Jadhav, </a:t>
                      </a:r>
                      <a:r>
                        <a:rPr lang="en-IN" sz="1400" dirty="0" err="1"/>
                        <a:t>Tahura</a:t>
                      </a:r>
                      <a:r>
                        <a:rPr lang="en-IN" sz="1400" dirty="0"/>
                        <a:t> Sadaf</a:t>
                      </a:r>
                    </a:p>
                    <a:p>
                      <a:r>
                        <a:rPr lang="en-IN" sz="1400" b="0" i="0" u="none" strike="noStrike" cap="none" dirty="0">
                          <a:solidFill>
                            <a:schemeClr val="dk1"/>
                          </a:solidFill>
                          <a:effectLst/>
                          <a:latin typeface="+mn-lt"/>
                          <a:ea typeface="+mn-ea"/>
                          <a:cs typeface="+mn-cs"/>
                          <a:sym typeface="Arial"/>
                        </a:rPr>
                        <a:t>IJRASET,2023</a:t>
                      </a:r>
                      <a:endParaRPr lang="en-IN" sz="1400" dirty="0"/>
                    </a:p>
                    <a:p>
                      <a:endParaRPr lang="en-IN" sz="1400" dirty="0"/>
                    </a:p>
                  </a:txBody>
                  <a:tcPr/>
                </a:tc>
                <a:tc>
                  <a:txBody>
                    <a:bodyPr/>
                    <a:lstStyle/>
                    <a:p>
                      <a:r>
                        <a:rPr lang="en-US" sz="1400" dirty="0"/>
                        <a:t>dimensional reduction through constraint formulation, intelligent operators for faster convergence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potential scalability issues with very large datasets, sensitivity to initial conditions in genetic algorithms</a:t>
                      </a:r>
                      <a:endParaRPr lang="en-IN" sz="1400" dirty="0"/>
                    </a:p>
                    <a:p>
                      <a:endParaRPr lang="en-IN" sz="1400" dirty="0"/>
                    </a:p>
                  </a:txBody>
                  <a:tcPr/>
                </a:tc>
                <a:extLst>
                  <a:ext uri="{0D108BD9-81ED-4DB2-BD59-A6C34878D82A}">
                    <a16:rowId xmlns:a16="http://schemas.microsoft.com/office/drawing/2014/main" val="2351314759"/>
                  </a:ext>
                </a:extLst>
              </a:tr>
              <a:tr h="2216782">
                <a:tc>
                  <a:txBody>
                    <a:bodyPr/>
                    <a:lstStyle/>
                    <a:p>
                      <a:r>
                        <a:rPr lang="en-US" dirty="0"/>
                        <a:t>3</a:t>
                      </a:r>
                      <a:endParaRPr lang="en-IN" dirty="0"/>
                    </a:p>
                  </a:txBody>
                  <a:tcPr/>
                </a:tc>
                <a:tc>
                  <a:txBody>
                    <a:bodyPr/>
                    <a:lstStyle/>
                    <a:p>
                      <a:pPr algn="l"/>
                      <a:r>
                        <a:rPr lang="en-IN" sz="1400" dirty="0"/>
                        <a:t>Design and Implementation of An Automatic Examination Timetable Generation and Invigilation Scheduling System Using Genetic Algorithm</a:t>
                      </a:r>
                    </a:p>
                    <a:p>
                      <a:pPr algn="l"/>
                      <a:r>
                        <a:rPr lang="en-IN" sz="1400" dirty="0" err="1"/>
                        <a:t>Authors:Abdulaziz</a:t>
                      </a:r>
                      <a:r>
                        <a:rPr lang="en-IN" sz="1400" dirty="0"/>
                        <a:t> </a:t>
                      </a:r>
                      <a:r>
                        <a:rPr lang="en-IN" sz="1400" dirty="0" err="1"/>
                        <a:t>Aminu;WahyuCaesarendra;UmarSHaruna;Abubakar</a:t>
                      </a:r>
                      <a:r>
                        <a:rPr lang="en-IN" sz="1400" dirty="0"/>
                        <a:t> </a:t>
                      </a:r>
                      <a:r>
                        <a:rPr lang="en-IN" sz="1400" dirty="0" err="1"/>
                        <a:t>Sani;MansurSa'id;Daniel</a:t>
                      </a:r>
                      <a:r>
                        <a:rPr lang="en-IN" sz="1400" dirty="0"/>
                        <a:t> S </a:t>
                      </a:r>
                      <a:r>
                        <a:rPr lang="en-IN" sz="1400" dirty="0" err="1"/>
                        <a:t>Pamungkas;Sumantri</a:t>
                      </a:r>
                      <a:r>
                        <a:rPr lang="en-IN" sz="1400" dirty="0"/>
                        <a:t> R Kurniawan;</a:t>
                      </a:r>
                    </a:p>
                    <a:p>
                      <a:pPr algn="l"/>
                      <a:r>
                        <a:rPr lang="en-IN" sz="1400" dirty="0" err="1"/>
                        <a:t>Endang</a:t>
                      </a:r>
                      <a:r>
                        <a:rPr lang="en-IN" sz="1400" dirty="0"/>
                        <a:t> Kurniawan</a:t>
                      </a:r>
                    </a:p>
                    <a:p>
                      <a:pPr algn="l"/>
                      <a:r>
                        <a:rPr lang="en-IN" sz="1400" dirty="0"/>
                        <a:t>IEEE,2019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Java Swing for the GUI, SQLite for database management, and permutation algorithms to optimize course and venue scheduling</a:t>
                      </a:r>
                      <a:endParaRPr lang="en-IN" sz="1400" dirty="0"/>
                    </a:p>
                    <a:p>
                      <a:endParaRPr lang="en-IN" sz="1400" dirty="0"/>
                    </a:p>
                  </a:txBody>
                  <a:tcPr/>
                </a:tc>
                <a:tc>
                  <a:txBody>
                    <a:bodyPr/>
                    <a:lstStyle/>
                    <a:p>
                      <a:r>
                        <a:rPr lang="en-US" sz="1400" dirty="0"/>
                        <a:t>limited accessibility as it's currently desktop-based, and challenges in handling complex timetable conflicts</a:t>
                      </a:r>
                      <a:endParaRPr lang="en-IN" sz="1400" dirty="0"/>
                    </a:p>
                    <a:p>
                      <a:endParaRPr lang="en-IN" sz="1400" dirty="0"/>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5282716"/>
              </p:ext>
            </p:extLst>
          </p:nvPr>
        </p:nvGraphicFramePr>
        <p:xfrm>
          <a:off x="0" y="762138"/>
          <a:ext cx="12192001" cy="6324354"/>
        </p:xfrm>
        <a:graphic>
          <a:graphicData uri="http://schemas.openxmlformats.org/drawingml/2006/table">
            <a:tbl>
              <a:tblPr firstRow="1" bandRow="1">
                <a:tableStyleId>{3C2FFA5D-87B4-456A-9821-1D502468CF0F}</a:tableStyleId>
              </a:tblPr>
              <a:tblGrid>
                <a:gridCol w="606043">
                  <a:extLst>
                    <a:ext uri="{9D8B030D-6E8A-4147-A177-3AD203B41FA5}">
                      <a16:colId xmlns:a16="http://schemas.microsoft.com/office/drawing/2014/main" val="2400391149"/>
                    </a:ext>
                  </a:extLst>
                </a:gridCol>
                <a:gridCol w="6316389">
                  <a:extLst>
                    <a:ext uri="{9D8B030D-6E8A-4147-A177-3AD203B41FA5}">
                      <a16:colId xmlns:a16="http://schemas.microsoft.com/office/drawing/2014/main" val="3931570721"/>
                    </a:ext>
                  </a:extLst>
                </a:gridCol>
                <a:gridCol w="2221568">
                  <a:extLst>
                    <a:ext uri="{9D8B030D-6E8A-4147-A177-3AD203B41FA5}">
                      <a16:colId xmlns:a16="http://schemas.microsoft.com/office/drawing/2014/main" val="1681513467"/>
                    </a:ext>
                  </a:extLst>
                </a:gridCol>
                <a:gridCol w="3048001">
                  <a:extLst>
                    <a:ext uri="{9D8B030D-6E8A-4147-A177-3AD203B41FA5}">
                      <a16:colId xmlns:a16="http://schemas.microsoft.com/office/drawing/2014/main" val="1229159050"/>
                    </a:ext>
                  </a:extLst>
                </a:gridCol>
              </a:tblGrid>
              <a:tr h="621125">
                <a:tc>
                  <a:txBody>
                    <a:bodyPr/>
                    <a:lstStyle/>
                    <a:p>
                      <a:pPr algn="ctr"/>
                      <a:r>
                        <a:rPr lang="en-US" dirty="0"/>
                        <a:t>SL.NO</a:t>
                      </a:r>
                      <a:endParaRPr lang="en-IN" dirty="0"/>
                    </a:p>
                  </a:txBody>
                  <a:tcPr anchor="ctr"/>
                </a:tc>
                <a:tc>
                  <a:txBody>
                    <a:bodyPr/>
                    <a:lstStyle/>
                    <a:p>
                      <a:pPr algn="ctr"/>
                      <a:r>
                        <a:rPr lang="en-US" dirty="0"/>
                        <a:t>TITLE OF THE PAPER/AUTHOR/PUBLISHER/YEAR</a:t>
                      </a:r>
                      <a:endParaRPr lang="en-IN" dirty="0"/>
                    </a:p>
                  </a:txBody>
                  <a:tcPr anchor="ctr"/>
                </a:tc>
                <a:tc>
                  <a:txBody>
                    <a:bodyPr/>
                    <a:lstStyle/>
                    <a:p>
                      <a:pPr algn="ctr"/>
                      <a:r>
                        <a:rPr lang="en-US" dirty="0"/>
                        <a:t>TECHNIQUES</a:t>
                      </a:r>
                      <a:endParaRPr lang="en-IN" dirty="0"/>
                    </a:p>
                  </a:txBody>
                  <a:tcPr anchor="ctr"/>
                </a:tc>
                <a:tc>
                  <a:txBody>
                    <a:bodyPr/>
                    <a:lstStyle/>
                    <a:p>
                      <a:pPr algn="ctr"/>
                      <a:r>
                        <a:rPr lang="en-US" dirty="0"/>
                        <a:t>LIMITATIONS</a:t>
                      </a:r>
                      <a:endParaRPr lang="en-IN" dirty="0"/>
                    </a:p>
                  </a:txBody>
                  <a:tcPr anchor="ctr"/>
                </a:tc>
                <a:extLst>
                  <a:ext uri="{0D108BD9-81ED-4DB2-BD59-A6C34878D82A}">
                    <a16:rowId xmlns:a16="http://schemas.microsoft.com/office/drawing/2014/main" val="2452385317"/>
                  </a:ext>
                </a:extLst>
              </a:tr>
              <a:tr h="1693551">
                <a:tc>
                  <a:txBody>
                    <a:bodyPr/>
                    <a:lstStyle/>
                    <a:p>
                      <a:r>
                        <a:rPr lang="en-US" dirty="0"/>
                        <a:t>4</a:t>
                      </a:r>
                      <a:endParaRPr lang="en-IN" dirty="0"/>
                    </a:p>
                  </a:txBody>
                  <a:tcPr/>
                </a:tc>
                <a:tc>
                  <a:txBody>
                    <a:bodyPr/>
                    <a:lstStyle/>
                    <a:p>
                      <a:pPr algn="l"/>
                      <a:r>
                        <a:rPr lang="en-US" sz="1400" dirty="0"/>
                        <a:t>An integer programming approach to curriculum-based examination timetabling</a:t>
                      </a:r>
                    </a:p>
                    <a:p>
                      <a:pPr algn="l"/>
                      <a:r>
                        <a:rPr lang="en-IN" sz="1400" dirty="0" err="1"/>
                        <a:t>Authors:Cataldo</a:t>
                      </a:r>
                      <a:r>
                        <a:rPr lang="en-IN" sz="1400" dirty="0"/>
                        <a:t>, A., Ferrer, J.-C., Miranda, J., Rey, P. A., &amp; </a:t>
                      </a:r>
                      <a:r>
                        <a:rPr lang="en-IN" sz="1400" dirty="0" err="1"/>
                        <a:t>Saure</a:t>
                      </a:r>
                      <a:r>
                        <a:rPr lang="en-IN" sz="1400" dirty="0"/>
                        <a:t>, A.</a:t>
                      </a:r>
                    </a:p>
                    <a:p>
                      <a:pPr algn="l"/>
                      <a:r>
                        <a:rPr lang="en-IN" sz="1400" dirty="0"/>
                        <a:t>Annals of Operations Research-2017</a:t>
                      </a:r>
                    </a:p>
                  </a:txBody>
                  <a:tcPr/>
                </a:tc>
                <a:tc>
                  <a:txBody>
                    <a:bodyPr/>
                    <a:lstStyle/>
                    <a:p>
                      <a:r>
                        <a:rPr lang="en-US" sz="1400" b="0" dirty="0"/>
                        <a:t>integer programming </a:t>
                      </a:r>
                      <a:r>
                        <a:rPr lang="en-US" sz="1400" dirty="0"/>
                        <a:t>techniques to develop a structured approach for curriculum-based examination timetabling, focusing on optimal allocation of exams to time slots</a:t>
                      </a:r>
                      <a:endParaRPr lang="en-IN" sz="1400" dirty="0"/>
                    </a:p>
                  </a:txBody>
                  <a:tcPr/>
                </a:tc>
                <a:tc>
                  <a:txBody>
                    <a:bodyPr/>
                    <a:lstStyle/>
                    <a:p>
                      <a:r>
                        <a:rPr lang="en-US" sz="1400" dirty="0"/>
                        <a:t> computationally expensive and may struggle with larger datasets due to the complexity of the integer programming formulation, leading to longer solution times.</a:t>
                      </a:r>
                      <a:endParaRPr lang="en-IN" sz="1400" dirty="0"/>
                    </a:p>
                  </a:txBody>
                  <a:tcPr/>
                </a:tc>
                <a:extLst>
                  <a:ext uri="{0D108BD9-81ED-4DB2-BD59-A6C34878D82A}">
                    <a16:rowId xmlns:a16="http://schemas.microsoft.com/office/drawing/2014/main" val="1494165177"/>
                  </a:ext>
                </a:extLst>
              </a:tr>
              <a:tr h="1693551">
                <a:tc>
                  <a:txBody>
                    <a:bodyPr/>
                    <a:lstStyle/>
                    <a:p>
                      <a:r>
                        <a:rPr lang="en-US" dirty="0"/>
                        <a:t>5</a:t>
                      </a:r>
                      <a:endParaRPr lang="en-IN" dirty="0"/>
                    </a:p>
                  </a:txBody>
                  <a:tcPr/>
                </a:tc>
                <a:tc>
                  <a:txBody>
                    <a:bodyPr/>
                    <a:lstStyle/>
                    <a:p>
                      <a:r>
                        <a:rPr lang="en-US" sz="1400" dirty="0"/>
                        <a:t>Multi-objective optimization for exam scheduling to enhance the educational service performance</a:t>
                      </a:r>
                    </a:p>
                    <a:p>
                      <a:r>
                        <a:rPr lang="en-IN" sz="1400" dirty="0" err="1"/>
                        <a:t>Authors:Abdallah</a:t>
                      </a:r>
                      <a:r>
                        <a:rPr lang="en-IN" sz="1400" dirty="0"/>
                        <a:t>, K. S</a:t>
                      </a:r>
                    </a:p>
                    <a:p>
                      <a:r>
                        <a:rPr lang="en-US" sz="1400" dirty="0"/>
                        <a:t>The Journal of Management and Engineering Integration-2016</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genetic algorithms and fuzzy logic</a:t>
                      </a:r>
                      <a:endParaRPr lang="en-IN" sz="1400" b="0" dirty="0"/>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The reliance on heuristic methods like genetic algorithms can result in long computational times and difficulty in ensuring consistent quality of solutions across diverse scheduling scenarios</a:t>
                      </a:r>
                      <a:endParaRPr lang="en-IN" sz="14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dirty="0"/>
                    </a:p>
                  </a:txBody>
                  <a:tcPr/>
                </a:tc>
                <a:extLst>
                  <a:ext uri="{0D108BD9-81ED-4DB2-BD59-A6C34878D82A}">
                    <a16:rowId xmlns:a16="http://schemas.microsoft.com/office/drawing/2014/main" val="2351314759"/>
                  </a:ext>
                </a:extLst>
              </a:tr>
              <a:tr h="2087634">
                <a:tc>
                  <a:txBody>
                    <a:bodyPr/>
                    <a:lstStyle/>
                    <a:p>
                      <a:r>
                        <a:rPr lang="en-US" dirty="0"/>
                        <a:t>6</a:t>
                      </a:r>
                      <a:endParaRPr lang="en-IN" dirty="0"/>
                    </a:p>
                  </a:txBody>
                  <a:tcPr/>
                </a:tc>
                <a:tc>
                  <a:txBody>
                    <a:bodyPr/>
                    <a:lstStyle/>
                    <a:p>
                      <a:r>
                        <a:rPr lang="en-US" sz="1400" dirty="0"/>
                        <a:t>A great deluge algorithm for a real-world examination timetabling problem</a:t>
                      </a:r>
                    </a:p>
                    <a:p>
                      <a:r>
                        <a:rPr lang="en-IN" sz="1400" dirty="0" err="1"/>
                        <a:t>Authors:Mohmad</a:t>
                      </a:r>
                      <a:r>
                        <a:rPr lang="en-IN" sz="1400" dirty="0"/>
                        <a:t> Kahar, M. N., &amp; Kendall, G.</a:t>
                      </a:r>
                    </a:p>
                    <a:p>
                      <a:r>
                        <a:rPr lang="en-US" sz="1400" dirty="0"/>
                        <a:t>Journal of the Operational Research Society-2015</a:t>
                      </a:r>
                      <a:endParaRPr lang="en-IN" sz="1400" dirty="0"/>
                    </a:p>
                  </a:txBody>
                  <a:tcPr/>
                </a:tc>
                <a:tc>
                  <a:txBody>
                    <a:bodyPr/>
                    <a:lstStyle/>
                    <a:p>
                      <a:r>
                        <a:rPr lang="en-US" sz="1400" b="0" dirty="0"/>
                        <a:t>Great Deluge Algorithm</a:t>
                      </a:r>
                      <a:r>
                        <a:rPr lang="en-US" sz="1400" dirty="0"/>
                        <a:t>, a metaheuristic optimization technique, to address real-world examination timetabling problems by iteratively improving schedules</a:t>
                      </a:r>
                      <a:endParaRPr lang="en-IN" sz="1400" dirty="0"/>
                    </a:p>
                  </a:txBody>
                  <a:tcPr/>
                </a:tc>
                <a:tc>
                  <a:txBody>
                    <a:bodyPr/>
                    <a:lstStyle/>
                    <a:p>
                      <a:r>
                        <a:rPr lang="en-US" sz="1400" dirty="0"/>
                        <a:t>tuning of parameters, and its performance can vary significantly depending on the specific characteristics of the timetabling problem being addressed.</a:t>
                      </a:r>
                      <a:endParaRPr lang="en-IN" sz="1400" dirty="0"/>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369874445"/>
              </p:ext>
            </p:extLst>
          </p:nvPr>
        </p:nvGraphicFramePr>
        <p:xfrm>
          <a:off x="1" y="762139"/>
          <a:ext cx="12329961" cy="7833360"/>
        </p:xfrm>
        <a:graphic>
          <a:graphicData uri="http://schemas.openxmlformats.org/drawingml/2006/table">
            <a:tbl>
              <a:tblPr firstRow="1" bandRow="1">
                <a:tableStyleId>{3C2FFA5D-87B4-456A-9821-1D502468CF0F}</a:tableStyleId>
              </a:tblPr>
              <a:tblGrid>
                <a:gridCol w="612901">
                  <a:extLst>
                    <a:ext uri="{9D8B030D-6E8A-4147-A177-3AD203B41FA5}">
                      <a16:colId xmlns:a16="http://schemas.microsoft.com/office/drawing/2014/main" val="2400391149"/>
                    </a:ext>
                  </a:extLst>
                </a:gridCol>
                <a:gridCol w="5519631">
                  <a:extLst>
                    <a:ext uri="{9D8B030D-6E8A-4147-A177-3AD203B41FA5}">
                      <a16:colId xmlns:a16="http://schemas.microsoft.com/office/drawing/2014/main" val="3931570721"/>
                    </a:ext>
                  </a:extLst>
                </a:gridCol>
                <a:gridCol w="3017595">
                  <a:extLst>
                    <a:ext uri="{9D8B030D-6E8A-4147-A177-3AD203B41FA5}">
                      <a16:colId xmlns:a16="http://schemas.microsoft.com/office/drawing/2014/main" val="1681513467"/>
                    </a:ext>
                  </a:extLst>
                </a:gridCol>
                <a:gridCol w="3179834">
                  <a:extLst>
                    <a:ext uri="{9D8B030D-6E8A-4147-A177-3AD203B41FA5}">
                      <a16:colId xmlns:a16="http://schemas.microsoft.com/office/drawing/2014/main" val="1229159050"/>
                    </a:ext>
                  </a:extLst>
                </a:gridCol>
              </a:tblGrid>
              <a:tr h="579049">
                <a:tc>
                  <a:txBody>
                    <a:bodyPr/>
                    <a:lstStyle/>
                    <a:p>
                      <a:pPr algn="ctr"/>
                      <a:r>
                        <a:rPr lang="en-US" dirty="0"/>
                        <a:t>SL.NO</a:t>
                      </a:r>
                      <a:endParaRPr lang="en-IN" dirty="0"/>
                    </a:p>
                  </a:txBody>
                  <a:tcPr anchor="ctr"/>
                </a:tc>
                <a:tc>
                  <a:txBody>
                    <a:bodyPr/>
                    <a:lstStyle/>
                    <a:p>
                      <a:pPr algn="ctr"/>
                      <a:r>
                        <a:rPr lang="en-US" dirty="0"/>
                        <a:t>TITLE OF THE PAPER/AUTHOR/PUBLISHER/YEAR</a:t>
                      </a:r>
                      <a:endParaRPr lang="en-IN" dirty="0"/>
                    </a:p>
                  </a:txBody>
                  <a:tcPr anchor="ctr"/>
                </a:tc>
                <a:tc>
                  <a:txBody>
                    <a:bodyPr/>
                    <a:lstStyle/>
                    <a:p>
                      <a:pPr algn="ctr"/>
                      <a:r>
                        <a:rPr lang="en-US" dirty="0"/>
                        <a:t>TECHNIQUES</a:t>
                      </a:r>
                      <a:endParaRPr lang="en-IN" dirty="0"/>
                    </a:p>
                  </a:txBody>
                  <a:tcPr anchor="ctr"/>
                </a:tc>
                <a:tc>
                  <a:txBody>
                    <a:bodyPr/>
                    <a:lstStyle/>
                    <a:p>
                      <a:pPr algn="ctr"/>
                      <a:r>
                        <a:rPr lang="en-US" dirty="0"/>
                        <a:t>LIMITATIONS</a:t>
                      </a:r>
                      <a:endParaRPr lang="en-IN" dirty="0"/>
                    </a:p>
                  </a:txBody>
                  <a:tcPr anchor="ctr"/>
                </a:tc>
                <a:extLst>
                  <a:ext uri="{0D108BD9-81ED-4DB2-BD59-A6C34878D82A}">
                    <a16:rowId xmlns:a16="http://schemas.microsoft.com/office/drawing/2014/main" val="2452385317"/>
                  </a:ext>
                </a:extLst>
              </a:tr>
              <a:tr h="1626853">
                <a:tc>
                  <a:txBody>
                    <a:bodyPr/>
                    <a:lstStyle/>
                    <a:p>
                      <a:r>
                        <a:rPr lang="en-US" dirty="0"/>
                        <a:t>4</a:t>
                      </a:r>
                      <a:endParaRPr lang="en-IN" dirty="0"/>
                    </a:p>
                  </a:txBody>
                  <a:tcPr/>
                </a:tc>
                <a:tc>
                  <a:txBody>
                    <a:bodyPr/>
                    <a:lstStyle/>
                    <a:p>
                      <a:r>
                        <a:rPr lang="en-IN" sz="1400" dirty="0"/>
                        <a:t>Real-life curriculum-based timetabling</a:t>
                      </a:r>
                    </a:p>
                    <a:p>
                      <a:r>
                        <a:rPr lang="en-IN" sz="1400" dirty="0"/>
                        <a:t>Authors: Müller, T., &amp; </a:t>
                      </a:r>
                      <a:r>
                        <a:rPr lang="en-IN" sz="1400" dirty="0" err="1"/>
                        <a:t>Rudová</a:t>
                      </a:r>
                      <a:r>
                        <a:rPr lang="en-IN" sz="1400" dirty="0"/>
                        <a:t>, H</a:t>
                      </a:r>
                    </a:p>
                    <a:p>
                      <a:r>
                        <a:rPr lang="en-US" sz="1400" dirty="0"/>
                        <a:t>Proceedings of the 9th International Conference on the Practice and Theory of Automated Timetabling—PATAT-2012</a:t>
                      </a:r>
                      <a:endParaRPr lang="en-IN" sz="1400" dirty="0"/>
                    </a:p>
                    <a:p>
                      <a:pPr algn="l"/>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tackle real-life curriculum-based timetabling problems, focusing on the effective assignment of courses to time slots while satisfying various constraints.</a:t>
                      </a:r>
                    </a:p>
                    <a:p>
                      <a:endParaRPr lang="en-IN"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Constraint programming can be limited by scalability issues, as it may struggle with performance in larger, more complex scheduling scenarios due to the increased number of constraints and variables involved.</a:t>
                      </a:r>
                    </a:p>
                    <a:p>
                      <a:endParaRPr lang="en-IN" sz="1400" dirty="0"/>
                    </a:p>
                  </a:txBody>
                  <a:tcPr/>
                </a:tc>
                <a:extLst>
                  <a:ext uri="{0D108BD9-81ED-4DB2-BD59-A6C34878D82A}">
                    <a16:rowId xmlns:a16="http://schemas.microsoft.com/office/drawing/2014/main" val="1494165177"/>
                  </a:ext>
                </a:extLst>
              </a:tr>
              <a:tr h="1433836">
                <a:tc>
                  <a:txBody>
                    <a:bodyPr/>
                    <a:lstStyle/>
                    <a:p>
                      <a:r>
                        <a:rPr lang="en-US" dirty="0"/>
                        <a:t>5</a:t>
                      </a:r>
                      <a:endParaRPr lang="en-IN" dirty="0"/>
                    </a:p>
                  </a:txBody>
                  <a:tcPr/>
                </a:tc>
                <a:tc>
                  <a:txBody>
                    <a:bodyPr/>
                    <a:lstStyle/>
                    <a:p>
                      <a:r>
                        <a:rPr lang="en-US" sz="1400" dirty="0"/>
                        <a:t>A survey of search methodologies and automated system development for examination timetabling</a:t>
                      </a:r>
                    </a:p>
                    <a:p>
                      <a:r>
                        <a:rPr lang="en-IN" sz="1400" dirty="0"/>
                        <a:t>Authors:</a:t>
                      </a:r>
                      <a:r>
                        <a:rPr lang="nl-NL" sz="1400" dirty="0"/>
                        <a:t>Qu, R., Burke, E., McCollum, B., Merlot, L., &amp; Lee, S.</a:t>
                      </a:r>
                    </a:p>
                    <a:p>
                      <a:r>
                        <a:rPr lang="en-IN" sz="1400" dirty="0"/>
                        <a:t>Journal of Scheduling-2009</a:t>
                      </a:r>
                    </a:p>
                  </a:txBody>
                  <a:tcPr/>
                </a:tc>
                <a:tc>
                  <a:txBody>
                    <a:bodyPr/>
                    <a:lstStyle/>
                    <a:p>
                      <a:r>
                        <a:rPr lang="en-IN" sz="1400" b="0" dirty="0"/>
                        <a:t>local</a:t>
                      </a:r>
                      <a:r>
                        <a:rPr lang="en-IN" sz="1400" b="1" dirty="0"/>
                        <a:t> </a:t>
                      </a:r>
                      <a:r>
                        <a:rPr lang="en-IN" sz="1400" b="0" dirty="0"/>
                        <a:t>search, genetic algorithms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The potential inefficiencies in finding optimal solutions are a limitation of these methodologies, as many of them depend on shortcuts that could result in local optima instead of globally optimal schedules.</a:t>
                      </a:r>
                      <a:endParaRPr lang="en-IN" sz="1400" dirty="0"/>
                    </a:p>
                  </a:txBody>
                  <a:tcPr/>
                </a:tc>
                <a:extLst>
                  <a:ext uri="{0D108BD9-81ED-4DB2-BD59-A6C34878D82A}">
                    <a16:rowId xmlns:a16="http://schemas.microsoft.com/office/drawing/2014/main" val="2351314759"/>
                  </a:ext>
                </a:extLst>
              </a:tr>
              <a:tr h="1819869">
                <a:tc>
                  <a:txBody>
                    <a:bodyPr/>
                    <a:lstStyle/>
                    <a:p>
                      <a:r>
                        <a:rPr lang="en-US" dirty="0"/>
                        <a:t>6</a:t>
                      </a:r>
                      <a:endParaRPr lang="en-IN" dirty="0"/>
                    </a:p>
                  </a:txBody>
                  <a:tcPr/>
                </a:tc>
                <a:tc>
                  <a:txBody>
                    <a:bodyPr/>
                    <a:lstStyle/>
                    <a:p>
                      <a:r>
                        <a:rPr lang="en-US" sz="1400" dirty="0"/>
                        <a:t>A survey and case study of practical examination timetabling problems</a:t>
                      </a:r>
                    </a:p>
                    <a:p>
                      <a:r>
                        <a:rPr lang="en-IN" sz="1400" dirty="0"/>
                        <a:t>Authors: Cowling, P., Kendall, G., &amp; </a:t>
                      </a:r>
                      <a:r>
                        <a:rPr lang="en-IN" sz="1400" dirty="0" err="1"/>
                        <a:t>Hussin</a:t>
                      </a:r>
                      <a:r>
                        <a:rPr lang="en-IN" sz="1400" dirty="0"/>
                        <a:t>, N. M.</a:t>
                      </a:r>
                    </a:p>
                    <a:p>
                      <a:r>
                        <a:rPr lang="en-IN" sz="1400" dirty="0"/>
                        <a:t>Journal of Scheduling-2001</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genetic algorithms</a:t>
                      </a:r>
                    </a:p>
                    <a:p>
                      <a:endParaRPr lang="en-IN"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use of metaheuristic techniques can result in unreliable outcomes, as their performance is greatly influenced by the configuration of parameters and the intricacy of the scheduling scenarios they are applied to.</a:t>
                      </a:r>
                    </a:p>
                    <a:p>
                      <a:endParaRPr lang="en-IN" sz="1400" dirty="0"/>
                    </a:p>
                  </a:txBody>
                  <a:tcPr/>
                </a:tc>
                <a:extLst>
                  <a:ext uri="{0D108BD9-81ED-4DB2-BD59-A6C34878D82A}">
                    <a16:rowId xmlns:a16="http://schemas.microsoft.com/office/drawing/2014/main" val="429738100"/>
                  </a:ext>
                </a:extLst>
              </a:tr>
              <a:tr h="1626853">
                <a:tc>
                  <a:txBody>
                    <a:bodyPr/>
                    <a:lstStyle/>
                    <a:p>
                      <a:r>
                        <a:rPr lang="en-IN" dirty="0"/>
                        <a:t>7.</a:t>
                      </a:r>
                    </a:p>
                  </a:txBody>
                  <a:tcPr/>
                </a:tc>
                <a:tc>
                  <a:txBody>
                    <a:bodyPr/>
                    <a:lstStyle/>
                    <a:p>
                      <a:pPr algn="l"/>
                      <a:r>
                        <a:rPr lang="en-US" sz="1400" dirty="0"/>
                        <a:t>Examination timetabling: Algorithmic strategies and applications.</a:t>
                      </a:r>
                    </a:p>
                    <a:p>
                      <a:pPr algn="l"/>
                      <a:r>
                        <a:rPr lang="en-IN" sz="1400" dirty="0"/>
                        <a:t>Authors:</a:t>
                      </a:r>
                      <a:r>
                        <a:rPr lang="es-ES" sz="1400" dirty="0"/>
                        <a:t>Carter, M. W., Laporte, G., &amp; Lee, S. Y.</a:t>
                      </a:r>
                    </a:p>
                    <a:p>
                      <a:pPr algn="l"/>
                      <a:r>
                        <a:rPr lang="en-US" sz="1400" dirty="0"/>
                        <a:t>Journal of the Operational Research Society-1996</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Greedy </a:t>
                      </a:r>
                      <a:r>
                        <a:rPr lang="en-US" sz="1400" b="0" dirty="0" err="1"/>
                        <a:t>Algorithms,Graph</a:t>
                      </a:r>
                      <a:r>
                        <a:rPr lang="en-US" sz="1400" b="0" dirty="0"/>
                        <a:t> Coloring </a:t>
                      </a:r>
                      <a:r>
                        <a:rPr lang="en-US" sz="1400" b="0" dirty="0" err="1"/>
                        <a:t>Algorithms,Integer</a:t>
                      </a:r>
                      <a:r>
                        <a:rPr lang="en-US" sz="1400" b="0" dirty="0"/>
                        <a:t> Programming:</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techniques can struggle with scalability and efficiency, as greedy algorithms may yield suboptimal solutions and integer programming can be computationally intensive for large datasets.</a:t>
                      </a:r>
                    </a:p>
                    <a:p>
                      <a:endParaRPr lang="en-IN" sz="1400" dirty="0"/>
                    </a:p>
                  </a:txBody>
                  <a:tcPr/>
                </a:tc>
                <a:extLst>
                  <a:ext uri="{0D108BD9-81ED-4DB2-BD59-A6C34878D82A}">
                    <a16:rowId xmlns:a16="http://schemas.microsoft.com/office/drawing/2014/main" val="181145799"/>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GB" dirty="0"/>
              <a:t>Built with Java, Spring Boot, MySQL, and HTML/CSS/JavaScript.</a:t>
            </a:r>
          </a:p>
          <a:p>
            <a:r>
              <a:rPr lang="en-GB" dirty="0"/>
              <a:t>Inputs: course registrations, electives, faculty availability.</a:t>
            </a:r>
          </a:p>
          <a:p>
            <a:r>
              <a:rPr lang="en-GB" dirty="0"/>
              <a:t>Schedules exams by considering hard and soft constraints.</a:t>
            </a:r>
          </a:p>
          <a:p>
            <a:r>
              <a:rPr lang="en-GB" dirty="0"/>
              <a:t>Timetable accessible via web interface for review and finalization.</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342900" lvl="0" indent="-342900">
              <a:buFont typeface="Symbol" panose="05050102010706020507" pitchFamily="18" charset="2"/>
              <a:buChar char=""/>
            </a:pPr>
            <a:r>
              <a:rPr lang="en-US" sz="2400" dirty="0">
                <a:effectLst/>
              </a:rPr>
              <a:t>Automating the timetable generation process to minimize manual effort and errors.</a:t>
            </a:r>
            <a:endParaRPr lang="en-IN" sz="2400" dirty="0">
              <a:effectLst/>
            </a:endParaRPr>
          </a:p>
          <a:p>
            <a:pPr marL="342900" lvl="0" indent="-342900">
              <a:buFont typeface="Symbol" panose="05050102010706020507" pitchFamily="18" charset="2"/>
              <a:buChar char=""/>
            </a:pPr>
            <a:r>
              <a:rPr lang="en-US" sz="2400" dirty="0">
                <a:effectLst/>
              </a:rPr>
              <a:t>Ensuring conflict-free scheduling by taking into account all pertinent constraints, such as faculty and room availability.</a:t>
            </a:r>
            <a:endParaRPr lang="en-IN" sz="2400" dirty="0">
              <a:effectLst/>
            </a:endParaRPr>
          </a:p>
          <a:p>
            <a:pPr marL="342900" lvl="0" indent="-342900">
              <a:buFont typeface="Symbol" panose="05050102010706020507" pitchFamily="18" charset="2"/>
              <a:buChar char=""/>
            </a:pPr>
            <a:r>
              <a:rPr lang="en-US" sz="2400" dirty="0">
                <a:effectLst/>
              </a:rPr>
              <a:t>Minimizing student and faculty exhaustion by restricting the number of exams in a day.</a:t>
            </a:r>
            <a:endParaRPr lang="en-IN" sz="2400" dirty="0">
              <a:effectLst/>
            </a:endParaRPr>
          </a:p>
          <a:p>
            <a:pPr marL="342900" lvl="0" indent="-342900">
              <a:buFont typeface="Symbol" panose="05050102010706020507" pitchFamily="18" charset="2"/>
              <a:buChar char=""/>
            </a:pPr>
            <a:r>
              <a:rPr lang="en-US" sz="2400" dirty="0">
                <a:effectLst/>
              </a:rPr>
              <a:t>Creating a user-friendly interface for simple data input and timetable adjustments.</a:t>
            </a:r>
            <a:endParaRPr lang="en-IN" sz="2400" dirty="0">
              <a:effectLst/>
            </a:endParaRPr>
          </a:p>
          <a:p>
            <a:endParaRPr lang="en-US"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lstStyle/>
          <a:p>
            <a:r>
              <a:rPr lang="en-US" dirty="0"/>
              <a:t>The system retrieves course registrations, faculty availability, and room capacities from a MySQL dataset.</a:t>
            </a:r>
          </a:p>
          <a:p>
            <a:r>
              <a:rPr lang="en-US" dirty="0"/>
              <a:t>Java and Spring Boot process the data, applying hard and soft constraints.</a:t>
            </a:r>
          </a:p>
          <a:p>
            <a:r>
              <a:rPr lang="en-US" dirty="0"/>
              <a:t>An automated timetable is generated based on the constraints.</a:t>
            </a:r>
          </a:p>
          <a:p>
            <a:r>
              <a:rPr lang="en-US" dirty="0"/>
              <a:t>Users can review and adjust the timetable via a web interface built with HTML/CSS/JavaScript.</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58CD-AB98-8993-5949-9203B9B55C05}"/>
              </a:ext>
            </a:extLst>
          </p:cNvPr>
          <p:cNvSpPr>
            <a:spLocks noGrp="1"/>
          </p:cNvSpPr>
          <p:nvPr>
            <p:ph type="title"/>
          </p:nvPr>
        </p:nvSpPr>
        <p:spPr/>
        <p:txBody>
          <a:bodyPr/>
          <a:lstStyle/>
          <a:p>
            <a:r>
              <a:rPr lang="en-IN" dirty="0"/>
              <a:t>Architecture</a:t>
            </a:r>
          </a:p>
        </p:txBody>
      </p:sp>
      <p:pic>
        <p:nvPicPr>
          <p:cNvPr id="5" name="Content Placeholder 4">
            <a:extLst>
              <a:ext uri="{FF2B5EF4-FFF2-40B4-BE49-F238E27FC236}">
                <a16:creationId xmlns:a16="http://schemas.microsoft.com/office/drawing/2014/main" id="{24674266-D7AA-BD49-7B42-3B93EDBCA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023" y="1251284"/>
            <a:ext cx="7615988" cy="4572000"/>
          </a:xfrm>
        </p:spPr>
      </p:pic>
    </p:spTree>
    <p:extLst>
      <p:ext uri="{BB962C8B-B14F-4D97-AF65-F5344CB8AC3E}">
        <p14:creationId xmlns:p14="http://schemas.microsoft.com/office/powerpoint/2010/main" val="424541069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181</TotalTime>
  <Words>2285</Words>
  <Application>Microsoft Office PowerPoint</Application>
  <PresentationFormat>Widescreen</PresentationFormat>
  <Paragraphs>210</Paragraphs>
  <Slides>14</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Black</vt:lpstr>
      <vt:lpstr>Bookman Old Style</vt:lpstr>
      <vt:lpstr>Calibri</vt:lpstr>
      <vt:lpstr>Cambria</vt:lpstr>
      <vt:lpstr>Courier New</vt:lpstr>
      <vt:lpstr>Symbol</vt:lpstr>
      <vt:lpstr>Times New Roman</vt:lpstr>
      <vt:lpstr>Verdana</vt:lpstr>
      <vt:lpstr>Wingdings</vt:lpstr>
      <vt:lpstr>Bioinformatics</vt:lpstr>
      <vt:lpstr>EXAMINATION TIMETABLE GENERATION</vt:lpstr>
      <vt:lpstr>Introduction</vt:lpstr>
      <vt:lpstr>LITERATURE REVIEW</vt:lpstr>
      <vt:lpstr>LITERATURE REVIEW(Contd..)</vt:lpstr>
      <vt:lpstr>LITERATURE REVIEW(Contd..)</vt:lpstr>
      <vt:lpstr>Proposed Method</vt:lpstr>
      <vt:lpstr>Objectives</vt:lpstr>
      <vt:lpstr>Methodology</vt:lpstr>
      <vt:lpstr>Architecture</vt:lpstr>
      <vt:lpstr>Timeline of the Project (Gantt Chart)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trishanya reddy</cp:lastModifiedBy>
  <cp:revision>16</cp:revision>
  <dcterms:created xsi:type="dcterms:W3CDTF">2023-03-16T03:26:27Z</dcterms:created>
  <dcterms:modified xsi:type="dcterms:W3CDTF">2024-10-18T07:45:26Z</dcterms:modified>
</cp:coreProperties>
</file>