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7"/>
    <p:restoredTop sz="94674"/>
  </p:normalViewPr>
  <p:slideViewPr>
    <p:cSldViewPr snapToGrid="0" snapToObjects="1">
      <p:cViewPr varScale="1">
        <p:scale>
          <a:sx n="95" d="100"/>
          <a:sy n="95" d="100"/>
        </p:scale>
        <p:origin x="21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17FD-8B11-F345-846D-D8BBD43C0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2B42C-F5DC-9745-BB02-C4B20F689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D60DA-2FEB-1C4A-911B-AA502C7F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2CB9-0488-4944-BD36-496EB9C214F1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C40FC-4457-6248-A300-8E7D206F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B7F71-CEB2-D14A-8705-150475A9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AB03-36A4-354C-8800-BE3054B1E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8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2CA6A-FD96-9F44-87D8-19FEFFD31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9763C-698F-D44F-8911-0669FB96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6501B-59F2-9543-A2E4-D1141F02C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2CB9-0488-4944-BD36-496EB9C214F1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31003-B7B2-CD48-84B7-E8046F0D4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4CC17-1A62-3241-A159-EF153F1C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AB03-36A4-354C-8800-BE3054B1E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1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F93C4-D1EC-CA47-810C-62F8EC291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0E604-CA09-0141-A221-3CE9B5EE6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CE4D9-DB1F-7943-8A64-55917142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2CB9-0488-4944-BD36-496EB9C214F1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BAEEA-CE68-DF44-9DF4-569570C0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5F967-3049-724E-B5D6-4FD2DB9D5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AB03-36A4-354C-8800-BE3054B1E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1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1389-0CEE-D042-A593-2AD07361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110E5-1E0C-F640-A2DA-E758D7792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6C6AB-D984-DE46-8072-19325CEAD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2CB9-0488-4944-BD36-496EB9C214F1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9259F-D76C-6649-98DF-C43D1951F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60BE8-55BF-F244-857C-0D8E64E5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AB03-36A4-354C-8800-BE3054B1E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5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7CC67-DF8C-7146-B02A-49A6CEA9D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F1BCA-B1EF-834C-8FDF-DFEE72E5D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C6655-4DFD-D94F-85BD-E279A64F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2CB9-0488-4944-BD36-496EB9C214F1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6E721-DE62-5449-A102-47BD5FE5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09F58-CB68-9C45-ADB6-1CF97427F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AB03-36A4-354C-8800-BE3054B1E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0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4A8C-C061-564C-81D1-C34C4499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DA0A7-C322-7442-84CB-48B7E22F8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D54FB-A022-9B48-BB9A-3964B6C65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B8AF7-1CBD-A947-9137-EA6D90619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2CB9-0488-4944-BD36-496EB9C214F1}" type="datetimeFigureOut">
              <a:rPr lang="en-US" smtClean="0"/>
              <a:t>8/15/20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9ED11-6D78-2B42-B6EE-2E4B132CD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C82C1-FE49-7642-ADD8-0F9455CB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AB03-36A4-354C-8800-BE3054B1E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4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6B13-30CB-EE4A-A244-859FA1213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062B0-D56F-384E-AC93-058B7F061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10C18-EDF9-864A-A5EA-166933E5F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4FCAB-BA24-C244-A7FD-AAC66D425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517F2-78C0-C847-B398-EFCEFEC765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1FBF4B-3FCE-3C49-86ED-F34CEED1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2CB9-0488-4944-BD36-496EB9C214F1}" type="datetimeFigureOut">
              <a:rPr lang="en-US" smtClean="0"/>
              <a:t>8/15/20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EF4DEA-C350-2F47-8842-0D5F8E79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76545-148F-5F47-9667-BC452C29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AB03-36A4-354C-8800-BE3054B1E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8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6048-57A9-9143-9693-A76DEE1BE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F89F42-E3E9-254A-9385-8D6098505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2CB9-0488-4944-BD36-496EB9C214F1}" type="datetimeFigureOut">
              <a:rPr lang="en-US" smtClean="0"/>
              <a:t>8/15/20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284C5-ABFF-1D41-B9DE-279121F7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6FD07-BE41-3E46-9C1F-4627D116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AB03-36A4-354C-8800-BE3054B1E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5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19937-02E9-B94F-98C9-2CB5C9276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2CB9-0488-4944-BD36-496EB9C214F1}" type="datetimeFigureOut">
              <a:rPr lang="en-US" smtClean="0"/>
              <a:t>8/15/20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041E8B-74D2-584A-9FD3-7752F032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3D33C-2865-8844-9B58-959840C41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AB03-36A4-354C-8800-BE3054B1E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7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3C6E-038E-C349-90EE-8FFBB5A58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2D30C-8B46-3F42-B772-D1BE442F6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59465-C88C-F142-9E26-DFF0E5F6D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B8834-7DF5-1C4A-89AD-1BF7761E8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2CB9-0488-4944-BD36-496EB9C214F1}" type="datetimeFigureOut">
              <a:rPr lang="en-US" smtClean="0"/>
              <a:t>8/15/20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CB66D-D172-D14B-A5C7-C0718E9F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EB7A1-B6DF-F34F-8DF2-7B9C6A67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AB03-36A4-354C-8800-BE3054B1E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0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D58E-E1C3-9149-9E8B-F35D7252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F1B40-3DCE-AC4D-A2A4-0C470DD66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AF32A-8556-9347-A4A0-7D4EC30F7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4979C-868F-BA40-A3A5-CDC8616A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2CB9-0488-4944-BD36-496EB9C214F1}" type="datetimeFigureOut">
              <a:rPr lang="en-US" smtClean="0"/>
              <a:t>8/15/20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44CD6-74CF-2049-8CCA-48F0E1DD5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35E92-E58F-2440-973E-5F5F3083E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2AB03-36A4-354C-8800-BE3054B1E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0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BFF0F2-34A7-E947-86B1-CF41319D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CA7AD-C6DF-E54A-B556-F615E4C92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3DBE3-13E9-8C40-9515-2F9F26118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B2CB9-0488-4944-BD36-496EB9C214F1}" type="datetimeFigureOut">
              <a:rPr lang="en-US" smtClean="0"/>
              <a:t>8/15/20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35EDF-BE8F-8444-830F-0C3DA8503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88487-2969-A14A-BDE7-0395FAF6B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2AB03-36A4-354C-8800-BE3054B1E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5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F2E07-D17C-7348-843E-8351D8C19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DDS Analytics Predictive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2E15F-8745-524C-9DE8-44C360C15D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Presenter: Patricia Attah</a:t>
            </a:r>
          </a:p>
        </p:txBody>
      </p:sp>
    </p:spTree>
    <p:extLst>
      <p:ext uri="{BB962C8B-B14F-4D97-AF65-F5344CB8AC3E}">
        <p14:creationId xmlns:p14="http://schemas.microsoft.com/office/powerpoint/2010/main" val="2477552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7FF17BF-02E7-CB44-AAC7-24DCBFFEAF32}"/>
              </a:ext>
            </a:extLst>
          </p:cNvPr>
          <p:cNvSpPr txBox="1">
            <a:spLocks/>
          </p:cNvSpPr>
          <p:nvPr/>
        </p:nvSpPr>
        <p:spPr>
          <a:xfrm>
            <a:off x="838200" y="42444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Job Role specific Trends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CB75CA-824E-3A4C-BD91-27D56404F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4" y="1647192"/>
            <a:ext cx="5917826" cy="36999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BB46A9-10A8-9F4B-869D-BD4AECF7F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353" y="1626238"/>
            <a:ext cx="5804647" cy="374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2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0F765-6534-1A4E-B2C3-1CCFC566A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Prediction Using KNN Classifier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57704-9BF2-EF4A-9408-61CE5C5A8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574"/>
            <a:ext cx="5257800" cy="4804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Knn</a:t>
            </a:r>
            <a:r>
              <a:rPr lang="en-US" sz="2400" dirty="0"/>
              <a:t> classifier was used to analyze this data.</a:t>
            </a:r>
          </a:p>
          <a:p>
            <a:pPr marL="0" indent="0">
              <a:buNone/>
            </a:pPr>
            <a:r>
              <a:rPr lang="en-US" sz="2400" dirty="0"/>
              <a:t>This is a look into the factors causing Attrition</a:t>
            </a:r>
          </a:p>
          <a:p>
            <a:pPr marL="0" indent="0">
              <a:buNone/>
            </a:pPr>
            <a:r>
              <a:rPr lang="en-US" sz="2400" dirty="0"/>
              <a:t>Variables:</a:t>
            </a:r>
          </a:p>
          <a:p>
            <a:pPr marL="0" indent="0">
              <a:buNone/>
            </a:pPr>
            <a:r>
              <a:rPr lang="en-US" sz="2400" dirty="0"/>
              <a:t> Total Working Years, </a:t>
            </a:r>
          </a:p>
          <a:p>
            <a:pPr marL="0" indent="0">
              <a:buNone/>
            </a:pPr>
            <a:r>
              <a:rPr lang="en-US" sz="2400" dirty="0"/>
              <a:t>Job Involvement </a:t>
            </a:r>
          </a:p>
          <a:p>
            <a:pPr marL="0" indent="0">
              <a:buNone/>
            </a:pPr>
            <a:r>
              <a:rPr lang="en-US" sz="2400" dirty="0"/>
              <a:t>Over Time </a:t>
            </a:r>
          </a:p>
          <a:p>
            <a:pPr marL="0" indent="0">
              <a:buNone/>
            </a:pPr>
            <a:r>
              <a:rPr lang="en-US" sz="2400" dirty="0"/>
              <a:t>Results of Predictive model </a:t>
            </a:r>
          </a:p>
          <a:p>
            <a:pPr marL="0" indent="0">
              <a:buNone/>
            </a:pPr>
            <a:r>
              <a:rPr lang="en-US" sz="2400" dirty="0"/>
              <a:t>Sensitivity of 0.8952 </a:t>
            </a:r>
          </a:p>
          <a:p>
            <a:pPr marL="0" indent="0">
              <a:buNone/>
            </a:pPr>
            <a:r>
              <a:rPr lang="en-US" sz="2400" dirty="0"/>
              <a:t>Specificity of 0.8750.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A6AC63-BB77-FA4A-8ADE-0E9859B8C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534" y="1027906"/>
            <a:ext cx="4480393" cy="572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9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4B952-2838-F941-A8AE-F2F7236DC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Income Prediction: MLR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A91DA-6FAB-CC48-A148-AD3ADECEA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565" y="5478023"/>
            <a:ext cx="11267198" cy="10814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/>
              <a:t>Variables selected : Job Level, Department, Total working years</a:t>
            </a:r>
          </a:p>
          <a:p>
            <a:pPr marL="0" indent="0">
              <a:buNone/>
            </a:pPr>
            <a:r>
              <a:rPr lang="en-US" sz="2000" dirty="0"/>
              <a:t>Assumptions of multiple regression is checked linearity, Constant Variance, normality and independence. </a:t>
            </a:r>
          </a:p>
          <a:p>
            <a:pPr marL="0" indent="0">
              <a:buNone/>
            </a:pPr>
            <a:r>
              <a:rPr lang="en-US" sz="2000" dirty="0"/>
              <a:t>Looking at the box plots we can see that constant variance and linearity seems to be satisfied. Normality is satisfied by large enough sample size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7C62D-6814-7C48-99FF-98C1EABED4E5}"/>
              </a:ext>
            </a:extLst>
          </p:cNvPr>
          <p:cNvSpPr txBox="1"/>
          <p:nvPr/>
        </p:nvSpPr>
        <p:spPr>
          <a:xfrm>
            <a:off x="7596910" y="4167038"/>
            <a:ext cx="269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Constant variance satisfied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9D73E9-1AE0-6D42-94C6-C12F9CB92DCB}"/>
              </a:ext>
            </a:extLst>
          </p:cNvPr>
          <p:cNvSpPr txBox="1"/>
          <p:nvPr/>
        </p:nvSpPr>
        <p:spPr>
          <a:xfrm>
            <a:off x="1599972" y="4167038"/>
            <a:ext cx="269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Constant variance satisfied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B1F1F5-38F7-F648-9501-87DC708A0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681" y="1294158"/>
            <a:ext cx="4821119" cy="29859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E4CE610-D334-AE40-97AD-14CC5FA7D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84829"/>
            <a:ext cx="4593176" cy="274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3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85633-27C6-E54D-86F7-9AA0F06E3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742" y="5518099"/>
            <a:ext cx="5266922" cy="1032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Evidence of right skew is robust due to large sample size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B1CBE4C-2FA6-DC49-9815-55EC1B596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Income Prediction: MLR Assumptions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27D416-FE26-9A47-905C-020767B7F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123" y="1489803"/>
            <a:ext cx="5390526" cy="33520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FE7CD2-91FE-EC46-83AD-F20EE4694BA2}"/>
              </a:ext>
            </a:extLst>
          </p:cNvPr>
          <p:cNvSpPr txBox="1"/>
          <p:nvPr/>
        </p:nvSpPr>
        <p:spPr>
          <a:xfrm>
            <a:off x="4119862" y="4841823"/>
            <a:ext cx="227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Evidence of right skew</a:t>
            </a:r>
          </a:p>
        </p:txBody>
      </p:sp>
    </p:spTree>
    <p:extLst>
      <p:ext uri="{BB962C8B-B14F-4D97-AF65-F5344CB8AC3E}">
        <p14:creationId xmlns:p14="http://schemas.microsoft.com/office/powerpoint/2010/main" val="1328519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6315523-4679-9E45-98DB-DCC1B18D6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35" y="3429000"/>
            <a:ext cx="4685499" cy="277763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D5481C-242E-2940-8B47-88113FC88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2535" y="1560095"/>
            <a:ext cx="5956300" cy="1155700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A26C2F-8A41-DF41-AB14-1AC462DB6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9700" y="2715795"/>
            <a:ext cx="5843294" cy="952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there seems to be some correlation between total working years and job level however we see that these two variables are still very effective in the model.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098F2E-A80F-D845-9F5C-08CC4CACD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835" y="1214463"/>
            <a:ext cx="5303648" cy="319477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242F59-4008-904F-BA25-6EA51F0DF790}"/>
              </a:ext>
            </a:extLst>
          </p:cNvPr>
          <p:cNvSpPr txBox="1">
            <a:spLocks/>
          </p:cNvSpPr>
          <p:nvPr/>
        </p:nvSpPr>
        <p:spPr>
          <a:xfrm>
            <a:off x="6679559" y="4880002"/>
            <a:ext cx="4061579" cy="177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</a:t>
            </a:r>
            <a:r>
              <a:rPr lang="en-US" sz="2000" dirty="0" err="1"/>
              <a:t>qq</a:t>
            </a:r>
            <a:r>
              <a:rPr lang="en-US" sz="2000" dirty="0"/>
              <a:t> plot shows the variables generally come from a normal distribution hence normality is satisfied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992FD27-B473-AF4E-BE37-848B074C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Income Prediction: MLR Assumptions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43D3B0-F3DB-F34C-80AF-53CF3F320099}"/>
              </a:ext>
            </a:extLst>
          </p:cNvPr>
          <p:cNvSpPr txBox="1"/>
          <p:nvPr/>
        </p:nvSpPr>
        <p:spPr>
          <a:xfrm>
            <a:off x="518876" y="6010474"/>
            <a:ext cx="4661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Studentized Leverage diagram shows there </a:t>
            </a:r>
          </a:p>
          <a:p>
            <a:r>
              <a:rPr lang="en-US" dirty="0"/>
              <a:t>Isn't and extreme values</a:t>
            </a:r>
          </a:p>
        </p:txBody>
      </p:sp>
    </p:spTree>
    <p:extLst>
      <p:ext uri="{BB962C8B-B14F-4D97-AF65-F5344CB8AC3E}">
        <p14:creationId xmlns:p14="http://schemas.microsoft.com/office/powerpoint/2010/main" val="3269101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B2B882-C093-E342-8C93-78FAB3D01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1733" y="1454420"/>
            <a:ext cx="4940894" cy="332015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6B716-7A0C-EB46-8395-766539FB9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76442" y="5134340"/>
            <a:ext cx="5371475" cy="786775"/>
          </a:xfrm>
        </p:spPr>
        <p:txBody>
          <a:bodyPr>
            <a:normAutofit/>
          </a:bodyPr>
          <a:lstStyle/>
          <a:p>
            <a:r>
              <a:rPr lang="en-US" sz="2000" dirty="0"/>
              <a:t>Residuals seem to be evenly spread out hence the residual analysis is satisfied.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E17F18-A9B7-BD4A-9046-D87C89055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72" y="1774647"/>
            <a:ext cx="5635337" cy="3142127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E699C47-45C1-2B47-9079-9EF2B5911044}"/>
              </a:ext>
            </a:extLst>
          </p:cNvPr>
          <p:cNvSpPr txBox="1">
            <a:spLocks/>
          </p:cNvSpPr>
          <p:nvPr/>
        </p:nvSpPr>
        <p:spPr>
          <a:xfrm>
            <a:off x="591302" y="5134340"/>
            <a:ext cx="5371475" cy="78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Residuals seem to be evenly spread out hence the residual analysis is satisfied.</a:t>
            </a:r>
            <a:endParaRPr lang="en-US" sz="2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5CC2D62-BECE-BD43-99A2-A041E5D74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Income Prediction: MLR Assumptions</a:t>
            </a:r>
          </a:p>
        </p:txBody>
      </p:sp>
    </p:spTree>
    <p:extLst>
      <p:ext uri="{BB962C8B-B14F-4D97-AF65-F5344CB8AC3E}">
        <p14:creationId xmlns:p14="http://schemas.microsoft.com/office/powerpoint/2010/main" val="283323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09E27E-40AC-204A-98D3-A4024E3D4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3" y="2668248"/>
            <a:ext cx="5846406" cy="17707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3AB8D7-79F1-4F4A-9034-76589407297D}"/>
              </a:ext>
            </a:extLst>
          </p:cNvPr>
          <p:cNvSpPr txBox="1"/>
          <p:nvPr/>
        </p:nvSpPr>
        <p:spPr>
          <a:xfrm>
            <a:off x="106073" y="1658183"/>
            <a:ext cx="5806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Lack of fit test on department variable to show if Linear regression is as effective as separate means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03217F-FC96-5443-BD0F-17EEE826B454}"/>
              </a:ext>
            </a:extLst>
          </p:cNvPr>
          <p:cNvSpPr txBox="1"/>
          <p:nvPr/>
        </p:nvSpPr>
        <p:spPr>
          <a:xfrm>
            <a:off x="106073" y="4403360"/>
            <a:ext cx="5806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Conclusion: Linear regression model is as effective as the separate means model since the p value of 0.18 is above 0.05 alpha level.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4B35C0-3821-314B-B6ED-4227C02C1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735" y="1658183"/>
            <a:ext cx="6165878" cy="3818866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D078F4DC-A188-0847-9071-F4D9D9C567E4}"/>
              </a:ext>
            </a:extLst>
          </p:cNvPr>
          <p:cNvSpPr txBox="1">
            <a:spLocks/>
          </p:cNvSpPr>
          <p:nvPr/>
        </p:nvSpPr>
        <p:spPr>
          <a:xfrm>
            <a:off x="838200" y="42444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Income Prediction: Lack of fit test </a:t>
            </a:r>
          </a:p>
        </p:txBody>
      </p:sp>
    </p:spTree>
    <p:extLst>
      <p:ext uri="{BB962C8B-B14F-4D97-AF65-F5344CB8AC3E}">
        <p14:creationId xmlns:p14="http://schemas.microsoft.com/office/powerpoint/2010/main" val="1173555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E075E4B-4A1E-3045-BD10-30D1729FC389}"/>
              </a:ext>
            </a:extLst>
          </p:cNvPr>
          <p:cNvSpPr txBox="1">
            <a:spLocks/>
          </p:cNvSpPr>
          <p:nvPr/>
        </p:nvSpPr>
        <p:spPr>
          <a:xfrm>
            <a:off x="135132" y="4085376"/>
            <a:ext cx="6189554" cy="277262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/>
              <a:t>Variables selected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Job level : p value 2e-16 (&lt;0.0001)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Total working years: p value 1.97e-06 (&lt;0.0001)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Department 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200" dirty="0"/>
              <a:t>Human resources  (reference level)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200" dirty="0"/>
              <a:t>Sales: p value of 0.0035 &lt; 0.05 significant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2200" dirty="0"/>
              <a:t>Research and development: p value 0.20 not significant</a:t>
            </a:r>
          </a:p>
          <a:p>
            <a:pPr marL="457200" indent="-457200">
              <a:buFont typeface="+mj-lt"/>
              <a:buAutoNum type="alphaLcParenR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EF2029-BDD6-7D4C-BAB2-998709EB7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3342"/>
            <a:ext cx="7687607" cy="32440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F160484-41C7-C442-98F3-D7195DA11C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90151" y="344598"/>
                <a:ext cx="4666717" cy="5966261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𝑃𝑟𝑒𝑑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𝐼𝑛𝑐𝑜𝑚𝑒</m:t>
                      </m:r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𝑇𝑊𝑌</m:t>
                      </m:r>
                      <m:r>
                        <a:rPr lang="en-US" sz="2400" b="0" i="1" smtClean="0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1+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2+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𝐽𝐿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Interpretation:</a:t>
                </a:r>
              </a:p>
              <a:p>
                <a:pPr marL="0" indent="0">
                  <a:buNone/>
                </a:pPr>
                <a:r>
                  <a:rPr lang="en-US" sz="2400" dirty="0"/>
                  <a:t>Each </a:t>
                </a:r>
                <a:r>
                  <a:rPr lang="en-US" sz="2400" dirty="0" err="1"/>
                  <a:t>yr</a:t>
                </a:r>
                <a:r>
                  <a:rPr lang="en-US" sz="2400" dirty="0"/>
                  <a:t> :Estimated $48 Increase Income</a:t>
                </a:r>
              </a:p>
              <a:p>
                <a:pPr marL="0" indent="0">
                  <a:buNone/>
                </a:pPr>
                <a:r>
                  <a:rPr lang="en-US" sz="2400" dirty="0"/>
                  <a:t>Each Job level Estimated : $3774 increase income</a:t>
                </a:r>
              </a:p>
              <a:p>
                <a:pPr marL="0" indent="0">
                  <a:buNone/>
                </a:pPr>
                <a:r>
                  <a:rPr lang="en-US" sz="2400" dirty="0"/>
                  <a:t>Department </a:t>
                </a:r>
              </a:p>
              <a:p>
                <a:pPr marL="0" indent="0">
                  <a:buNone/>
                </a:pPr>
                <a:r>
                  <a:rPr lang="en-US" sz="2400" dirty="0"/>
                  <a:t>Human resources  :reference level</a:t>
                </a:r>
              </a:p>
              <a:p>
                <a:pPr marL="0" indent="0">
                  <a:buNone/>
                </a:pPr>
                <a:r>
                  <a:rPr lang="en-US" sz="2400" dirty="0"/>
                  <a:t>Sales : $724 less than Human resources</a:t>
                </a:r>
              </a:p>
              <a:p>
                <a:pPr marL="0" indent="0">
                  <a:buNone/>
                </a:pPr>
                <a:r>
                  <a:rPr lang="en-US" sz="2400" dirty="0"/>
                  <a:t>Research and development: makes $302 less than human resources</a:t>
                </a:r>
              </a:p>
              <a:p>
                <a:pPr marL="0" indent="0">
                  <a:buNone/>
                </a:pPr>
                <a:r>
                  <a:rPr lang="en-US" sz="2400" dirty="0"/>
                  <a:t>RMSE = $1371.55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F160484-41C7-C442-98F3-D7195DA11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151" y="344598"/>
                <a:ext cx="4666717" cy="5966261"/>
              </a:xfrm>
              <a:prstGeom prst="rect">
                <a:avLst/>
              </a:prstGeom>
              <a:blipFill>
                <a:blip r:embed="rId3"/>
                <a:stretch>
                  <a:fillRect l="-1902" t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651BD41B-47C6-8A4C-8A2A-87D2EE7594FA}"/>
              </a:ext>
            </a:extLst>
          </p:cNvPr>
          <p:cNvSpPr txBox="1">
            <a:spLocks/>
          </p:cNvSpPr>
          <p:nvPr/>
        </p:nvSpPr>
        <p:spPr>
          <a:xfrm>
            <a:off x="838200" y="16842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Income Prediction: Results</a:t>
            </a:r>
          </a:p>
        </p:txBody>
      </p:sp>
    </p:spTree>
    <p:extLst>
      <p:ext uri="{BB962C8B-B14F-4D97-AF65-F5344CB8AC3E}">
        <p14:creationId xmlns:p14="http://schemas.microsoft.com/office/powerpoint/2010/main" val="3978078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D3A07C3A-B848-1B47-9F1F-A3363239C2BC}"/>
              </a:ext>
            </a:extLst>
          </p:cNvPr>
          <p:cNvSpPr txBox="1">
            <a:spLocks/>
          </p:cNvSpPr>
          <p:nvPr/>
        </p:nvSpPr>
        <p:spPr>
          <a:xfrm>
            <a:off x="838200" y="42444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Job Role specific Trends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B2B7A1-168F-BA45-9E72-DCDDCCA8E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3907"/>
            <a:ext cx="5842996" cy="35997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32F252-1302-BF48-8423-3CC85CEA5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33907"/>
            <a:ext cx="5720774" cy="359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90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404</Words>
  <Application>Microsoft Macintosh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Wingdings</vt:lpstr>
      <vt:lpstr>Office Theme</vt:lpstr>
      <vt:lpstr>DDS Analytics Predictive Model</vt:lpstr>
      <vt:lpstr>Attrition Prediction Using KNN Classifier </vt:lpstr>
      <vt:lpstr>Income Prediction: MLR Assumptions</vt:lpstr>
      <vt:lpstr>Income Prediction: MLR Assumptions</vt:lpstr>
      <vt:lpstr>Income Prediction: MLR Assumptions</vt:lpstr>
      <vt:lpstr>Income Prediction: MLR Assumptions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DDSAnalytics Predictive Model</dc:title>
  <dc:creator>patricia attah</dc:creator>
  <cp:lastModifiedBy>patricia attah</cp:lastModifiedBy>
  <cp:revision>24</cp:revision>
  <dcterms:created xsi:type="dcterms:W3CDTF">2020-08-14T11:25:23Z</dcterms:created>
  <dcterms:modified xsi:type="dcterms:W3CDTF">2020-08-15T21:01:44Z</dcterms:modified>
</cp:coreProperties>
</file>