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6" r:id="rId12"/>
    <p:sldId id="265" r:id="rId13"/>
    <p:sldId id="270" r:id="rId14"/>
    <p:sldId id="269" r:id="rId15"/>
    <p:sldId id="271" r:id="rId16"/>
    <p:sldId id="272" r:id="rId17"/>
    <p:sldId id="278" r:id="rId18"/>
    <p:sldId id="273" r:id="rId19"/>
    <p:sldId id="267" r:id="rId20"/>
    <p:sldId id="274" r:id="rId21"/>
    <p:sldId id="275" r:id="rId22"/>
    <p:sldId id="277" r:id="rId23"/>
    <p:sldId id="276"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2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C2BF46-C595-4B18-BA6B-9B66D772CE21}"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62AAE-3806-4B32-8F1D-9E2B8E809CE5}" type="slidenum">
              <a:rPr lang="en-US" smtClean="0"/>
              <a:t>‹#›</a:t>
            </a:fld>
            <a:endParaRPr lang="en-US"/>
          </a:p>
        </p:txBody>
      </p:sp>
    </p:spTree>
    <p:extLst>
      <p:ext uri="{BB962C8B-B14F-4D97-AF65-F5344CB8AC3E}">
        <p14:creationId xmlns:p14="http://schemas.microsoft.com/office/powerpoint/2010/main" val="255450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C2BF46-C595-4B18-BA6B-9B66D772CE21}"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62AAE-3806-4B32-8F1D-9E2B8E809CE5}" type="slidenum">
              <a:rPr lang="en-US" smtClean="0"/>
              <a:t>‹#›</a:t>
            </a:fld>
            <a:endParaRPr lang="en-US"/>
          </a:p>
        </p:txBody>
      </p:sp>
    </p:spTree>
    <p:extLst>
      <p:ext uri="{BB962C8B-B14F-4D97-AF65-F5344CB8AC3E}">
        <p14:creationId xmlns:p14="http://schemas.microsoft.com/office/powerpoint/2010/main" val="406239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C2BF46-C595-4B18-BA6B-9B66D772CE21}"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62AAE-3806-4B32-8F1D-9E2B8E809CE5}" type="slidenum">
              <a:rPr lang="en-US" smtClean="0"/>
              <a:t>‹#›</a:t>
            </a:fld>
            <a:endParaRPr lang="en-US"/>
          </a:p>
        </p:txBody>
      </p:sp>
    </p:spTree>
    <p:extLst>
      <p:ext uri="{BB962C8B-B14F-4D97-AF65-F5344CB8AC3E}">
        <p14:creationId xmlns:p14="http://schemas.microsoft.com/office/powerpoint/2010/main" val="23170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C2BF46-C595-4B18-BA6B-9B66D772CE21}"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62AAE-3806-4B32-8F1D-9E2B8E809CE5}" type="slidenum">
              <a:rPr lang="en-US" smtClean="0"/>
              <a:t>‹#›</a:t>
            </a:fld>
            <a:endParaRPr lang="en-US"/>
          </a:p>
        </p:txBody>
      </p:sp>
    </p:spTree>
    <p:extLst>
      <p:ext uri="{BB962C8B-B14F-4D97-AF65-F5344CB8AC3E}">
        <p14:creationId xmlns:p14="http://schemas.microsoft.com/office/powerpoint/2010/main" val="25349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C2BF46-C595-4B18-BA6B-9B66D772CE21}"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62AAE-3806-4B32-8F1D-9E2B8E809CE5}" type="slidenum">
              <a:rPr lang="en-US" smtClean="0"/>
              <a:t>‹#›</a:t>
            </a:fld>
            <a:endParaRPr lang="en-US"/>
          </a:p>
        </p:txBody>
      </p:sp>
    </p:spTree>
    <p:extLst>
      <p:ext uri="{BB962C8B-B14F-4D97-AF65-F5344CB8AC3E}">
        <p14:creationId xmlns:p14="http://schemas.microsoft.com/office/powerpoint/2010/main" val="294449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C2BF46-C595-4B18-BA6B-9B66D772CE21}"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62AAE-3806-4B32-8F1D-9E2B8E809CE5}" type="slidenum">
              <a:rPr lang="en-US" smtClean="0"/>
              <a:t>‹#›</a:t>
            </a:fld>
            <a:endParaRPr lang="en-US"/>
          </a:p>
        </p:txBody>
      </p:sp>
    </p:spTree>
    <p:extLst>
      <p:ext uri="{BB962C8B-B14F-4D97-AF65-F5344CB8AC3E}">
        <p14:creationId xmlns:p14="http://schemas.microsoft.com/office/powerpoint/2010/main" val="2710793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C2BF46-C595-4B18-BA6B-9B66D772CE21}" type="datetimeFigureOut">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62AAE-3806-4B32-8F1D-9E2B8E809CE5}" type="slidenum">
              <a:rPr lang="en-US" smtClean="0"/>
              <a:t>‹#›</a:t>
            </a:fld>
            <a:endParaRPr lang="en-US"/>
          </a:p>
        </p:txBody>
      </p:sp>
    </p:spTree>
    <p:extLst>
      <p:ext uri="{BB962C8B-B14F-4D97-AF65-F5344CB8AC3E}">
        <p14:creationId xmlns:p14="http://schemas.microsoft.com/office/powerpoint/2010/main" val="319011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C2BF46-C595-4B18-BA6B-9B66D772CE21}"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62AAE-3806-4B32-8F1D-9E2B8E809CE5}" type="slidenum">
              <a:rPr lang="en-US" smtClean="0"/>
              <a:t>‹#›</a:t>
            </a:fld>
            <a:endParaRPr lang="en-US"/>
          </a:p>
        </p:txBody>
      </p:sp>
    </p:spTree>
    <p:extLst>
      <p:ext uri="{BB962C8B-B14F-4D97-AF65-F5344CB8AC3E}">
        <p14:creationId xmlns:p14="http://schemas.microsoft.com/office/powerpoint/2010/main" val="200684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2BF46-C595-4B18-BA6B-9B66D772CE21}" type="datetimeFigureOut">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62AAE-3806-4B32-8F1D-9E2B8E809CE5}" type="slidenum">
              <a:rPr lang="en-US" smtClean="0"/>
              <a:t>‹#›</a:t>
            </a:fld>
            <a:endParaRPr lang="en-US"/>
          </a:p>
        </p:txBody>
      </p:sp>
    </p:spTree>
    <p:extLst>
      <p:ext uri="{BB962C8B-B14F-4D97-AF65-F5344CB8AC3E}">
        <p14:creationId xmlns:p14="http://schemas.microsoft.com/office/powerpoint/2010/main" val="2653161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C2BF46-C595-4B18-BA6B-9B66D772CE21}"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62AAE-3806-4B32-8F1D-9E2B8E809CE5}" type="slidenum">
              <a:rPr lang="en-US" smtClean="0"/>
              <a:t>‹#›</a:t>
            </a:fld>
            <a:endParaRPr lang="en-US"/>
          </a:p>
        </p:txBody>
      </p:sp>
    </p:spTree>
    <p:extLst>
      <p:ext uri="{BB962C8B-B14F-4D97-AF65-F5344CB8AC3E}">
        <p14:creationId xmlns:p14="http://schemas.microsoft.com/office/powerpoint/2010/main" val="352471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C2BF46-C595-4B18-BA6B-9B66D772CE21}"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62AAE-3806-4B32-8F1D-9E2B8E809CE5}" type="slidenum">
              <a:rPr lang="en-US" smtClean="0"/>
              <a:t>‹#›</a:t>
            </a:fld>
            <a:endParaRPr lang="en-US"/>
          </a:p>
        </p:txBody>
      </p:sp>
    </p:spTree>
    <p:extLst>
      <p:ext uri="{BB962C8B-B14F-4D97-AF65-F5344CB8AC3E}">
        <p14:creationId xmlns:p14="http://schemas.microsoft.com/office/powerpoint/2010/main" val="51867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C2BF46-C595-4B18-BA6B-9B66D772CE21}" type="datetimeFigureOut">
              <a:rPr lang="en-US" smtClean="0"/>
              <a:t>10/7/2020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62AAE-3806-4B32-8F1D-9E2B8E809CE5}" type="slidenum">
              <a:rPr lang="en-US" smtClean="0"/>
              <a:t>‹#›</a:t>
            </a:fld>
            <a:endParaRPr lang="en-US"/>
          </a:p>
        </p:txBody>
      </p:sp>
    </p:spTree>
    <p:extLst>
      <p:ext uri="{BB962C8B-B14F-4D97-AF65-F5344CB8AC3E}">
        <p14:creationId xmlns:p14="http://schemas.microsoft.com/office/powerpoint/2010/main" val="1854392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a:t>
            </a:r>
            <a:endParaRPr lang="en-US" dirty="0"/>
          </a:p>
        </p:txBody>
      </p:sp>
    </p:spTree>
    <p:extLst>
      <p:ext uri="{BB962C8B-B14F-4D97-AF65-F5344CB8AC3E}">
        <p14:creationId xmlns:p14="http://schemas.microsoft.com/office/powerpoint/2010/main" val="3583122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7190" t="29066" r="25832" b="19052"/>
          <a:stretch/>
        </p:blipFill>
        <p:spPr>
          <a:xfrm>
            <a:off x="562405" y="625033"/>
            <a:ext cx="10339420" cy="5845215"/>
          </a:xfrm>
          <a:prstGeom prst="rect">
            <a:avLst/>
          </a:prstGeom>
        </p:spPr>
      </p:pic>
    </p:spTree>
    <p:extLst>
      <p:ext uri="{BB962C8B-B14F-4D97-AF65-F5344CB8AC3E}">
        <p14:creationId xmlns:p14="http://schemas.microsoft.com/office/powerpoint/2010/main" val="4188050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p</a:t>
            </a:r>
            <a:r>
              <a:rPr lang="en-US" dirty="0" smtClean="0"/>
              <a:t>ython example1.py</a:t>
            </a:r>
          </a:p>
          <a:p>
            <a:endParaRPr lang="en-US" dirty="0"/>
          </a:p>
          <a:p>
            <a:pPr marL="0" indent="0">
              <a:buNone/>
            </a:pPr>
            <a:r>
              <a:rPr lang="en-US" dirty="0"/>
              <a:t>p</a:t>
            </a:r>
            <a:r>
              <a:rPr lang="en-US" dirty="0" smtClean="0"/>
              <a:t>ython example1.py -v</a:t>
            </a:r>
            <a:endParaRPr lang="en-US" dirty="0"/>
          </a:p>
        </p:txBody>
      </p:sp>
    </p:spTree>
    <p:extLst>
      <p:ext uri="{BB962C8B-B14F-4D97-AF65-F5344CB8AC3E}">
        <p14:creationId xmlns:p14="http://schemas.microsoft.com/office/powerpoint/2010/main" val="1747652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The </a:t>
            </a:r>
            <a:r>
              <a:rPr lang="en-US" b="1" dirty="0" err="1" smtClean="0"/>
              <a:t>setUp</a:t>
            </a:r>
            <a:r>
              <a:rPr lang="en-US" b="1" dirty="0" smtClean="0"/>
              <a:t>() </a:t>
            </a:r>
            <a:r>
              <a:rPr lang="en-US" dirty="0" smtClean="0"/>
              <a:t>and </a:t>
            </a:r>
            <a:r>
              <a:rPr lang="en-US" b="1" dirty="0" err="1" smtClean="0"/>
              <a:t>tearDown</a:t>
            </a:r>
            <a:r>
              <a:rPr lang="en-US" b="1" dirty="0" smtClean="0"/>
              <a:t>() </a:t>
            </a:r>
            <a:r>
              <a:rPr lang="en-US" dirty="0" smtClean="0"/>
              <a:t>methods allow you to define instructions that will be executed before and after each test method. </a:t>
            </a:r>
            <a:endParaRPr lang="en-US" dirty="0"/>
          </a:p>
        </p:txBody>
      </p:sp>
    </p:spTree>
    <p:extLst>
      <p:ext uri="{BB962C8B-B14F-4D97-AF65-F5344CB8AC3E}">
        <p14:creationId xmlns:p14="http://schemas.microsoft.com/office/powerpoint/2010/main" val="474620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119" t="9649" r="53033" b="50716"/>
          <a:stretch/>
        </p:blipFill>
        <p:spPr>
          <a:xfrm>
            <a:off x="1597306" y="1643606"/>
            <a:ext cx="8769965" cy="3900668"/>
          </a:xfrm>
          <a:prstGeom prst="rect">
            <a:avLst/>
          </a:prstGeom>
        </p:spPr>
      </p:pic>
    </p:spTree>
    <p:extLst>
      <p:ext uri="{BB962C8B-B14F-4D97-AF65-F5344CB8AC3E}">
        <p14:creationId xmlns:p14="http://schemas.microsoft.com/office/powerpoint/2010/main" val="948398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8019" t="12841" r="14860" b="25979"/>
          <a:stretch/>
        </p:blipFill>
        <p:spPr>
          <a:xfrm>
            <a:off x="2235019" y="335666"/>
            <a:ext cx="7432258" cy="6238755"/>
          </a:xfrm>
          <a:prstGeom prst="rect">
            <a:avLst/>
          </a:prstGeom>
        </p:spPr>
      </p:pic>
    </p:spTree>
    <p:extLst>
      <p:ext uri="{BB962C8B-B14F-4D97-AF65-F5344CB8AC3E}">
        <p14:creationId xmlns:p14="http://schemas.microsoft.com/office/powerpoint/2010/main" val="368954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Django Testing</a:t>
            </a:r>
            <a:endParaRPr lang="en-US" dirty="0"/>
          </a:p>
        </p:txBody>
      </p:sp>
      <p:sp>
        <p:nvSpPr>
          <p:cNvPr id="3" name="Content Placeholder 2"/>
          <p:cNvSpPr>
            <a:spLocks noGrp="1"/>
          </p:cNvSpPr>
          <p:nvPr>
            <p:ph idx="1"/>
          </p:nvPr>
        </p:nvSpPr>
        <p:spPr/>
        <p:txBody>
          <a:bodyPr/>
          <a:lstStyle/>
          <a:p>
            <a:pPr marL="0" indent="0">
              <a:buNone/>
            </a:pPr>
            <a:r>
              <a:rPr lang="en-US" dirty="0"/>
              <a:t>Django’s unit tests </a:t>
            </a:r>
            <a:r>
              <a:rPr lang="en-US" dirty="0" smtClean="0"/>
              <a:t>uses Python’s </a:t>
            </a:r>
            <a:r>
              <a:rPr lang="en-US" dirty="0"/>
              <a:t>standard library module: </a:t>
            </a:r>
            <a:r>
              <a:rPr lang="en-US" dirty="0" err="1"/>
              <a:t>unittest</a:t>
            </a:r>
            <a:r>
              <a:rPr lang="en-US" dirty="0"/>
              <a:t>. </a:t>
            </a:r>
          </a:p>
          <a:p>
            <a:endParaRPr lang="en-US" dirty="0"/>
          </a:p>
          <a:p>
            <a:pPr marL="0" indent="0">
              <a:buNone/>
            </a:pPr>
            <a:r>
              <a:rPr lang="en-US" dirty="0"/>
              <a:t>Here is an example which subclasses from </a:t>
            </a:r>
            <a:r>
              <a:rPr lang="en-US" dirty="0" err="1"/>
              <a:t>django.test.TestCase</a:t>
            </a:r>
            <a:r>
              <a:rPr lang="en-US" dirty="0"/>
              <a:t>, which is a subclass of </a:t>
            </a:r>
            <a:r>
              <a:rPr lang="en-US" dirty="0" err="1"/>
              <a:t>unittest.TestCase</a:t>
            </a:r>
            <a:r>
              <a:rPr lang="en-US" dirty="0"/>
              <a:t> that runs each test inside a transaction to provide isolation:</a:t>
            </a:r>
          </a:p>
        </p:txBody>
      </p:sp>
    </p:spTree>
    <p:extLst>
      <p:ext uri="{BB962C8B-B14F-4D97-AF65-F5344CB8AC3E}">
        <p14:creationId xmlns:p14="http://schemas.microsoft.com/office/powerpoint/2010/main" val="1188551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813" t="35984" r="56385" b="26510"/>
          <a:stretch/>
        </p:blipFill>
        <p:spPr>
          <a:xfrm>
            <a:off x="1851949" y="902825"/>
            <a:ext cx="8348708" cy="4884518"/>
          </a:xfrm>
          <a:prstGeom prst="rect">
            <a:avLst/>
          </a:prstGeom>
        </p:spPr>
      </p:pic>
    </p:spTree>
    <p:extLst>
      <p:ext uri="{BB962C8B-B14F-4D97-AF65-F5344CB8AC3E}">
        <p14:creationId xmlns:p14="http://schemas.microsoft.com/office/powerpoint/2010/main" val="3512188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There are </a:t>
            </a:r>
            <a:r>
              <a:rPr lang="en-US" dirty="0"/>
              <a:t>two methods that you can use for pre-test configuration (for example, to create any models or other objects you will need for the test):</a:t>
            </a:r>
          </a:p>
          <a:p>
            <a:endParaRPr lang="en-US" dirty="0"/>
          </a:p>
          <a:p>
            <a:pPr marL="0" indent="0">
              <a:buNone/>
            </a:pPr>
            <a:r>
              <a:rPr lang="en-US" b="1" dirty="0" err="1"/>
              <a:t>setUpTestData</a:t>
            </a:r>
            <a:r>
              <a:rPr lang="en-US" b="1" dirty="0"/>
              <a:t>() </a:t>
            </a:r>
            <a:r>
              <a:rPr lang="en-US" dirty="0"/>
              <a:t>is called once at the beginning of the test run for class-level setup. You'd use this to create objects that aren't going to be modified or changed in any of the test methods.</a:t>
            </a:r>
          </a:p>
          <a:p>
            <a:pPr marL="0" indent="0">
              <a:buNone/>
            </a:pPr>
            <a:r>
              <a:rPr lang="en-US" b="1" dirty="0" err="1"/>
              <a:t>setUp</a:t>
            </a:r>
            <a:r>
              <a:rPr lang="en-US" b="1" dirty="0"/>
              <a:t>() </a:t>
            </a:r>
            <a:r>
              <a:rPr lang="en-US" dirty="0"/>
              <a:t>is called before every test function to set up any objects that may be modified by the test (every test function will get a "fresh" version of these objects).</a:t>
            </a:r>
          </a:p>
        </p:txBody>
      </p:sp>
    </p:spTree>
    <p:extLst>
      <p:ext uri="{BB962C8B-B14F-4D97-AF65-F5344CB8AC3E}">
        <p14:creationId xmlns:p14="http://schemas.microsoft.com/office/powerpoint/2010/main" val="578152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tests</a:t>
            </a:r>
            <a:endParaRPr lang="en-US" dirty="0"/>
          </a:p>
        </p:txBody>
      </p:sp>
      <p:sp>
        <p:nvSpPr>
          <p:cNvPr id="3" name="Content Placeholder 2"/>
          <p:cNvSpPr>
            <a:spLocks noGrp="1"/>
          </p:cNvSpPr>
          <p:nvPr>
            <p:ph idx="1"/>
          </p:nvPr>
        </p:nvSpPr>
        <p:spPr/>
        <p:txBody>
          <a:bodyPr/>
          <a:lstStyle/>
          <a:p>
            <a:pPr marL="0" indent="0">
              <a:buNone/>
            </a:pPr>
            <a:r>
              <a:rPr lang="en-US" dirty="0" smtClean="0"/>
              <a:t>Once </a:t>
            </a:r>
            <a:r>
              <a:rPr lang="en-US" dirty="0"/>
              <a:t>you’ve written tests, run them using the test command of your project’s manage.py utility:</a:t>
            </a:r>
          </a:p>
          <a:p>
            <a:endParaRPr lang="en-US" dirty="0"/>
          </a:p>
          <a:p>
            <a:pPr marL="0" indent="0">
              <a:buNone/>
            </a:pPr>
            <a:r>
              <a:rPr lang="en-US" dirty="0"/>
              <a:t>$ </a:t>
            </a:r>
            <a:r>
              <a:rPr lang="en-US" b="1" dirty="0" smtClean="0"/>
              <a:t>python manage.py </a:t>
            </a:r>
            <a:r>
              <a:rPr lang="en-US" b="1" dirty="0"/>
              <a:t>test</a:t>
            </a:r>
          </a:p>
          <a:p>
            <a:pPr marL="0" indent="0">
              <a:buNone/>
            </a:pPr>
            <a:endParaRPr lang="en-US" dirty="0" smtClean="0"/>
          </a:p>
          <a:p>
            <a:pPr marL="0" indent="0">
              <a:buNone/>
            </a:pPr>
            <a:r>
              <a:rPr lang="en-US" dirty="0" smtClean="0"/>
              <a:t>Test </a:t>
            </a:r>
            <a:r>
              <a:rPr lang="en-US" dirty="0"/>
              <a:t>discovery is based on the </a:t>
            </a:r>
            <a:r>
              <a:rPr lang="en-US" dirty="0" err="1"/>
              <a:t>unittest</a:t>
            </a:r>
            <a:r>
              <a:rPr lang="en-US" dirty="0"/>
              <a:t> module’s built-in test </a:t>
            </a:r>
            <a:r>
              <a:rPr lang="en-US" dirty="0" smtClean="0"/>
              <a:t>discovery. This </a:t>
            </a:r>
            <a:r>
              <a:rPr lang="en-US" dirty="0"/>
              <a:t>will discover tests in any file named “test*.</a:t>
            </a:r>
            <a:r>
              <a:rPr lang="en-US" dirty="0" err="1"/>
              <a:t>py</a:t>
            </a:r>
            <a:r>
              <a:rPr lang="en-US" dirty="0"/>
              <a:t>” under the current </a:t>
            </a:r>
            <a:r>
              <a:rPr lang="en-US" dirty="0" smtClean="0"/>
              <a:t>project.</a:t>
            </a:r>
            <a:endParaRPr lang="en-US" dirty="0"/>
          </a:p>
        </p:txBody>
      </p:sp>
    </p:spTree>
    <p:extLst>
      <p:ext uri="{BB962C8B-B14F-4D97-AF65-F5344CB8AC3E}">
        <p14:creationId xmlns:p14="http://schemas.microsoft.com/office/powerpoint/2010/main" val="762673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test client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a:t>
            </a:r>
            <a:r>
              <a:rPr lang="en-US" b="1" dirty="0" smtClean="0"/>
              <a:t>test client </a:t>
            </a:r>
            <a:r>
              <a:rPr lang="en-US" dirty="0" smtClean="0"/>
              <a:t>is a Python class that acts as a dummy Web browser, allowing you to test your views and interact with your Django-powered application programmatically.</a:t>
            </a:r>
          </a:p>
          <a:p>
            <a:pPr marL="0" indent="0">
              <a:buNone/>
            </a:pPr>
            <a:endParaRPr lang="en-US" dirty="0"/>
          </a:p>
        </p:txBody>
      </p:sp>
    </p:spTree>
    <p:extLst>
      <p:ext uri="{BB962C8B-B14F-4D97-AF65-F5344CB8AC3E}">
        <p14:creationId xmlns:p14="http://schemas.microsoft.com/office/powerpoint/2010/main" val="236900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unittest</a:t>
            </a:r>
            <a:r>
              <a:rPr lang="en-US" b="1" dirty="0" smtClean="0"/>
              <a:t> </a:t>
            </a:r>
            <a:r>
              <a:rPr lang="en-US" dirty="0" smtClean="0"/>
              <a:t>— Unit testing framework</a:t>
            </a:r>
            <a:endParaRPr lang="en-US" dirty="0"/>
          </a:p>
        </p:txBody>
      </p:sp>
      <p:sp>
        <p:nvSpPr>
          <p:cNvPr id="3" name="Content Placeholder 2"/>
          <p:cNvSpPr>
            <a:spLocks noGrp="1"/>
          </p:cNvSpPr>
          <p:nvPr>
            <p:ph idx="1"/>
          </p:nvPr>
        </p:nvSpPr>
        <p:spPr/>
        <p:txBody>
          <a:bodyPr/>
          <a:lstStyle/>
          <a:p>
            <a:pPr marL="0" indent="0">
              <a:buNone/>
            </a:pPr>
            <a:r>
              <a:rPr lang="en-US" dirty="0" smtClean="0"/>
              <a:t>Supports </a:t>
            </a:r>
            <a:r>
              <a:rPr lang="en-US" dirty="0"/>
              <a:t>test automation, sharing of setup and shutdown code for tests, aggregation of tests into collections, and independence of the tests from the reporting framework.</a:t>
            </a:r>
          </a:p>
        </p:txBody>
      </p:sp>
    </p:spTree>
    <p:extLst>
      <p:ext uri="{BB962C8B-B14F-4D97-AF65-F5344CB8AC3E}">
        <p14:creationId xmlns:p14="http://schemas.microsoft.com/office/powerpoint/2010/main" val="3780263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8101"/>
            <a:ext cx="10515600" cy="5308862"/>
          </a:xfrm>
        </p:spPr>
        <p:txBody>
          <a:bodyPr>
            <a:normAutofit lnSpcReduction="10000"/>
          </a:bodyPr>
          <a:lstStyle/>
          <a:p>
            <a:pPr marL="0" indent="0">
              <a:buNone/>
            </a:pPr>
            <a:endParaRPr lang="en-US" dirty="0"/>
          </a:p>
          <a:p>
            <a:pPr marL="0" indent="0">
              <a:buNone/>
            </a:pPr>
            <a:r>
              <a:rPr lang="en-US" dirty="0" smtClean="0"/>
              <a:t>Some of the things you can do with the test client are:</a:t>
            </a:r>
          </a:p>
          <a:p>
            <a:endParaRPr lang="en-US" dirty="0" smtClean="0"/>
          </a:p>
          <a:p>
            <a:r>
              <a:rPr lang="en-US" dirty="0" smtClean="0"/>
              <a:t>Simulate GET and POST requests on a URL and observe the response – everything from low-level HTTP (result headers and status codes) to page content</a:t>
            </a:r>
            <a:r>
              <a:rPr lang="en-US" dirty="0" smtClean="0"/>
              <a:t>.</a:t>
            </a:r>
          </a:p>
          <a:p>
            <a:endParaRPr lang="en-US" dirty="0" smtClean="0"/>
          </a:p>
          <a:p>
            <a:r>
              <a:rPr lang="en-US" dirty="0" smtClean="0"/>
              <a:t>See the chain of redirects (if any) and check the URL and status code at each step</a:t>
            </a:r>
            <a:r>
              <a:rPr lang="en-US" dirty="0" smtClean="0"/>
              <a:t>.</a:t>
            </a:r>
          </a:p>
          <a:p>
            <a:endParaRPr lang="en-US" dirty="0" smtClean="0"/>
          </a:p>
          <a:p>
            <a:r>
              <a:rPr lang="en-US" dirty="0" smtClean="0"/>
              <a:t>Test that a given request is rendered by a given Django template, with a template context that contains certain values</a:t>
            </a:r>
            <a:r>
              <a:rPr lang="en-US" dirty="0" smtClean="0"/>
              <a:t>.</a:t>
            </a:r>
          </a:p>
          <a:p>
            <a:pPr marL="0" indent="0">
              <a:buNone/>
            </a:pPr>
            <a:endParaRPr lang="en-US" dirty="0" smtClean="0"/>
          </a:p>
        </p:txBody>
      </p:sp>
    </p:spTree>
    <p:extLst>
      <p:ext uri="{BB962C8B-B14F-4D97-AF65-F5344CB8AC3E}">
        <p14:creationId xmlns:p14="http://schemas.microsoft.com/office/powerpoint/2010/main" val="547470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8101"/>
            <a:ext cx="10515600" cy="5308862"/>
          </a:xfrm>
        </p:spPr>
        <p:txBody>
          <a:bodyPr>
            <a:normAutofit/>
          </a:bodyPr>
          <a:lstStyle/>
          <a:p>
            <a:pPr marL="0" indent="0">
              <a:buNone/>
            </a:pPr>
            <a:endParaRPr lang="en-US" dirty="0"/>
          </a:p>
          <a:p>
            <a:pPr marL="0" indent="0">
              <a:buNone/>
            </a:pPr>
            <a:endParaRPr lang="en-US" dirty="0" smtClean="0"/>
          </a:p>
          <a:p>
            <a:pPr marL="0" indent="0">
              <a:buNone/>
            </a:pPr>
            <a:r>
              <a:rPr lang="en-US" dirty="0" smtClean="0"/>
              <a:t>Use Django’s test client to establish that the correct template is being rendered and that the template is passed the correct context data.</a:t>
            </a:r>
            <a:endParaRPr lang="en-US" dirty="0"/>
          </a:p>
        </p:txBody>
      </p:sp>
    </p:spTree>
    <p:extLst>
      <p:ext uri="{BB962C8B-B14F-4D97-AF65-F5344CB8AC3E}">
        <p14:creationId xmlns:p14="http://schemas.microsoft.com/office/powerpoint/2010/main" val="802457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372" t="11511" r="5896" b="6294"/>
          <a:stretch/>
        </p:blipFill>
        <p:spPr>
          <a:xfrm>
            <a:off x="3229337" y="659757"/>
            <a:ext cx="5687439" cy="5474826"/>
          </a:xfrm>
          <a:prstGeom prst="rect">
            <a:avLst/>
          </a:prstGeom>
        </p:spPr>
      </p:pic>
    </p:spTree>
    <p:extLst>
      <p:ext uri="{BB962C8B-B14F-4D97-AF65-F5344CB8AC3E}">
        <p14:creationId xmlns:p14="http://schemas.microsoft.com/office/powerpoint/2010/main" val="3656551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5371" t="35717" r="14296" b="35821"/>
          <a:stretch/>
        </p:blipFill>
        <p:spPr>
          <a:xfrm>
            <a:off x="1387231" y="1469985"/>
            <a:ext cx="9212577" cy="3495555"/>
          </a:xfrm>
          <a:prstGeom prst="rect">
            <a:avLst/>
          </a:prstGeom>
        </p:spPr>
      </p:pic>
    </p:spTree>
    <p:extLst>
      <p:ext uri="{BB962C8B-B14F-4D97-AF65-F5344CB8AC3E}">
        <p14:creationId xmlns:p14="http://schemas.microsoft.com/office/powerpoint/2010/main" val="2003168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You should test all aspects of your own code, but not any libraries or functionality provided as part of Python or Django</a:t>
            </a:r>
            <a:r>
              <a:rPr lang="en-US" dirty="0" smtClean="0"/>
              <a:t>.</a:t>
            </a:r>
          </a:p>
          <a:p>
            <a:pPr marL="0" indent="0">
              <a:buNone/>
            </a:pPr>
            <a:endParaRPr lang="en-US" dirty="0"/>
          </a:p>
          <a:p>
            <a:pPr marL="0" indent="0">
              <a:buNone/>
            </a:pPr>
            <a:r>
              <a:rPr lang="en-US" dirty="0" smtClean="0"/>
              <a:t>This would include models, views, forms….</a:t>
            </a:r>
          </a:p>
          <a:p>
            <a:pPr marL="0" indent="0">
              <a:buNone/>
            </a:pPr>
            <a:r>
              <a:rPr lang="en-US" dirty="0" smtClean="0"/>
              <a:t>Methods such as </a:t>
            </a:r>
            <a:r>
              <a:rPr lang="en-US" dirty="0" err="1" smtClean="0"/>
              <a:t>get_absolute_url</a:t>
            </a:r>
            <a:r>
              <a:rPr lang="en-US" dirty="0" smtClean="0"/>
              <a:t>, __</a:t>
            </a:r>
            <a:r>
              <a:rPr lang="en-US" dirty="0" err="1" smtClean="0"/>
              <a:t>str</a:t>
            </a:r>
            <a:r>
              <a:rPr lang="en-US" dirty="0" smtClean="0"/>
              <a:t>__</a:t>
            </a:r>
          </a:p>
          <a:p>
            <a:pPr marL="0" indent="0">
              <a:buNone/>
            </a:pPr>
            <a:endParaRPr lang="en-US" dirty="0"/>
          </a:p>
          <a:p>
            <a:pPr marL="0" indent="0">
              <a:buNone/>
            </a:pPr>
            <a:r>
              <a:rPr lang="en-US" dirty="0" smtClean="0"/>
              <a:t>You must include appropriate testing for your </a:t>
            </a:r>
            <a:r>
              <a:rPr lang="en-US" b="1" dirty="0" smtClean="0"/>
              <a:t>models and views in your personal project</a:t>
            </a:r>
            <a:r>
              <a:rPr lang="en-US" dirty="0" smtClean="0"/>
              <a:t>.  </a:t>
            </a:r>
            <a:endParaRPr lang="en-US" dirty="0"/>
          </a:p>
        </p:txBody>
      </p:sp>
    </p:spTree>
    <p:extLst>
      <p:ext uri="{BB962C8B-B14F-4D97-AF65-F5344CB8AC3E}">
        <p14:creationId xmlns:p14="http://schemas.microsoft.com/office/powerpoint/2010/main" val="2201156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fixture</a:t>
            </a:r>
            <a:endParaRPr lang="en-US" dirty="0"/>
          </a:p>
        </p:txBody>
      </p:sp>
      <p:sp>
        <p:nvSpPr>
          <p:cNvPr id="3" name="Content Placeholder 2"/>
          <p:cNvSpPr>
            <a:spLocks noGrp="1"/>
          </p:cNvSpPr>
          <p:nvPr>
            <p:ph idx="1"/>
          </p:nvPr>
        </p:nvSpPr>
        <p:spPr/>
        <p:txBody>
          <a:bodyPr>
            <a:normAutofit/>
          </a:bodyPr>
          <a:lstStyle/>
          <a:p>
            <a:pPr marL="0" indent="0">
              <a:buNone/>
            </a:pPr>
            <a:r>
              <a:rPr lang="en-US" dirty="0"/>
              <a:t>A </a:t>
            </a:r>
            <a:r>
              <a:rPr lang="en-US" b="1" i="1" dirty="0"/>
              <a:t>test fixture</a:t>
            </a:r>
            <a:r>
              <a:rPr lang="en-US" dirty="0"/>
              <a:t> represents the preparation needed to perform one or more tests, and any associated cleanup actions. This may involve, for example, creating temporary </a:t>
            </a:r>
            <a:r>
              <a:rPr lang="en-US" dirty="0" smtClean="0"/>
              <a:t>databases</a:t>
            </a:r>
            <a:r>
              <a:rPr lang="en-US" dirty="0"/>
              <a:t>, directories, or starting a server process</a:t>
            </a:r>
            <a:r>
              <a:rPr lang="en-US" dirty="0" smtClean="0"/>
              <a:t>.</a:t>
            </a:r>
          </a:p>
          <a:p>
            <a:pPr marL="0" indent="0">
              <a:buNone/>
            </a:pPr>
            <a:endParaRPr lang="en-US" dirty="0"/>
          </a:p>
          <a:p>
            <a:pPr marL="0" indent="0">
              <a:buNone/>
            </a:pPr>
            <a:r>
              <a:rPr lang="en-US" dirty="0" smtClean="0"/>
              <a:t>Therefore</a:t>
            </a:r>
            <a:r>
              <a:rPr lang="en-US" dirty="0"/>
              <a:t>, instead of running the same code for every test, we can attach fixture function to the tests and it will run and return the data to the test before executing each test.</a:t>
            </a:r>
            <a:endParaRPr lang="en-US" dirty="0"/>
          </a:p>
        </p:txBody>
      </p:sp>
    </p:spTree>
    <p:extLst>
      <p:ext uri="{BB962C8B-B14F-4D97-AF65-F5344CB8AC3E}">
        <p14:creationId xmlns:p14="http://schemas.microsoft.com/office/powerpoint/2010/main" val="212989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a:t>
            </a: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en-US" b="1" dirty="0" smtClean="0"/>
              <a:t>test case </a:t>
            </a:r>
            <a:r>
              <a:rPr lang="en-US" dirty="0" smtClean="0"/>
              <a:t>is the individual unit of testing. It checks for a specific response to a particular set of inputs. </a:t>
            </a:r>
            <a:r>
              <a:rPr lang="en-US" b="1" dirty="0" err="1" smtClean="0"/>
              <a:t>unittest</a:t>
            </a:r>
            <a:r>
              <a:rPr lang="en-US" b="1" dirty="0" smtClean="0"/>
              <a:t> </a:t>
            </a:r>
            <a:r>
              <a:rPr lang="en-US" dirty="0" smtClean="0"/>
              <a:t>provides </a:t>
            </a:r>
            <a:r>
              <a:rPr lang="en-US" dirty="0" smtClean="0"/>
              <a:t>a base class, </a:t>
            </a:r>
            <a:r>
              <a:rPr lang="en-US" b="1" dirty="0" err="1" smtClean="0"/>
              <a:t>TestCase</a:t>
            </a:r>
            <a:r>
              <a:rPr lang="en-US" dirty="0" smtClean="0"/>
              <a:t>, which may be used to create new test cases.</a:t>
            </a:r>
            <a:endParaRPr lang="en-US" dirty="0"/>
          </a:p>
        </p:txBody>
      </p:sp>
    </p:spTree>
    <p:extLst>
      <p:ext uri="{BB962C8B-B14F-4D97-AF65-F5344CB8AC3E}">
        <p14:creationId xmlns:p14="http://schemas.microsoft.com/office/powerpoint/2010/main" val="1759925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suite</a:t>
            </a: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en-US" b="1" dirty="0" smtClean="0"/>
              <a:t>test suite </a:t>
            </a:r>
            <a:r>
              <a:rPr lang="en-US" dirty="0" smtClean="0"/>
              <a:t>is a collection of test cases, test suites, or both. It is used to aggregate tests that should be executed together.</a:t>
            </a:r>
            <a:endParaRPr lang="en-US" dirty="0"/>
          </a:p>
        </p:txBody>
      </p:sp>
    </p:spTree>
    <p:extLst>
      <p:ext uri="{BB962C8B-B14F-4D97-AF65-F5344CB8AC3E}">
        <p14:creationId xmlns:p14="http://schemas.microsoft.com/office/powerpoint/2010/main" val="1138665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runner</a:t>
            </a: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en-US" b="1" dirty="0" smtClean="0"/>
              <a:t>test runner </a:t>
            </a:r>
            <a:r>
              <a:rPr lang="en-US" dirty="0" smtClean="0"/>
              <a:t>is a component which orchestrates the execution of tests and provides the outcome to the user. </a:t>
            </a:r>
            <a:endParaRPr lang="en-US" dirty="0"/>
          </a:p>
        </p:txBody>
      </p:sp>
    </p:spTree>
    <p:extLst>
      <p:ext uri="{BB962C8B-B14F-4D97-AF65-F5344CB8AC3E}">
        <p14:creationId xmlns:p14="http://schemas.microsoft.com/office/powerpoint/2010/main" val="2831052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srcRect t="9195" r="6456" b="21372"/>
          <a:stretch/>
        </p:blipFill>
        <p:spPr>
          <a:xfrm>
            <a:off x="1956122" y="636607"/>
            <a:ext cx="7905508" cy="5564263"/>
          </a:xfrm>
          <a:prstGeom prst="rect">
            <a:avLst/>
          </a:prstGeom>
        </p:spPr>
      </p:pic>
    </p:spTree>
    <p:extLst>
      <p:ext uri="{BB962C8B-B14F-4D97-AF65-F5344CB8AC3E}">
        <p14:creationId xmlns:p14="http://schemas.microsoft.com/office/powerpoint/2010/main" val="4072309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A </a:t>
            </a:r>
            <a:r>
              <a:rPr lang="en-US" b="1" dirty="0" err="1" smtClean="0"/>
              <a:t>testcase</a:t>
            </a:r>
            <a:r>
              <a:rPr lang="en-US" dirty="0" smtClean="0"/>
              <a:t> is created by </a:t>
            </a:r>
            <a:r>
              <a:rPr lang="en-US" dirty="0" err="1" smtClean="0"/>
              <a:t>subclassing</a:t>
            </a:r>
            <a:r>
              <a:rPr lang="en-US" dirty="0" smtClean="0"/>
              <a:t> </a:t>
            </a:r>
            <a:r>
              <a:rPr lang="en-US" b="1" dirty="0" err="1" smtClean="0"/>
              <a:t>unittest.TestCase</a:t>
            </a:r>
            <a:r>
              <a:rPr lang="en-US" dirty="0" smtClean="0"/>
              <a:t>. The three individual tests are defined with methods whose names start with the letters test. This naming convention informs the test runner about which methods represent tests.</a:t>
            </a:r>
            <a:endParaRPr lang="en-US" dirty="0"/>
          </a:p>
        </p:txBody>
      </p:sp>
    </p:spTree>
    <p:extLst>
      <p:ext uri="{BB962C8B-B14F-4D97-AF65-F5344CB8AC3E}">
        <p14:creationId xmlns:p14="http://schemas.microsoft.com/office/powerpoint/2010/main" val="3945819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71924"/>
            <a:ext cx="10515600" cy="4351338"/>
          </a:xfrm>
        </p:spPr>
        <p:txBody>
          <a:bodyPr/>
          <a:lstStyle/>
          <a:p>
            <a:pPr marL="0" indent="0">
              <a:buNone/>
            </a:pPr>
            <a:r>
              <a:rPr lang="en-US" b="1" dirty="0" err="1" smtClean="0"/>
              <a:t>assertEqual</a:t>
            </a:r>
            <a:r>
              <a:rPr lang="en-US" b="1" dirty="0" smtClean="0"/>
              <a:t>() </a:t>
            </a:r>
            <a:r>
              <a:rPr lang="en-US" dirty="0" smtClean="0"/>
              <a:t>to check for an expected result</a:t>
            </a:r>
          </a:p>
          <a:p>
            <a:pPr marL="0" indent="0">
              <a:buNone/>
            </a:pPr>
            <a:r>
              <a:rPr lang="en-US" b="1" dirty="0" err="1" smtClean="0"/>
              <a:t>assertTrue</a:t>
            </a:r>
            <a:r>
              <a:rPr lang="en-US" b="1" dirty="0" smtClean="0"/>
              <a:t>() </a:t>
            </a:r>
            <a:r>
              <a:rPr lang="en-US" dirty="0" smtClean="0"/>
              <a:t>or </a:t>
            </a:r>
            <a:r>
              <a:rPr lang="en-US" dirty="0" err="1" smtClean="0"/>
              <a:t>assertFalse</a:t>
            </a:r>
            <a:r>
              <a:rPr lang="en-US" dirty="0" smtClean="0"/>
              <a:t>() to verify a condition</a:t>
            </a:r>
          </a:p>
          <a:p>
            <a:pPr marL="0" indent="0">
              <a:buNone/>
            </a:pPr>
            <a:r>
              <a:rPr lang="en-US" b="1" dirty="0" err="1" smtClean="0"/>
              <a:t>assertRaises</a:t>
            </a:r>
            <a:r>
              <a:rPr lang="en-US" b="1" dirty="0" smtClean="0"/>
              <a:t>() </a:t>
            </a:r>
            <a:r>
              <a:rPr lang="en-US" dirty="0" smtClean="0"/>
              <a:t>to verify that a specific exception gets raised. </a:t>
            </a:r>
          </a:p>
          <a:p>
            <a:pPr marL="0" indent="0">
              <a:buNone/>
            </a:pPr>
            <a:endParaRPr lang="en-US" dirty="0"/>
          </a:p>
          <a:p>
            <a:pPr marL="0" indent="0">
              <a:buNone/>
            </a:pPr>
            <a:r>
              <a:rPr lang="en-US" dirty="0" smtClean="0"/>
              <a:t>These methods are used so the test runner can accumulate all test results and produce a report.</a:t>
            </a:r>
            <a:endParaRPr lang="en-US" dirty="0"/>
          </a:p>
        </p:txBody>
      </p:sp>
    </p:spTree>
    <p:extLst>
      <p:ext uri="{BB962C8B-B14F-4D97-AF65-F5344CB8AC3E}">
        <p14:creationId xmlns:p14="http://schemas.microsoft.com/office/powerpoint/2010/main" val="926999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633</Words>
  <Application>Microsoft Office PowerPoint</Application>
  <PresentationFormat>Widescreen</PresentationFormat>
  <Paragraphs>56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Testing</vt:lpstr>
      <vt:lpstr>unittest — Unit testing framework</vt:lpstr>
      <vt:lpstr>Test fixture</vt:lpstr>
      <vt:lpstr>Test case</vt:lpstr>
      <vt:lpstr>Test suite</vt:lpstr>
      <vt:lpstr>Test runner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Django Testing</vt:lpstr>
      <vt:lpstr>PowerPoint Presentation</vt:lpstr>
      <vt:lpstr>PowerPoint Presentation</vt:lpstr>
      <vt:lpstr>Running tests</vt:lpstr>
      <vt:lpstr>The test client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Duce, Patricia</dc:creator>
  <cp:lastModifiedBy>Duce, Patricia</cp:lastModifiedBy>
  <cp:revision>12</cp:revision>
  <dcterms:created xsi:type="dcterms:W3CDTF">2020-10-07T04:44:27Z</dcterms:created>
  <dcterms:modified xsi:type="dcterms:W3CDTF">2020-10-07T14:35:12Z</dcterms:modified>
</cp:coreProperties>
</file>