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iAhcIcz+kkNMymxzJXnTBB/y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63a59f193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a63a59f193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U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service that can orchestrate and operationalize processes to refine enormous stores of raw data into actionable business insights.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managed cloud service that's built for complex hybrid extract-transform-load (ETL), extract-load-transform (ELT), and data integration projects.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ffers a code-free UI for intuitive authoring and single-pane-of-glass monitoring and management.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ift and shift existing SSIS packages to Azure and run them with full compatibility in Data Factory.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used for:</a:t>
            </a:r>
            <a:endParaRPr b="1" sz="1200">
              <a:solidFill>
                <a:schemeClr val="dk1"/>
              </a:solidFill>
            </a:endParaRPr>
          </a:p>
          <a:p>
            <a:pPr indent="-76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Supporting data migrations</a:t>
            </a:r>
            <a:endParaRPr b="1" i="0" sz="1200" u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6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Getting data from a client’s server or online data to an Azure Data Lake</a:t>
            </a:r>
            <a:endParaRPr b="1" i="0" sz="1200" u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6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Carrying out various data integration processes</a:t>
            </a:r>
            <a:endParaRPr b="1" i="0" sz="1200" u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6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data from different ERP systems and loading it into Azure Synapse for reporting.</a:t>
            </a:r>
            <a:endParaRPr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E4E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s://drive.google.com/file/d/1qYHbDOTk2QFacGEkmV4amfZFAcPcNJjo/view?usp=shar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vid-19.dimensions.ai/" TargetMode="External"/><Relationship Id="rId4" Type="http://schemas.openxmlformats.org/officeDocument/2006/relationships/hyperlink" Target="https://doi.org/10.6084/m9.figshare.11961063.v42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E4E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1"/>
          <p:cNvSpPr/>
          <p:nvPr/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rotWithShape="1">
            <a:blip r:embed="rId4">
              <a:alphaModFix amt="15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 amt="60000"/>
          </a:blip>
          <a:srcRect b="-1" l="0" r="-1" t="29684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>
            <p:ph type="ctrTitle"/>
          </p:nvPr>
        </p:nvSpPr>
        <p:spPr>
          <a:xfrm>
            <a:off x="384415" y="306662"/>
            <a:ext cx="4795282" cy="270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lang="en-US">
                <a:solidFill>
                  <a:srgbClr val="FFFFFF"/>
                </a:solidFill>
              </a:rPr>
              <a:t>MedEN –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The Medical Search Engine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382892" y="2803056"/>
            <a:ext cx="3965174" cy="373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Course Instructor: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Carlos E. Caicedo Bastidas</a:t>
            </a:r>
            <a:endParaRPr/>
          </a:p>
          <a:p>
            <a:pPr indent="11430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Project by: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Yash Senjaliya | Trishla Jain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Suyash Jadhav | Shaunak Edakhe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63a59f193_2_1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g1a63a59f193_2_1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1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a63a59f193_2_1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g1a63a59f193_2_12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2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g1a63a59f193_2_12"/>
          <p:cNvSpPr txBox="1"/>
          <p:nvPr>
            <p:ph type="title"/>
          </p:nvPr>
        </p:nvSpPr>
        <p:spPr>
          <a:xfrm>
            <a:off x="1147350" y="570601"/>
            <a:ext cx="99003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venir"/>
              <a:buNone/>
            </a:pPr>
            <a:r>
              <a:rPr lang="en-US" sz="5200">
                <a:solidFill>
                  <a:schemeClr val="dk2"/>
                </a:solidFill>
              </a:rPr>
              <a:t>Project Demonstration</a:t>
            </a:r>
            <a:endParaRPr/>
          </a:p>
        </p:txBody>
      </p:sp>
      <p:sp>
        <p:nvSpPr>
          <p:cNvPr id="240" name="Google Shape;240;g1a63a59f193_2_12"/>
          <p:cNvSpPr/>
          <p:nvPr/>
        </p:nvSpPr>
        <p:spPr>
          <a:xfrm>
            <a:off x="0" y="4114798"/>
            <a:ext cx="12192000" cy="27432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g1a63a59f193_2_12"/>
          <p:cNvSpPr/>
          <p:nvPr/>
        </p:nvSpPr>
        <p:spPr>
          <a:xfrm rot="10800000">
            <a:off x="-56" y="4114894"/>
            <a:ext cx="12189000" cy="2753700"/>
          </a:xfrm>
          <a:prstGeom prst="rect">
            <a:avLst/>
          </a:prstGeom>
          <a:blipFill rotWithShape="1">
            <a:blip r:embed="rId4">
              <a:alphaModFix amt="24000"/>
            </a:blip>
            <a:tile algn="tl" flip="none" tx="889000" sx="99997" ty="0" sy="99997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g1a63a59f193_2_12"/>
          <p:cNvSpPr txBox="1"/>
          <p:nvPr/>
        </p:nvSpPr>
        <p:spPr>
          <a:xfrm>
            <a:off x="1046150" y="2310225"/>
            <a:ext cx="102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https://drive.google.com/file/d/1qYHbDOTk2QFacGEkmV4amfZFAcPcNJjo/view?usp=share_link</a:t>
            </a: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1"/>
          <p:cNvSpPr txBox="1"/>
          <p:nvPr>
            <p:ph type="title"/>
          </p:nvPr>
        </p:nvSpPr>
        <p:spPr>
          <a:xfrm>
            <a:off x="838201" y="559813"/>
            <a:ext cx="2819399" cy="557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None/>
            </a:pPr>
            <a:r>
              <a:rPr lang="en-US" sz="3700"/>
              <a:t>Issues | Challenges Faced</a:t>
            </a:r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4807223" y="521502"/>
            <a:ext cx="7003777" cy="5715000"/>
            <a:chOff x="0" y="64302"/>
            <a:chExt cx="7003777" cy="5715000"/>
          </a:xfrm>
        </p:grpSpPr>
        <p:sp>
          <p:nvSpPr>
            <p:cNvPr id="253" name="Google Shape;253;p11"/>
            <p:cNvSpPr/>
            <p:nvPr/>
          </p:nvSpPr>
          <p:spPr>
            <a:xfrm>
              <a:off x="0" y="64302"/>
              <a:ext cx="7003777" cy="1374750"/>
            </a:xfrm>
            <a:prstGeom prst="roundRect">
              <a:avLst>
                <a:gd fmla="val 16667" name="adj"/>
              </a:avLst>
            </a:prstGeom>
            <a:solidFill>
              <a:srgbClr val="D2706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67110" y="131412"/>
              <a:ext cx="6869557" cy="124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Integration issues when mounting and authenticating Python scripts between Azure Blob Storage and Azure Databricks</a:t>
              </a:r>
              <a:endPara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0" y="1511052"/>
              <a:ext cx="7003777" cy="1374750"/>
            </a:xfrm>
            <a:prstGeom prst="roundRect">
              <a:avLst>
                <a:gd fmla="val 16667" name="adj"/>
              </a:avLst>
            </a:prstGeom>
            <a:solidFill>
              <a:srgbClr val="D17C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67110" y="1578162"/>
              <a:ext cx="6869557" cy="124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Master script ‘main.py’ needed lots of ad-hoc debugging</a:t>
              </a:r>
              <a:endPara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0" y="2957802"/>
              <a:ext cx="7003777" cy="1374750"/>
            </a:xfrm>
            <a:prstGeom prst="roundRect">
              <a:avLst>
                <a:gd fmla="val 16667" name="adj"/>
              </a:avLst>
            </a:prstGeom>
            <a:solidFill>
              <a:srgbClr val="D089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67110" y="3024912"/>
              <a:ext cx="6869557" cy="124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Issues in understanding how to push the entire application with integrated cloud services, to the Docker Hub.</a:t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0" y="4404552"/>
              <a:ext cx="7003777" cy="1374750"/>
            </a:xfrm>
            <a:prstGeom prst="roundRect">
              <a:avLst>
                <a:gd fmla="val 16667" name="adj"/>
              </a:avLst>
            </a:prstGeom>
            <a:solidFill>
              <a:srgbClr val="CF98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67110" y="4471662"/>
              <a:ext cx="6869557" cy="124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Crashes during UI deployment as ‘Streamlit’ package in Python was not running correctly.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0784"/>
            </a:schemeClr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12"/>
          <p:cNvSpPr txBox="1"/>
          <p:nvPr>
            <p:ph type="title"/>
          </p:nvPr>
        </p:nvSpPr>
        <p:spPr>
          <a:xfrm>
            <a:off x="838200" y="509847"/>
            <a:ext cx="396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>
                <a:solidFill>
                  <a:schemeClr val="dk2"/>
                </a:solidFill>
              </a:rPr>
              <a:t>Questions?</a:t>
            </a:r>
            <a:endParaRPr/>
          </a:p>
        </p:txBody>
      </p:sp>
      <p:pic>
        <p:nvPicPr>
          <p:cNvPr descr="Help" id="270" name="Google Shape;2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062" y="509847"/>
            <a:ext cx="4913204" cy="4913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/>
          <p:nvPr/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12"/>
          <p:cNvSpPr/>
          <p:nvPr/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rotWithShape="1">
            <a:blip r:embed="rId5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13"/>
          <p:cNvSpPr txBox="1"/>
          <p:nvPr>
            <p:ph type="title"/>
          </p:nvPr>
        </p:nvSpPr>
        <p:spPr>
          <a:xfrm>
            <a:off x="1147362" y="570602"/>
            <a:ext cx="9900325" cy="21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venir"/>
              <a:buNone/>
            </a:pPr>
            <a:r>
              <a:rPr lang="en-US" sz="5200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0" y="4114798"/>
            <a:ext cx="12192000" cy="2743201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13"/>
          <p:cNvSpPr/>
          <p:nvPr/>
        </p:nvSpPr>
        <p:spPr>
          <a:xfrm rot="10800000">
            <a:off x="0" y="4114797"/>
            <a:ext cx="12188944" cy="2753797"/>
          </a:xfrm>
          <a:prstGeom prst="rect">
            <a:avLst/>
          </a:prstGeom>
          <a:blipFill rotWithShape="1">
            <a:blip r:embed="rId4">
              <a:alphaModFix amt="24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-25" y="0"/>
            <a:ext cx="12189000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3">
              <a:alphaModFix amt="24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2"/>
          <p:cNvSpPr txBox="1"/>
          <p:nvPr>
            <p:ph type="title"/>
          </p:nvPr>
        </p:nvSpPr>
        <p:spPr>
          <a:xfrm>
            <a:off x="838201" y="559813"/>
            <a:ext cx="4876800" cy="557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Aim | Objective</a:t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6738835" y="651949"/>
            <a:ext cx="4770544" cy="5077200"/>
            <a:chOff x="454716" y="-913505"/>
            <a:chExt cx="4770544" cy="5077200"/>
          </a:xfrm>
        </p:grpSpPr>
        <p:sp>
          <p:nvSpPr>
            <p:cNvPr id="122" name="Google Shape;122;p2"/>
            <p:cNvSpPr/>
            <p:nvPr/>
          </p:nvSpPr>
          <p:spPr>
            <a:xfrm>
              <a:off x="454716" y="-913505"/>
              <a:ext cx="1040100" cy="1040100"/>
            </a:xfrm>
            <a:prstGeom prst="ellipse">
              <a:avLst/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6376" y="-691845"/>
              <a:ext cx="596700" cy="596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137660" y="-913504"/>
              <a:ext cx="3087600" cy="14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 </a:t>
              </a:r>
              <a:r>
                <a:rPr b="1"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ML</a:t>
              </a:r>
              <a:r>
                <a:rPr b="1" i="0" lang="en-US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APPLICATION THAT CAN RECOGNIZE</a:t>
              </a:r>
              <a:r>
                <a:rPr b="1"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</a:t>
              </a:r>
              <a:r>
                <a:rPr b="1" i="0" lang="en-US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THE RELATIONSHIP AND PATTERN BETWEEN DISTINCT TERMS USED TOGETHER IN MEDICAL SCIENCE</a:t>
              </a:r>
              <a:endParaRPr b="1" i="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70233" y="1105045"/>
              <a:ext cx="1040100" cy="1040100"/>
            </a:xfrm>
            <a:prstGeom prst="ellipse">
              <a:avLst/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5684" y="1326705"/>
              <a:ext cx="596700" cy="596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168681" y="1205096"/>
              <a:ext cx="26862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 SMART SEARCH ENGINE FOR RECORDS CONTAINING THOSE KEYWORDS </a:t>
              </a:r>
              <a:endPara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0224" y="3123595"/>
              <a:ext cx="1040100" cy="1040100"/>
            </a:xfrm>
            <a:prstGeom prst="ellipse">
              <a:avLst/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1885" y="3345255"/>
              <a:ext cx="596700" cy="596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137656" y="3123596"/>
              <a:ext cx="26862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AN AZURE MACHINE LEARNING PIPELINE TO DEPLOY AND SCALE THE PROGRAM</a:t>
              </a:r>
              <a:endPara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0" y="0"/>
            <a:ext cx="5998281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838201" y="559813"/>
            <a:ext cx="4876800" cy="557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Tech Stack</a:t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184458" y="422991"/>
            <a:ext cx="5626542" cy="5626542"/>
            <a:chOff x="0" y="79558"/>
            <a:chExt cx="5626542" cy="5626542"/>
          </a:xfrm>
        </p:grpSpPr>
        <p:sp>
          <p:nvSpPr>
            <p:cNvPr id="141" name="Google Shape;141;p3"/>
            <p:cNvSpPr/>
            <p:nvPr/>
          </p:nvSpPr>
          <p:spPr>
            <a:xfrm>
              <a:off x="0" y="79558"/>
              <a:ext cx="5626542" cy="5626542"/>
            </a:xfrm>
            <a:prstGeom prst="diamond">
              <a:avLst/>
            </a:prstGeom>
            <a:solidFill>
              <a:srgbClr val="EED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34521" y="614079"/>
              <a:ext cx="2194351" cy="2194351"/>
            </a:xfrm>
            <a:prstGeom prst="roundRect">
              <a:avLst>
                <a:gd fmla="val 16667" name="adj"/>
              </a:avLst>
            </a:prstGeom>
            <a:solidFill>
              <a:srgbClr val="D2706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641640" y="721198"/>
              <a:ext cx="1980113" cy="1980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Language</a:t>
              </a:r>
              <a:endParaRPr b="1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Python</a:t>
              </a:r>
              <a:endParaRPr b="0" i="0" sz="1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897669" y="614079"/>
              <a:ext cx="2194351" cy="2194351"/>
            </a:xfrm>
            <a:prstGeom prst="roundRect">
              <a:avLst>
                <a:gd fmla="val 16667" name="adj"/>
              </a:avLst>
            </a:prstGeom>
            <a:solidFill>
              <a:srgbClr val="CF995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3004788" y="721198"/>
              <a:ext cx="1980000" cy="19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Packages</a:t>
              </a:r>
              <a:endParaRPr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NLTK </a:t>
              </a:r>
              <a:endPara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Scikit-Learn Pandas</a:t>
              </a:r>
              <a:endParaRPr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Numpy </a:t>
              </a:r>
              <a:endPara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Streamlit</a:t>
              </a:r>
              <a:endPara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34521" y="2977227"/>
              <a:ext cx="2194351" cy="2194351"/>
            </a:xfrm>
            <a:prstGeom prst="roundRect">
              <a:avLst>
                <a:gd fmla="val 16667" name="adj"/>
              </a:avLst>
            </a:prstGeom>
            <a:solidFill>
              <a:srgbClr val="ABA35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41640" y="3084346"/>
              <a:ext cx="1980113" cy="1980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venir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Cloud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sz="2100"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Azure App Services, Azure Data Factory, Azure Blob Storage, Azure Databricks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897669" y="2977227"/>
              <a:ext cx="2194351" cy="2194351"/>
            </a:xfrm>
            <a:prstGeom prst="roundRect">
              <a:avLst>
                <a:gd fmla="val 16667" name="adj"/>
              </a:avLst>
            </a:prstGeom>
            <a:solidFill>
              <a:srgbClr val="95AD6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3004788" y="3084346"/>
              <a:ext cx="1980113" cy="1980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Code Management</a:t>
              </a:r>
              <a:endParaRPr b="1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venir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Git, GitHub, Docker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0784"/>
            </a:schemeClr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4"/>
          <p:cNvSpPr/>
          <p:nvPr/>
        </p:nvSpPr>
        <p:spPr>
          <a:xfrm rot="10800000">
            <a:off x="-2" y="0"/>
            <a:ext cx="12191999" cy="1833647"/>
          </a:xfrm>
          <a:prstGeom prst="rect">
            <a:avLst/>
          </a:prstGeom>
          <a:blipFill rotWithShape="1">
            <a:blip r:embed="rId4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838201" y="169452"/>
            <a:ext cx="10750570" cy="1514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Flowchart</a:t>
            </a:r>
            <a:endParaRPr/>
          </a:p>
        </p:txBody>
      </p:sp>
      <p:pic>
        <p:nvPicPr>
          <p:cNvPr descr="Chart&#10;&#10;Description automatically generated" id="161" name="Google Shape;161;p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13270"/>
          <a:stretch/>
        </p:blipFill>
        <p:spPr>
          <a:xfrm>
            <a:off x="1118288" y="1924875"/>
            <a:ext cx="10190400" cy="4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>
            <a:off x="0" y="-1"/>
            <a:ext cx="12191999" cy="2224386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Cloud Services Architecture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419100" y="2605375"/>
            <a:ext cx="61629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Azure Blob Storage</a:t>
            </a:r>
            <a:b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Helps create data lakes for analytics needs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storage to build powerful cloud-native and mobile apps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for storing binary large objects or blobs – typically unstructured data (text, images, and videos, along with metadata)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Stored in directory-like structures called “containers”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includes: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•	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Blobs, which are the data objects of any type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•	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Containers, which wrap multiple blobs together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A839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•	</a:t>
            </a: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Azure storage account, which contains all your Azure storage data objects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Azure Storage Blob icon in Color Style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002" y="2764724"/>
            <a:ext cx="3552824" cy="35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7"/>
          <p:cNvSpPr/>
          <p:nvPr/>
        </p:nvSpPr>
        <p:spPr>
          <a:xfrm rot="10800000">
            <a:off x="0" y="-1"/>
            <a:ext cx="12191999" cy="2224386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Cloud Services Architecture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466525" y="2605375"/>
            <a:ext cx="59661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Azure Databricks</a:t>
            </a:r>
            <a:b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a unified set of tools for building, deploying,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sharing,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maintaining enterprise-grade data solutions at scale.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Integrates with cloud storage and security in your cloud account and manages and deploys cloud infrastructure on your behalf.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use cases: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 an enterprise data Lakehouse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ETL &amp; Data Engineering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Learning, AI &amp; Data Science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Warehousing, Analytics, &amp; BI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Governance &amp; Security Data Sharing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DevOps, CI/CD</a:t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lang="en-US" sz="210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• </a:t>
            </a:r>
            <a:r>
              <a:rPr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Streaming Analytics 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descr="Azure Databricks Pricing | Microsoft Azure"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528" y="3074922"/>
            <a:ext cx="5585772" cy="293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5"/>
          <p:cNvSpPr/>
          <p:nvPr/>
        </p:nvSpPr>
        <p:spPr>
          <a:xfrm rot="10800000">
            <a:off x="0" y="-1"/>
            <a:ext cx="12191999" cy="2224386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5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Cloud Services Architecture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333375" y="2463275"/>
            <a:ext cx="68151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Azure Data Factory</a:t>
            </a:r>
            <a:b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managed cloud service built for complex hybrid extract-transform-load (ETL), extract-load-transform (ELT), and data integration projects.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Offers code-free UI and single-pane-of-glass monitoring and management.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Lift and shift existing SSIS packages to Azure and run them with full compatibility in Data Factory.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Used for: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 •	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Supporting data migrations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 •	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Getting data from a client’s server or online data to an Azure Data Lake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 •	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Carrying out various data integration processes</a:t>
            </a: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A839F"/>
                </a:solidFill>
                <a:latin typeface="Arial"/>
                <a:ea typeface="Arial"/>
                <a:cs typeface="Arial"/>
                <a:sym typeface="Arial"/>
              </a:rPr>
              <a:t>       •	 </a:t>
            </a:r>
            <a:r>
              <a:rPr lang="en-US" sz="16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data from different ERP systems and loading it into Azure Synapse for reporting.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"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2077" y="2745362"/>
            <a:ext cx="3552824" cy="35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838201" y="559813"/>
            <a:ext cx="8763000" cy="1664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>
                <a:solidFill>
                  <a:schemeClr val="dk2"/>
                </a:solidFill>
              </a:rPr>
              <a:t>Data Description</a:t>
            </a:r>
            <a:endParaRPr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825797" y="2384474"/>
            <a:ext cx="8762436" cy="37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file contains all relevant publications, datasets and clinical trials from Dimensions that are related to COVID-19. The content has been exported from Dimensions using a query in the openly accessible Dimensions application, accessible at </a:t>
            </a:r>
            <a:r>
              <a:rPr b="0" i="0" lang="en-US" sz="1800" u="sng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https://covid-19.dimensions.ai/</a:t>
            </a:r>
            <a:r>
              <a:rPr b="0" i="0" lang="en-US" sz="18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Resources. (2020). </a:t>
            </a:r>
            <a:r>
              <a:rPr b="0" i="1" lang="en-US" sz="1800" u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COVID-19 publications, datasets and clinical trials</a:t>
            </a:r>
            <a:r>
              <a:rPr b="0" i="0" lang="en-US" sz="1800" u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[Data set]. Dimensions. </a:t>
            </a:r>
            <a:r>
              <a:rPr b="0" i="0" lang="en-US" sz="1800" u="sng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https://doi.org/10.6084/m9.figshare.11961063.v42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blipFill rotWithShape="1">
            <a:blip r:embed="rId5">
              <a:alphaModFix amt="40000"/>
            </a:blip>
            <a:tile algn="tr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A46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3">
              <a:alphaModFix amt="24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9"/>
          <p:cNvSpPr txBox="1"/>
          <p:nvPr>
            <p:ph type="title"/>
          </p:nvPr>
        </p:nvSpPr>
        <p:spPr>
          <a:xfrm>
            <a:off x="1111652" y="138087"/>
            <a:ext cx="3872696" cy="989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NLP Scripts</a:t>
            </a:r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6908637" y="1119281"/>
            <a:ext cx="4467677" cy="4619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30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 strike="noStrike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i="0" lang="en-US" sz="18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pre-process the data</a:t>
            </a:r>
            <a:endParaRPr sz="2900"/>
          </a:p>
          <a:p>
            <a:pPr indent="-2413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URLs</a:t>
            </a:r>
            <a:endParaRPr sz="1600"/>
          </a:p>
          <a:p>
            <a:pPr indent="-2413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text to lowercase</a:t>
            </a:r>
            <a:endParaRPr sz="1600"/>
          </a:p>
          <a:p>
            <a:pPr indent="-2413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punctuations</a:t>
            </a:r>
            <a:endParaRPr sz="1600"/>
          </a:p>
          <a:p>
            <a:pPr indent="-2413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tokenize words</a:t>
            </a:r>
            <a:endParaRPr b="0" i="0" sz="1600" u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Word2Vec Model - converts tokenized words into vector format</a:t>
            </a:r>
            <a:endParaRPr sz="3000"/>
          </a:p>
          <a:p>
            <a:pPr indent="-241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0" i="0" lang="en-US" sz="18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osine similarity - calculate nearest word to the query entered. </a:t>
            </a:r>
            <a:endParaRPr sz="1800"/>
          </a:p>
          <a:p>
            <a:pPr indent="-241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 u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top_n function - return top 100 results based on the query entered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16" name="Google Shape;216;p9"/>
          <p:cNvGrpSpPr/>
          <p:nvPr/>
        </p:nvGrpSpPr>
        <p:grpSpPr>
          <a:xfrm>
            <a:off x="1018723" y="1299486"/>
            <a:ext cx="3872696" cy="4259026"/>
            <a:chOff x="0" y="34243"/>
            <a:chExt cx="3872696" cy="4259026"/>
          </a:xfrm>
        </p:grpSpPr>
        <p:sp>
          <p:nvSpPr>
            <p:cNvPr id="217" name="Google Shape;217;p9"/>
            <p:cNvSpPr/>
            <p:nvPr/>
          </p:nvSpPr>
          <p:spPr>
            <a:xfrm>
              <a:off x="0" y="34243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26930" y="61173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read_data.py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0" y="652138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26930" y="679068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pre-processing.py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0" y="1270033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26930" y="1296963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return_embed.py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0" y="1887928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26930" y="1914858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top_n.py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0" y="2505823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26930" y="2532753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app.py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3123719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26930" y="3150649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main.py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0" y="3741614"/>
              <a:ext cx="3872696" cy="5516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26930" y="3768544"/>
              <a:ext cx="3818836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venir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authentication.py</a:t>
              </a:r>
              <a:endParaRPr b="0" i="0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2022-12-03T20:29:56Z</dcterms:created>
  <dc:creator>Shaunak Dhananjay Edakhe</dc:creator>
</cp:coreProperties>
</file>