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73" r:id="rId12"/>
    <p:sldId id="269" r:id="rId13"/>
    <p:sldId id="270" r:id="rId14"/>
    <p:sldId id="271" r:id="rId15"/>
    <p:sldId id="272" r:id="rId16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  <p:cmAuthor id="2" name="Trishna" initials="T" lastIdx="1" clrIdx="1">
    <p:extLst>
      <p:ext uri="{19B8F6BF-5375-455C-9EA6-DF929625EA0E}">
        <p15:presenceInfo xmlns:p15="http://schemas.microsoft.com/office/powerpoint/2012/main" userId="Trish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'1.Profit chart'!$B$1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'1.Profit chart'!$A$2:$A$5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'1.Profit chart'!$B$2:$B$5</c:f>
              <c:numCache>
                <c:formatCode>General</c:formatCode>
                <c:ptCount val="4"/>
                <c:pt idx="0">
                  <c:v>484247</c:v>
                </c:pt>
                <c:pt idx="1">
                  <c:v>470533</c:v>
                </c:pt>
                <c:pt idx="2">
                  <c:v>609206</c:v>
                </c:pt>
                <c:pt idx="3">
                  <c:v>733215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80-4395-88C9-4455483F8061}"/>
            </c:ext>
          </c:extLst>
        </c:ser>
        <c:ser>
          <c:idx val="1"/>
          <c:order val="1"/>
          <c:tx>
            <c:strRef>
              <c:f>'1.Profit chart'!$C$1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'1.Profit chart'!$A$2:$A$5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'1.Profit chart'!$C$2:$C$5</c:f>
              <c:numCache>
                <c:formatCode>General</c:formatCode>
                <c:ptCount val="4"/>
                <c:pt idx="0">
                  <c:v>49544</c:v>
                </c:pt>
                <c:pt idx="1">
                  <c:v>61619</c:v>
                </c:pt>
                <c:pt idx="2">
                  <c:v>81795</c:v>
                </c:pt>
                <c:pt idx="3">
                  <c:v>93439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80-4395-88C9-4455483F8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6464"/>
        <c:axId val="401479344"/>
      </c:barChart>
      <c:catAx>
        <c:axId val="4014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9344"/>
        <c:crosses val="autoZero"/>
        <c:auto val="1"/>
        <c:lblAlgn val="ctr"/>
        <c:lblOffset val="100"/>
        <c:noMultiLvlLbl val="0"/>
      </c:catAx>
      <c:valAx>
        <c:axId val="40147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'new quarter table'!$B$1</c:f>
              <c:strCache>
                <c:ptCount val="1"/>
                <c:pt idx="0">
                  <c:v>total_quarter_sale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quarter table'!$A$2:$A$6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'new quarter table'!$B$2:$B$6</c:f>
              <c:numCache>
                <c:formatCode>General</c:formatCode>
                <c:ptCount val="5"/>
                <c:pt idx="0">
                  <c:v>359682</c:v>
                </c:pt>
                <c:pt idx="1">
                  <c:v>445509</c:v>
                </c:pt>
                <c:pt idx="2">
                  <c:v>613932</c:v>
                </c:pt>
                <c:pt idx="3">
                  <c:v>878078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45-448E-BFE9-A3691F9656A6}"/>
            </c:ext>
          </c:extLst>
        </c:ser>
        <c:ser>
          <c:idx val="1"/>
          <c:order val="1"/>
          <c:tx>
            <c:strRef>
              <c:f>'new quarter table'!$C$1</c:f>
              <c:strCache>
                <c:ptCount val="1"/>
                <c:pt idx="0">
                  <c:v>total_quarter_profit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'new quarter table'!$A$2:$A$6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'new quarter table'!$C$2:$C$6</c:f>
              <c:numCache>
                <c:formatCode>General</c:formatCode>
                <c:ptCount val="5"/>
                <c:pt idx="0">
                  <c:v>48023</c:v>
                </c:pt>
                <c:pt idx="1">
                  <c:v>55284</c:v>
                </c:pt>
                <c:pt idx="2">
                  <c:v>72468</c:v>
                </c:pt>
                <c:pt idx="3">
                  <c:v>110622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45-448E-BFE9-A3691F9656A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32820936"/>
        <c:axId val="63282273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'new quarter table'!$D$1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Base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'new quarter table'!$A$2:$A$6</c15:sqref>
                        </c15:formulaRef>
                      </c:ext>
                    </c:extLst>
                    <c:strCache>
                      <c:ptCount val="4"/>
                      <c:pt idx="0">
                        <c:v>Q1</c:v>
                      </c:pt>
                      <c:pt idx="1">
                        <c:v>Q2</c:v>
                      </c:pt>
                      <c:pt idx="2">
                        <c:v>Q3</c:v>
                      </c:pt>
                      <c:pt idx="3">
                        <c:v>Q4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'new quarter table'!$D$2:$D$6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345-448E-BFE9-A3691F9656A6}"/>
                  </c:ext>
                </c:extLst>
              </c15:ser>
            </c15:filteredBarSeries>
          </c:ext>
        </c:extLst>
      </c:barChart>
      <c:catAx>
        <c:axId val="63282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22736"/>
        <c:crosses val="autoZero"/>
        <c:auto val="1"/>
        <c:lblAlgn val="ctr"/>
        <c:lblOffset val="100"/>
        <c:noMultiLvlLbl val="0"/>
      </c:catAx>
      <c:valAx>
        <c:axId val="63282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20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5 cities'!$B$1</c:f>
              <c:strCache>
                <c:ptCount val="1"/>
                <c:pt idx="0">
                  <c:v>total_sale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cities'!$A$2:$A$6</c:f>
              <c:strCache>
                <c:ptCount val="5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Detroit</c:v>
                </c:pt>
              </c:strCache>
            </c:strRef>
          </c:cat>
          <c:val>
            <c:numRef>
              <c:f>'top 5 cities'!$B$2:$B$6</c:f>
              <c:numCache>
                <c:formatCode>General</c:formatCode>
                <c:ptCount val="5"/>
                <c:pt idx="0">
                  <c:v>256368</c:v>
                </c:pt>
                <c:pt idx="1">
                  <c:v>175851</c:v>
                </c:pt>
                <c:pt idx="2">
                  <c:v>119541</c:v>
                </c:pt>
                <c:pt idx="3">
                  <c:v>112669</c:v>
                </c:pt>
                <c:pt idx="4">
                  <c:v>42447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7-4C4A-8608-8942AFB59430}"/>
            </c:ext>
          </c:extLst>
        </c:ser>
        <c:ser>
          <c:idx val="1"/>
          <c:order val="1"/>
          <c:tx>
            <c:strRef>
              <c:f>'top 5 cities'!$C$1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cities'!$A$2:$A$6</c:f>
              <c:strCache>
                <c:ptCount val="5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Detroit</c:v>
                </c:pt>
              </c:strCache>
            </c:strRef>
          </c:cat>
          <c:val>
            <c:numRef>
              <c:f>'top 5 cities'!$C$2:$C$6</c:f>
              <c:numCache>
                <c:formatCode>General</c:formatCode>
                <c:ptCount val="5"/>
                <c:pt idx="0">
                  <c:v>62037</c:v>
                </c:pt>
                <c:pt idx="1">
                  <c:v>30441</c:v>
                </c:pt>
                <c:pt idx="2">
                  <c:v>29156</c:v>
                </c:pt>
                <c:pt idx="3">
                  <c:v>17507</c:v>
                </c:pt>
                <c:pt idx="4">
                  <c:v>13182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87-4C4A-8608-8942AFB594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32813736"/>
        <c:axId val="632837496"/>
        <c:axId val="0"/>
      </c:bar3DChart>
      <c:catAx>
        <c:axId val="632813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37496"/>
        <c:crosses val="autoZero"/>
        <c:auto val="1"/>
        <c:lblAlgn val="ctr"/>
        <c:lblOffset val="100"/>
        <c:noMultiLvlLbl val="0"/>
      </c:catAx>
      <c:valAx>
        <c:axId val="63283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813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'least 5 cities'!$B$1</c:f>
              <c:strCache>
                <c:ptCount val="1"/>
                <c:pt idx="0">
                  <c:v>total_sale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5 cities'!$A$2:$A$6</c:f>
              <c:strCache>
                <c:ptCount val="5"/>
                <c:pt idx="0">
                  <c:v>Philadelphia</c:v>
                </c:pt>
                <c:pt idx="1">
                  <c:v>Houston</c:v>
                </c:pt>
                <c:pt idx="2">
                  <c:v>San Antonio</c:v>
                </c:pt>
                <c:pt idx="3">
                  <c:v>Lancaster</c:v>
                </c:pt>
                <c:pt idx="4">
                  <c:v>Chicago</c:v>
                </c:pt>
              </c:strCache>
            </c:strRef>
          </c:cat>
          <c:val>
            <c:numRef>
              <c:f>'least 5 cities'!$B$2:$B$6</c:f>
              <c:numCache>
                <c:formatCode>General</c:formatCode>
                <c:ptCount val="5"/>
                <c:pt idx="0">
                  <c:v>109077</c:v>
                </c:pt>
                <c:pt idx="1">
                  <c:v>64505</c:v>
                </c:pt>
                <c:pt idx="2">
                  <c:v>21844</c:v>
                </c:pt>
                <c:pt idx="3">
                  <c:v>8203</c:v>
                </c:pt>
                <c:pt idx="4">
                  <c:v>48540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1-436A-BFB6-86BC4AE1CB53}"/>
            </c:ext>
          </c:extLst>
        </c:ser>
        <c:ser>
          <c:idx val="1"/>
          <c:order val="1"/>
          <c:tx>
            <c:strRef>
              <c:f>'least 5 cities'!$C$1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5 cities'!$A$2:$A$6</c:f>
              <c:strCache>
                <c:ptCount val="5"/>
                <c:pt idx="0">
                  <c:v>Philadelphia</c:v>
                </c:pt>
                <c:pt idx="1">
                  <c:v>Houston</c:v>
                </c:pt>
                <c:pt idx="2">
                  <c:v>San Antonio</c:v>
                </c:pt>
                <c:pt idx="3">
                  <c:v>Lancaster</c:v>
                </c:pt>
                <c:pt idx="4">
                  <c:v>Chicago</c:v>
                </c:pt>
              </c:strCache>
            </c:strRef>
          </c:cat>
          <c:val>
            <c:numRef>
              <c:f>'least 5 cities'!$C$2:$C$6</c:f>
              <c:numCache>
                <c:formatCode>General</c:formatCode>
                <c:ptCount val="5"/>
                <c:pt idx="0">
                  <c:v>-13838</c:v>
                </c:pt>
                <c:pt idx="1">
                  <c:v>-10154</c:v>
                </c:pt>
                <c:pt idx="2">
                  <c:v>-7299</c:v>
                </c:pt>
                <c:pt idx="3">
                  <c:v>-7150</c:v>
                </c:pt>
                <c:pt idx="4">
                  <c:v>-6655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D1-436A-BFB6-86BC4AE1C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7794224"/>
        <c:axId val="397794584"/>
        <c:axId val="0"/>
      </c:bar3DChart>
      <c:catAx>
        <c:axId val="39779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94584"/>
        <c:crosses val="autoZero"/>
        <c:auto val="1"/>
        <c:lblAlgn val="ctr"/>
        <c:lblOffset val="100"/>
        <c:noMultiLvlLbl val="0"/>
      </c:catAx>
      <c:valAx>
        <c:axId val="397794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7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5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'most profit pro'!$B$1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6-4E92-B0EA-28AE1068D44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6-4E92-B0EA-28AE1068D44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6-4E92-B0EA-28AE1068D4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profit pro'!$A$2:$A$6</c:f>
              <c:strCache>
                <c:ptCount val="5"/>
                <c:pt idx="0">
                  <c:v>Canon imageCLASS 2200 Advanced Copier</c:v>
                </c:pt>
                <c:pt idx="1">
                  <c:v>Fellowes PB500 Electric Punch Plastic Comb Binding Machine with Manual Bind</c:v>
                </c:pt>
                <c:pt idx="2">
                  <c:v>Hewlett Packard LaserJet 3310 Copier</c:v>
                </c:pt>
                <c:pt idx="3">
                  <c:v>Canon PC1060 Personal Laser Copier</c:v>
                </c:pt>
                <c:pt idx="4">
                  <c:v>HP Designjet T520 Inkjet Large Format Printer - 24 Color"</c:v>
                </c:pt>
              </c:strCache>
            </c:strRef>
          </c:cat>
          <c:val>
            <c:numRef>
              <c:f>'most profit pro'!$B$2:$B$6</c:f>
              <c:numCache>
                <c:formatCode>General</c:formatCode>
                <c:ptCount val="5"/>
                <c:pt idx="0">
                  <c:v>25200</c:v>
                </c:pt>
                <c:pt idx="1">
                  <c:v>7753</c:v>
                </c:pt>
                <c:pt idx="2">
                  <c:v>6984</c:v>
                </c:pt>
                <c:pt idx="3">
                  <c:v>4571</c:v>
                </c:pt>
                <c:pt idx="4">
                  <c:v>4095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B06-4E92-B0EA-28AE1068D4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474832"/>
        <c:axId val="606475192"/>
      </c:barChart>
      <c:catAx>
        <c:axId val="60647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475192"/>
        <c:crosses val="autoZero"/>
        <c:auto val="1"/>
        <c:lblAlgn val="ctr"/>
        <c:lblOffset val="100"/>
        <c:noMultiLvlLbl val="0"/>
      </c:catAx>
      <c:valAx>
        <c:axId val="606475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474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discount vs sales'!$B$1</c:f>
              <c:strCache>
                <c:ptCount val="1"/>
                <c:pt idx="0">
                  <c:v>avg_sales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98-4124-A313-94A8CF6651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'new discount vs sales'!$A$2:$A$13</c:f>
              <c:numCache>
                <c:formatCode>0%</c:formatCod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numCache>
            </c:numRef>
          </c:cat>
          <c:val>
            <c:numRef>
              <c:f>'new discount vs sales'!$B$2:$B$13</c:f>
              <c:numCache>
                <c:formatCode>General</c:formatCode>
                <c:ptCount val="12"/>
                <c:pt idx="0">
                  <c:v>227</c:v>
                </c:pt>
                <c:pt idx="1">
                  <c:v>578</c:v>
                </c:pt>
                <c:pt idx="2">
                  <c:v>530</c:v>
                </c:pt>
                <c:pt idx="3">
                  <c:v>209</c:v>
                </c:pt>
                <c:pt idx="4">
                  <c:v>455</c:v>
                </c:pt>
                <c:pt idx="5">
                  <c:v>537</c:v>
                </c:pt>
                <c:pt idx="6">
                  <c:v>565</c:v>
                </c:pt>
                <c:pt idx="7">
                  <c:v>499</c:v>
                </c:pt>
                <c:pt idx="8">
                  <c:v>893</c:v>
                </c:pt>
                <c:pt idx="9">
                  <c:v>48</c:v>
                </c:pt>
                <c:pt idx="10">
                  <c:v>97</c:v>
                </c:pt>
                <c:pt idx="1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98-4124-A313-94A8CF6651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78633648"/>
        <c:axId val="378631488"/>
      </c:barChart>
      <c:catAx>
        <c:axId val="37863364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631488"/>
        <c:crosses val="autoZero"/>
        <c:auto val="1"/>
        <c:lblAlgn val="ctr"/>
        <c:lblOffset val="100"/>
        <c:noMultiLvlLbl val="0"/>
      </c:catAx>
      <c:valAx>
        <c:axId val="37863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63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'cust in each state'!$B$1</c:f>
              <c:strCache>
                <c:ptCount val="1"/>
                <c:pt idx="0">
                  <c:v>total_customer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986F-4850-957E-E72649B98A7B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986F-4850-957E-E72649B98A7B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986F-4850-957E-E72649B98A7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986F-4850-957E-E72649B98A7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986F-4850-957E-E72649B98A7B}"/>
              </c:ext>
            </c:extLst>
          </c:dPt>
          <c:dPt>
            <c:idx val="6"/>
            <c:invertIfNegative val="0"/>
            <c:bubble3D val="0"/>
            <c:spPr>
              <a:solidFill>
                <a:srgbClr val="D6009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986F-4850-957E-E72649B98A7B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D-986F-4850-957E-E72649B98A7B}"/>
              </c:ext>
            </c:extLst>
          </c:dPt>
          <c:dPt>
            <c:idx val="8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F-986F-4850-957E-E72649B98A7B}"/>
              </c:ext>
            </c:extLst>
          </c:dPt>
          <c:dPt>
            <c:idx val="9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11-986F-4850-957E-E72649B98A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 in each state'!$A$2:$A$11</c:f>
              <c:strCache>
                <c:ptCount val="10"/>
                <c:pt idx="0">
                  <c:v>California</c:v>
                </c:pt>
                <c:pt idx="1">
                  <c:v>New York</c:v>
                </c:pt>
                <c:pt idx="2">
                  <c:v>Texas</c:v>
                </c:pt>
                <c:pt idx="3">
                  <c:v>Pennsylvania</c:v>
                </c:pt>
                <c:pt idx="4">
                  <c:v>Illinois</c:v>
                </c:pt>
                <c:pt idx="5">
                  <c:v>Washington</c:v>
                </c:pt>
                <c:pt idx="6">
                  <c:v>Ohio</c:v>
                </c:pt>
                <c:pt idx="7">
                  <c:v>Florida</c:v>
                </c:pt>
                <c:pt idx="8">
                  <c:v>North Carolina</c:v>
                </c:pt>
                <c:pt idx="9">
                  <c:v>Virginia</c:v>
                </c:pt>
              </c:strCache>
              <c:extLst/>
            </c:strRef>
          </c:cat>
          <c:val>
            <c:numRef>
              <c:f>'cust in each state'!$B$2:$B$11</c:f>
              <c:numCache>
                <c:formatCode>General</c:formatCode>
                <c:ptCount val="10"/>
                <c:pt idx="0">
                  <c:v>577</c:v>
                </c:pt>
                <c:pt idx="1">
                  <c:v>415</c:v>
                </c:pt>
                <c:pt idx="2">
                  <c:v>370</c:v>
                </c:pt>
                <c:pt idx="3">
                  <c:v>257</c:v>
                </c:pt>
                <c:pt idx="4">
                  <c:v>237</c:v>
                </c:pt>
                <c:pt idx="5">
                  <c:v>224</c:v>
                </c:pt>
                <c:pt idx="6">
                  <c:v>202</c:v>
                </c:pt>
                <c:pt idx="7">
                  <c:v>181</c:v>
                </c:pt>
                <c:pt idx="8">
                  <c:v>122</c:v>
                </c:pt>
                <c:pt idx="9">
                  <c:v>107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2-986F-4850-957E-E72649B98A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88709144"/>
        <c:axId val="488711664"/>
        <c:axId val="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'cust in each state'!$C$1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'cust in each state'!$A$2:$A$11</c15:sqref>
                        </c15:formulaRef>
                      </c:ext>
                    </c:extLst>
                    <c:strCache>
                      <c:ptCount val="10"/>
                      <c:pt idx="0">
                        <c:v>California</c:v>
                      </c:pt>
                      <c:pt idx="1">
                        <c:v>New York</c:v>
                      </c:pt>
                      <c:pt idx="2">
                        <c:v>Texas</c:v>
                      </c:pt>
                      <c:pt idx="3">
                        <c:v>Pennsylvania</c:v>
                      </c:pt>
                      <c:pt idx="4">
                        <c:v>Illinois</c:v>
                      </c:pt>
                      <c:pt idx="5">
                        <c:v>Washington</c:v>
                      </c:pt>
                      <c:pt idx="6">
                        <c:v>Ohio</c:v>
                      </c:pt>
                      <c:pt idx="7">
                        <c:v>Florida</c:v>
                      </c:pt>
                      <c:pt idx="8">
                        <c:v>North Carolina</c:v>
                      </c:pt>
                      <c:pt idx="9">
                        <c:v>Virginia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'cust in each state'!$C$2:$C$11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986F-4850-957E-E72649B98A7B}"/>
                  </c:ext>
                </c:extLst>
              </c15:ser>
            </c15:filteredBarSeries>
          </c:ext>
        </c:extLst>
      </c:bar3DChart>
      <c:catAx>
        <c:axId val="488709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11664"/>
        <c:crosses val="autoZero"/>
        <c:auto val="1"/>
        <c:lblAlgn val="ctr"/>
        <c:lblOffset val="100"/>
        <c:noMultiLvlLbl val="0"/>
      </c:catAx>
      <c:valAx>
        <c:axId val="48871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70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 reward'!$B$1</c:f>
              <c:strCache>
                <c:ptCount val="1"/>
                <c:pt idx="0">
                  <c:v>total_profit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ED-4425-A359-CCE9D2AE00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 reward'!$A$2:$A$11</c:f>
              <c:strCache>
                <c:ptCount val="10"/>
                <c:pt idx="0">
                  <c:v>TC-20980</c:v>
                </c:pt>
                <c:pt idx="1">
                  <c:v>RB-19360</c:v>
                </c:pt>
                <c:pt idx="2">
                  <c:v>SC-20095</c:v>
                </c:pt>
                <c:pt idx="3">
                  <c:v>HL-15040</c:v>
                </c:pt>
                <c:pt idx="4">
                  <c:v>AB-10105</c:v>
                </c:pt>
                <c:pt idx="5">
                  <c:v>TA-21385</c:v>
                </c:pt>
                <c:pt idx="6">
                  <c:v>CM-12385</c:v>
                </c:pt>
                <c:pt idx="7">
                  <c:v>KD-16495</c:v>
                </c:pt>
                <c:pt idx="8">
                  <c:v>AR-10540</c:v>
                </c:pt>
                <c:pt idx="9">
                  <c:v>DR-12940</c:v>
                </c:pt>
              </c:strCache>
            </c:strRef>
          </c:cat>
          <c:val>
            <c:numRef>
              <c:f>'cust reward'!$B$2:$B$11</c:f>
              <c:numCache>
                <c:formatCode>General</c:formatCode>
                <c:ptCount val="10"/>
                <c:pt idx="0">
                  <c:v>8981</c:v>
                </c:pt>
                <c:pt idx="1">
                  <c:v>6976</c:v>
                </c:pt>
                <c:pt idx="2">
                  <c:v>5757</c:v>
                </c:pt>
                <c:pt idx="3">
                  <c:v>5622</c:v>
                </c:pt>
                <c:pt idx="4">
                  <c:v>5445</c:v>
                </c:pt>
                <c:pt idx="5">
                  <c:v>4704</c:v>
                </c:pt>
                <c:pt idx="6">
                  <c:v>3900</c:v>
                </c:pt>
                <c:pt idx="7">
                  <c:v>3039</c:v>
                </c:pt>
                <c:pt idx="8">
                  <c:v>2885</c:v>
                </c:pt>
                <c:pt idx="9">
                  <c:v>2869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ED-4425-A359-CCE9D2AE00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3974440"/>
        <c:axId val="603975880"/>
      </c:barChart>
      <c:catAx>
        <c:axId val="603974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75880"/>
        <c:crosses val="autoZero"/>
        <c:auto val="1"/>
        <c:lblAlgn val="ctr"/>
        <c:lblOffset val="100"/>
        <c:noMultiLvlLbl val="0"/>
      </c:catAx>
      <c:valAx>
        <c:axId val="603975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974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5" y="133007"/>
            <a:ext cx="10352313" cy="97969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DF644-0FB6-486F-A346-37AB5EFDC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2A279A-BA47-4B72-AFC6-0D6EFA5EF87D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36726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7F547E-DD49-43DA-90EE-4542478B9270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2002D2-DF6B-449F-8DF0-BFF01D1D11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76BAEC-8087-4DDC-8A80-C91810336FE9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1" y="290220"/>
            <a:ext cx="10515600" cy="79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9F0C3F-68CF-45A4-B412-C7F14FD38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99861-A387-42FA-AB14-62EECBE2EC6A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03" y="136525"/>
            <a:ext cx="10515600" cy="97617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93A-5B27-458E-ADF3-1D0EFAA817D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092B4B-34F6-4177-AB16-F51A63CD6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275EB9-2AF1-42D8-BB2E-A33CD3B5E2F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222571"/>
            <a:ext cx="10515600" cy="91916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F7A21-CA3D-4D38-B0D0-5E4C4004F5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FBF62F-BD98-48CB-8A9E-8D192E3155F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AB36-2C50-42A6-AE73-6984995A9941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8FEC8-8213-4F86-A00F-86EFCB9D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0C39F4-4335-498C-873F-99422A731C13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E297C1-C26B-4FDB-8FCB-5A6CC9635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5A61E2-EF14-420C-B160-0387DCA14A45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2F9-435C-4E81-9279-2546A3A04CBF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49680A-CDA6-42C7-B2DB-854FF9747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F9D6B-6325-4DE9-BC99-4C32D1817448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038418-E17F-4BDC-A7AA-2F27AAF512C2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447BA7-F249-6437-0959-701F08F0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0DCF8-0630-4153-A03B-931592D18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46"/>
          <a:stretch/>
        </p:blipFill>
        <p:spPr>
          <a:xfrm>
            <a:off x="302150" y="1152939"/>
            <a:ext cx="11696368" cy="5064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3AAD4-4874-A7F5-777D-AE52F00E86D5}"/>
              </a:ext>
            </a:extLst>
          </p:cNvPr>
          <p:cNvSpPr txBox="1"/>
          <p:nvPr/>
        </p:nvSpPr>
        <p:spPr>
          <a:xfrm>
            <a:off x="904566" y="4965290"/>
            <a:ext cx="455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Research Project By Trishna Adak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5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D354-EDC7-BE10-E922-D7CB39A8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        Most profitable products  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AE15-C9EA-91E6-4C26-F7DDA6EA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1825625"/>
            <a:ext cx="4770120" cy="36687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From all the products the copier and machines are in top three.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They should be restocked all the time 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7364F-2E79-8791-F688-F4F2564E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566F58-6B86-BD84-B8CD-534CC9D83A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706745"/>
              </p:ext>
            </p:extLst>
          </p:nvPr>
        </p:nvGraphicFramePr>
        <p:xfrm>
          <a:off x="838199" y="1825625"/>
          <a:ext cx="566596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AF3C-79A7-6028-3482-18B33D25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Relationship Between Discount and Sales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55CE0-3479-2AC9-F2AE-74FFC77A4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8364" y="1825625"/>
            <a:ext cx="4555435" cy="333477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each discount point the average sales vary a lot.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No linear relationship between discount and sales.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At 50% discount the average sales are highest.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9EDE5-3368-D200-DA27-C18B463E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2E2599C-BAAB-AA50-DA79-9EDC1C0074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8130995"/>
              </p:ext>
            </p:extLst>
          </p:nvPr>
        </p:nvGraphicFramePr>
        <p:xfrm>
          <a:off x="838199" y="1825625"/>
          <a:ext cx="582499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30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E40-C44C-4D32-8326-580184E5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No. of Customers in Each State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7DC74-3B44-4B82-33E1-BEDA98D2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3922" y="1825625"/>
            <a:ext cx="480987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There are 793 customers in total 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Most of the customers are from California , New York and Texas 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Virginia Has least number of customers 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0E28F-1845-52A2-2930-23AEA21A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CB1A59-5BE5-C546-C63C-AE807ED79E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57835336"/>
              </p:ext>
            </p:extLst>
          </p:nvPr>
        </p:nvGraphicFramePr>
        <p:xfrm>
          <a:off x="838200" y="1825625"/>
          <a:ext cx="549103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47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F118-E9B0-2822-927D-B9D90517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Customer Reward Program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EB474-590B-FE03-9F99-00AC1188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1874" y="1825625"/>
            <a:ext cx="4801925" cy="35733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Customer id ‘TC-20980’ and ‘RB-19360’ brings the most profit in the business so their loyalty should be credited 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43275-CFD1-D337-CB79-07EED682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87E82C-C5A9-A1E9-B619-171F330424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5088627"/>
              </p:ext>
            </p:extLst>
          </p:nvPr>
        </p:nvGraphicFramePr>
        <p:xfrm>
          <a:off x="838200" y="1825625"/>
          <a:ext cx="553874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35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5B2-C2D0-6123-A048-3FE2A3C0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                  Findings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FDBB-2115-9B93-86DA-ECE49AB1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most profitable quarter was Q4.To maximize even more profits we must make sure to have enough stock and push the marketing  and customer service in this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would be a better idea to stop business in Philadelphia , Houston and San Antonio for that huge loss.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From all the products the copier and machines are in top three . They should be restocked all the time 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Customer reward program should be increased as it is cheaper to keep a current customer than it is to acquire a new one.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1385-64E3-216E-F07F-251C9B8A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2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B2B-60A6-A1DD-89EB-89B2AD7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8" y="2218413"/>
            <a:ext cx="10515600" cy="2552369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680034"/>
                </a:solidFill>
              </a:rPr>
              <a:t>                </a:t>
            </a:r>
            <a:r>
              <a:rPr lang="en-US" sz="5400" dirty="0">
                <a:solidFill>
                  <a:srgbClr val="680034"/>
                </a:solidFill>
              </a:rPr>
              <a:t>THANK  YOU</a:t>
            </a:r>
            <a:endParaRPr lang="en-IN" sz="5400" dirty="0">
              <a:solidFill>
                <a:srgbClr val="68003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77247-521C-9495-7CE5-5E5D551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F514-AB2C-2CD4-8408-93EF57C7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133007"/>
            <a:ext cx="10352313" cy="133003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    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F330-DE41-DBB9-E30B-9848A93E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Case Study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Analysis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Findings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257CE-FD7C-4674-84EF-E3093153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03E-82BF-85B2-3F92-F67FCE74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Study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4089-949B-7325-7CA9-222ABFA1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Understanding the data that we have in our hands.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This case study consist of one dataset with 21  columns.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It comes with 9994 pure data with the column headers.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The data represent the four years of business from 2014 to 2017.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5D0F-D393-6505-D6FA-59B8EDCF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6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6D68-33EE-2871-FDD2-E6C1D98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5F1D-6009-3912-AD10-33BEDC21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en-US" sz="2400" dirty="0"/>
              <a:t>Conduct an in depth analysis of sales for profit optimization.</a:t>
            </a:r>
          </a:p>
          <a:p>
            <a:pPr algn="just">
              <a:lnSpc>
                <a:spcPct val="250000"/>
              </a:lnSpc>
            </a:pPr>
            <a:r>
              <a:rPr lang="en-US" sz="2400" dirty="0"/>
              <a:t>Develop data-driven business strategies for improved decision making</a:t>
            </a:r>
          </a:p>
          <a:p>
            <a:pPr algn="just">
              <a:lnSpc>
                <a:spcPct val="250000"/>
              </a:lnSpc>
            </a:pPr>
            <a:r>
              <a:rPr lang="en-US" sz="2400" dirty="0"/>
              <a:t>Publish the findings based on data analysis.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C4A96-ED98-FB53-ED33-F94542F0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8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780-7D98-2036-A4FC-8EA4E6A8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FC3E-E337-6631-D26D-25D3DE0F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256" y="1825625"/>
            <a:ext cx="8929315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400" dirty="0"/>
              <a:t>In the analysis part , we will string out the most important components to of our data  to answer our business objectives through some queries, graphs or data models 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9BD0E-35FD-C779-2152-A5250631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3C78-A5D3-379C-7E0C-1C639691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Sales and Profit of Each Year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8C5E-F098-C7BB-CA15-C98EB448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4654" y="1825625"/>
            <a:ext cx="4929146" cy="4351338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Profits over the years have steadily increased despite having a fall in sales in 2015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6D0BE-A3A5-8105-23A7-F7188D53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81D45D-7CA5-7216-DCFC-6BA9E42959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0346946"/>
              </p:ext>
            </p:extLst>
          </p:nvPr>
        </p:nvGraphicFramePr>
        <p:xfrm>
          <a:off x="838200" y="1825625"/>
          <a:ext cx="547513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20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B522-0AD8-B991-D2B1-83813E36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    Quarterly Sales and Profits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2997-D838-FE4D-7E51-7400F301B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458" y="1825625"/>
            <a:ext cx="4897341" cy="40980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period of October , November and December are best selling months with most profit.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January , February and march are least selling months.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571CB-36F1-3C01-A189-CB32576E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1AAD6E-5433-C9DE-22AC-9A3F01395A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6130250"/>
              </p:ext>
            </p:extLst>
          </p:nvPr>
        </p:nvGraphicFramePr>
        <p:xfrm>
          <a:off x="838199" y="1825625"/>
          <a:ext cx="545923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48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F9F9-173E-9C53-DFE7-D20D373A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Ranking of cities based on Sales and Profits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EC031-6F02-3AE7-8DF4-AFC6BEECF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574358"/>
            <a:ext cx="5157787" cy="42141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Top 5 Cities :</a:t>
            </a: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060B0-39CB-453B-DD14-823AD66C7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1461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Least 5 Cities :</a:t>
            </a:r>
            <a:endParaRPr lang="en-IN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3B41E-7139-6CE7-A27C-4F48B0C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87A48C4-7FD9-987A-02AE-9503757000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75935197"/>
              </p:ext>
            </p:extLst>
          </p:nvPr>
        </p:nvGraphicFramePr>
        <p:xfrm>
          <a:off x="839788" y="2226365"/>
          <a:ext cx="5180013" cy="3963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DF534DE-B15E-9FA7-E937-A15E6A75982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46777217"/>
              </p:ext>
            </p:extLst>
          </p:nvPr>
        </p:nvGraphicFramePr>
        <p:xfrm>
          <a:off x="6096000" y="222636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11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9840-A8B1-6E69-BAEC-DC0191DA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Ranking of cities based on Sales and Profits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97B2-118A-8C0D-3042-BB757FB2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top three cities that would focus on are New York City , Los Angeles and Seattle . So they are the best markets for expanding business.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The bottom three are Philadelphia , Houston and San Antonio where they lost the most money.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DC3D-C6B0-ECE1-938F-131EFCFD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2033</TotalTime>
  <Words>490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PowerPoint Presentation</vt:lpstr>
      <vt:lpstr>                                       Contents</vt:lpstr>
      <vt:lpstr>                                 Case Study</vt:lpstr>
      <vt:lpstr>                                   Objectives</vt:lpstr>
      <vt:lpstr>                             Data Analysis</vt:lpstr>
      <vt:lpstr>              Total Sales and Profit of Each Year</vt:lpstr>
      <vt:lpstr>                     Quarterly Sales and Profits</vt:lpstr>
      <vt:lpstr>         Ranking of cities based on Sales and Profits</vt:lpstr>
      <vt:lpstr>         Ranking of cities based on Sales and Profits</vt:lpstr>
      <vt:lpstr>                         Most profitable products  </vt:lpstr>
      <vt:lpstr>        Relationship Between Discount and Sales</vt:lpstr>
      <vt:lpstr>                No. of Customers in Each State</vt:lpstr>
      <vt:lpstr>                    Customer Reward Program</vt:lpstr>
      <vt:lpstr>                                   Findings</vt:lpstr>
      <vt:lpstr>                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Trishna</cp:lastModifiedBy>
  <cp:revision>30</cp:revision>
  <dcterms:created xsi:type="dcterms:W3CDTF">2020-04-21T09:51:02Z</dcterms:created>
  <dcterms:modified xsi:type="dcterms:W3CDTF">2024-03-04T20:07:24Z</dcterms:modified>
</cp:coreProperties>
</file>