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C0C0C0"/>
    <a:srgbClr val="E9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CC9-7523-43CB-A46E-2DF3669BAA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54F-22DE-43B8-88F9-55E7445A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CC9-7523-43CB-A46E-2DF3669BAA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54F-22DE-43B8-88F9-55E7445A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CC9-7523-43CB-A46E-2DF3669BAA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54F-22DE-43B8-88F9-55E7445A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8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CC9-7523-43CB-A46E-2DF3669BAA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54F-22DE-43B8-88F9-55E7445A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4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CC9-7523-43CB-A46E-2DF3669BAA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54F-22DE-43B8-88F9-55E7445A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0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CC9-7523-43CB-A46E-2DF3669BAA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54F-22DE-43B8-88F9-55E7445A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CC9-7523-43CB-A46E-2DF3669BAA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54F-22DE-43B8-88F9-55E7445A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4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CC9-7523-43CB-A46E-2DF3669BAA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54F-22DE-43B8-88F9-55E7445A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CC9-7523-43CB-A46E-2DF3669BAA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54F-22DE-43B8-88F9-55E7445A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9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CC9-7523-43CB-A46E-2DF3669BAA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54F-22DE-43B8-88F9-55E7445A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5CC9-7523-43CB-A46E-2DF3669BAA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754F-22DE-43B8-88F9-55E7445A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5CC9-7523-43CB-A46E-2DF3669BAA0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754F-22DE-43B8-88F9-55E7445AB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4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sharpenSoften amount="-25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9586" y="-2050914"/>
            <a:ext cx="5238751" cy="915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244434" y="438150"/>
            <a:ext cx="4230020" cy="500701"/>
            <a:chOff x="244434" y="438150"/>
            <a:chExt cx="4230020" cy="500701"/>
          </a:xfrm>
        </p:grpSpPr>
        <p:sp>
          <p:nvSpPr>
            <p:cNvPr id="6" name="TextBox 5"/>
            <p:cNvSpPr txBox="1"/>
            <p:nvPr/>
          </p:nvSpPr>
          <p:spPr>
            <a:xfrm>
              <a:off x="934192" y="503834"/>
              <a:ext cx="3540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Hello! How can I assist you today?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40" t="4433" r="7101" b="23185"/>
            <a:stretch/>
          </p:blipFill>
          <p:spPr>
            <a:xfrm>
              <a:off x="244434" y="438150"/>
              <a:ext cx="533400" cy="500701"/>
            </a:xfrm>
            <a:prstGeom prst="ellipse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0" t="4433" r="7101" b="23185"/>
          <a:stretch/>
        </p:blipFill>
        <p:spPr>
          <a:xfrm>
            <a:off x="244434" y="1483199"/>
            <a:ext cx="533400" cy="500701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07354" y="4552950"/>
            <a:ext cx="6934200" cy="381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45529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Message Chabot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21" y="4578886"/>
            <a:ext cx="317461" cy="31746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487839" y="754185"/>
            <a:ext cx="2361693" cy="369332"/>
            <a:chOff x="2266950" y="1612388"/>
            <a:chExt cx="2361693" cy="369332"/>
          </a:xfrm>
        </p:grpSpPr>
        <p:sp>
          <p:nvSpPr>
            <p:cNvPr id="17" name="Rounded Rectangle 16"/>
            <p:cNvSpPr/>
            <p:nvPr/>
          </p:nvSpPr>
          <p:spPr>
            <a:xfrm>
              <a:off x="2266950" y="1612388"/>
              <a:ext cx="2019300" cy="369332"/>
            </a:xfrm>
            <a:prstGeom prst="roundRect">
              <a:avLst>
                <a:gd name="adj" fmla="val 50000"/>
              </a:avLst>
            </a:prstGeom>
            <a:solidFill>
              <a:srgbClr val="969696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56943" y="1630303"/>
              <a:ext cx="2171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What is Botpress?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927760" y="1733549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118260" y="1733549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11234" y="1733549"/>
            <a:ext cx="76200" cy="76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6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10000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harpenSoften amount="-25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9586" y="-2031864"/>
            <a:ext cx="5238751" cy="915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244434" y="438150"/>
            <a:ext cx="4230020" cy="500701"/>
            <a:chOff x="244434" y="438150"/>
            <a:chExt cx="4230020" cy="500701"/>
          </a:xfrm>
        </p:grpSpPr>
        <p:sp>
          <p:nvSpPr>
            <p:cNvPr id="6" name="TextBox 5"/>
            <p:cNvSpPr txBox="1"/>
            <p:nvPr/>
          </p:nvSpPr>
          <p:spPr>
            <a:xfrm>
              <a:off x="934192" y="503834"/>
              <a:ext cx="3540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Hello! How can I assist you today?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40" t="4433" r="7101" b="23185"/>
            <a:stretch/>
          </p:blipFill>
          <p:spPr>
            <a:xfrm>
              <a:off x="244434" y="438150"/>
              <a:ext cx="533400" cy="500701"/>
            </a:xfrm>
            <a:prstGeom prst="ellipse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0" t="4433" r="7101" b="23185"/>
          <a:stretch/>
        </p:blipFill>
        <p:spPr>
          <a:xfrm>
            <a:off x="244434" y="1483199"/>
            <a:ext cx="533400" cy="500701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07354" y="4552950"/>
            <a:ext cx="6934200" cy="381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45529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Message Chabot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21" y="4578886"/>
            <a:ext cx="317461" cy="31746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487839" y="754185"/>
            <a:ext cx="2339922" cy="369332"/>
            <a:chOff x="2266950" y="1612388"/>
            <a:chExt cx="2339922" cy="369332"/>
          </a:xfrm>
        </p:grpSpPr>
        <p:sp>
          <p:nvSpPr>
            <p:cNvPr id="17" name="Rounded Rectangle 16"/>
            <p:cNvSpPr/>
            <p:nvPr/>
          </p:nvSpPr>
          <p:spPr>
            <a:xfrm>
              <a:off x="2266950" y="1612388"/>
              <a:ext cx="2019300" cy="369332"/>
            </a:xfrm>
            <a:prstGeom prst="roundRect">
              <a:avLst>
                <a:gd name="adj" fmla="val 50000"/>
              </a:avLst>
            </a:prstGeom>
            <a:solidFill>
              <a:srgbClr val="969696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5172" y="1643165"/>
              <a:ext cx="2171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What is Botpress?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19200" y="135255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Transformer Architecture/ Neutral Network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----Encoder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950108" y="2017883"/>
            <a:ext cx="391660" cy="4908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341768" y="2104016"/>
            <a:ext cx="221065" cy="404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684605" y="1920922"/>
            <a:ext cx="323964" cy="404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3011179" y="1948660"/>
            <a:ext cx="197606" cy="3577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44450" y="1916190"/>
            <a:ext cx="259971" cy="3901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4604420" y="1969556"/>
            <a:ext cx="240678" cy="3368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081912" y="2508722"/>
            <a:ext cx="946826" cy="25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Score :  25%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54728" y="2348828"/>
            <a:ext cx="946826" cy="25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Score :  50%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196068" y="2247930"/>
            <a:ext cx="946826" cy="25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Score :  90%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5670" y="3053445"/>
            <a:ext cx="8326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Higher the score more relatable the words are !! And this score decide how much attention does the key has to give the query.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Self Attention layer helps AI model to understand the meaning and relation between words.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harpenSoften amount="-25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9586" y="-2031864"/>
            <a:ext cx="5238751" cy="915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244434" y="438150"/>
            <a:ext cx="4230020" cy="500701"/>
            <a:chOff x="244434" y="438150"/>
            <a:chExt cx="4230020" cy="500701"/>
          </a:xfrm>
        </p:grpSpPr>
        <p:sp>
          <p:nvSpPr>
            <p:cNvPr id="6" name="TextBox 5"/>
            <p:cNvSpPr txBox="1"/>
            <p:nvPr/>
          </p:nvSpPr>
          <p:spPr>
            <a:xfrm>
              <a:off x="934192" y="503834"/>
              <a:ext cx="3540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Hello! How can I assist you today?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40" t="4433" r="7101" b="23185"/>
            <a:stretch/>
          </p:blipFill>
          <p:spPr>
            <a:xfrm>
              <a:off x="244434" y="438150"/>
              <a:ext cx="533400" cy="500701"/>
            </a:xfrm>
            <a:prstGeom prst="ellipse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0" t="4433" r="7101" b="23185"/>
          <a:stretch/>
        </p:blipFill>
        <p:spPr>
          <a:xfrm>
            <a:off x="244434" y="1483199"/>
            <a:ext cx="533400" cy="500701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07354" y="4552950"/>
            <a:ext cx="6934200" cy="381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45529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Message Chabot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21" y="4578886"/>
            <a:ext cx="317461" cy="31746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487839" y="754185"/>
            <a:ext cx="2339922" cy="369332"/>
            <a:chOff x="2266950" y="1612388"/>
            <a:chExt cx="2339922" cy="369332"/>
          </a:xfrm>
        </p:grpSpPr>
        <p:sp>
          <p:nvSpPr>
            <p:cNvPr id="17" name="Rounded Rectangle 16"/>
            <p:cNvSpPr/>
            <p:nvPr/>
          </p:nvSpPr>
          <p:spPr>
            <a:xfrm>
              <a:off x="2266950" y="1612388"/>
              <a:ext cx="2019300" cy="369332"/>
            </a:xfrm>
            <a:prstGeom prst="roundRect">
              <a:avLst>
                <a:gd name="adj" fmla="val 50000"/>
              </a:avLst>
            </a:prstGeom>
            <a:solidFill>
              <a:srgbClr val="969696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5172" y="1643165"/>
              <a:ext cx="2171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What is Botpress?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19200" y="135255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Transformer Architecture/ Neutral Network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----Encoder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532" y="1614160"/>
            <a:ext cx="7194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Botpress is an open-source platform designed for building, deploying, and managing conversational AI chatbots. It's a powerful tool that allows developers to create complex, interactive chatbots without needing to write a lot of code. </a:t>
            </a:r>
          </a:p>
          <a:p>
            <a:endParaRPr lang="en-US" dirty="0" smtClean="0"/>
          </a:p>
          <a:p>
            <a:r>
              <a:rPr lang="en-US" sz="1400" dirty="0">
                <a:solidFill>
                  <a:schemeClr val="bg1"/>
                </a:solidFill>
              </a:rPr>
              <a:t>------Decoder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Botpress </a:t>
            </a:r>
            <a:r>
              <a:rPr lang="ne-NP" sz="1400" dirty="0">
                <a:solidFill>
                  <a:schemeClr val="bg1"/>
                </a:solidFill>
              </a:rPr>
              <a:t>एक ओपन-सोर्स प्लेटफर्म हो, जसले वार्तालाप-आधारित एआई च्याटबटहरू निर्माण, परिनियोजन, र व्यवस्थापन गर्न डिजाइन गरिएको हो। यो एक शक्तिशाली उपकरण हो जसले विकासकर्ताहरूलाई धेरै कोड लेख्न आवश्यक बिना नै जटिल, अन्तरक्रियात्मक च्याटबटहरू बनाउन अनुमति दिन्छ।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8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harpenSoften amount="-25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9586" y="-2031864"/>
            <a:ext cx="5238751" cy="915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244434" y="438150"/>
            <a:ext cx="4230020" cy="500701"/>
            <a:chOff x="244434" y="438150"/>
            <a:chExt cx="4230020" cy="500701"/>
          </a:xfrm>
        </p:grpSpPr>
        <p:sp>
          <p:nvSpPr>
            <p:cNvPr id="6" name="TextBox 5"/>
            <p:cNvSpPr txBox="1"/>
            <p:nvPr/>
          </p:nvSpPr>
          <p:spPr>
            <a:xfrm>
              <a:off x="934192" y="503834"/>
              <a:ext cx="3540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Hello! How can I assist you today?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40" t="4433" r="7101" b="23185"/>
            <a:stretch/>
          </p:blipFill>
          <p:spPr>
            <a:xfrm>
              <a:off x="244434" y="438150"/>
              <a:ext cx="533400" cy="500701"/>
            </a:xfrm>
            <a:prstGeom prst="ellipse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0" t="4433" r="7101" b="23185"/>
          <a:stretch/>
        </p:blipFill>
        <p:spPr>
          <a:xfrm>
            <a:off x="244434" y="1483199"/>
            <a:ext cx="533400" cy="500701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07354" y="4552950"/>
            <a:ext cx="6934200" cy="381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45529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Message Chabot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21" y="4578886"/>
            <a:ext cx="317461" cy="31746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487839" y="754185"/>
            <a:ext cx="2339922" cy="369332"/>
            <a:chOff x="2266950" y="1612388"/>
            <a:chExt cx="2339922" cy="369332"/>
          </a:xfrm>
        </p:grpSpPr>
        <p:sp>
          <p:nvSpPr>
            <p:cNvPr id="17" name="Rounded Rectangle 16"/>
            <p:cNvSpPr/>
            <p:nvPr/>
          </p:nvSpPr>
          <p:spPr>
            <a:xfrm>
              <a:off x="2266950" y="1612388"/>
              <a:ext cx="2019300" cy="369332"/>
            </a:xfrm>
            <a:prstGeom prst="roundRect">
              <a:avLst>
                <a:gd name="adj" fmla="val 50000"/>
              </a:avLst>
            </a:prstGeom>
            <a:solidFill>
              <a:srgbClr val="969696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5172" y="1643165"/>
              <a:ext cx="2171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What is Botpress?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6953" y="1483199"/>
            <a:ext cx="30312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Converting into tokens: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[</a:t>
            </a:r>
            <a:r>
              <a:rPr lang="en-US" sz="1400" dirty="0" smtClean="0">
                <a:solidFill>
                  <a:srgbClr val="FF0000"/>
                </a:solidFill>
              </a:rPr>
              <a:t>“</a:t>
            </a:r>
            <a:r>
              <a:rPr lang="en-US" sz="1400" dirty="0" smtClean="0">
                <a:solidFill>
                  <a:schemeClr val="bg1"/>
                </a:solidFill>
              </a:rPr>
              <a:t>What</a:t>
            </a:r>
            <a:r>
              <a:rPr lang="en-US" sz="1400" dirty="0" smtClean="0">
                <a:solidFill>
                  <a:srgbClr val="FF0000"/>
                </a:solidFill>
              </a:rPr>
              <a:t>”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 smtClean="0">
                <a:solidFill>
                  <a:srgbClr val="FF0000"/>
                </a:solidFill>
              </a:rPr>
              <a:t>“</a:t>
            </a:r>
            <a:r>
              <a:rPr lang="en-US" sz="1400" dirty="0" smtClean="0">
                <a:solidFill>
                  <a:schemeClr val="bg1"/>
                </a:solidFill>
              </a:rPr>
              <a:t>is</a:t>
            </a:r>
            <a:r>
              <a:rPr lang="en-US" sz="1400" dirty="0" smtClean="0">
                <a:solidFill>
                  <a:srgbClr val="FF0000"/>
                </a:solidFill>
              </a:rPr>
              <a:t>”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 smtClean="0">
                <a:solidFill>
                  <a:srgbClr val="FF0000"/>
                </a:solidFill>
              </a:rPr>
              <a:t>“</a:t>
            </a:r>
            <a:r>
              <a:rPr lang="en-US" sz="1400" dirty="0" smtClean="0">
                <a:solidFill>
                  <a:schemeClr val="bg1"/>
                </a:solidFill>
              </a:rPr>
              <a:t>Botpress</a:t>
            </a:r>
            <a:r>
              <a:rPr lang="en-US" sz="1400" dirty="0" smtClean="0">
                <a:solidFill>
                  <a:srgbClr val="FF0000"/>
                </a:solidFill>
              </a:rPr>
              <a:t>”, “</a:t>
            </a:r>
            <a:r>
              <a:rPr lang="en-US" sz="1400" dirty="0" smtClean="0">
                <a:solidFill>
                  <a:schemeClr val="bg1"/>
                </a:solidFill>
              </a:rPr>
              <a:t>?</a:t>
            </a:r>
            <a:r>
              <a:rPr lang="en-US" sz="1400" dirty="0" smtClean="0">
                <a:solidFill>
                  <a:srgbClr val="FF0000"/>
                </a:solidFill>
              </a:rPr>
              <a:t>”</a:t>
            </a:r>
            <a:r>
              <a:rPr lang="en-US" sz="1400" dirty="0" smtClean="0">
                <a:solidFill>
                  <a:schemeClr val="bg1"/>
                </a:solidFill>
              </a:rPr>
              <a:t>]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2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harpenSoften amount="-25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9586" y="-2031864"/>
            <a:ext cx="5238751" cy="915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244434" y="438150"/>
            <a:ext cx="4230020" cy="500701"/>
            <a:chOff x="244434" y="438150"/>
            <a:chExt cx="4230020" cy="500701"/>
          </a:xfrm>
        </p:grpSpPr>
        <p:sp>
          <p:nvSpPr>
            <p:cNvPr id="6" name="TextBox 5"/>
            <p:cNvSpPr txBox="1"/>
            <p:nvPr/>
          </p:nvSpPr>
          <p:spPr>
            <a:xfrm>
              <a:off x="934192" y="503834"/>
              <a:ext cx="3540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Hello! How can I assist you today?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40" t="4433" r="7101" b="23185"/>
            <a:stretch/>
          </p:blipFill>
          <p:spPr>
            <a:xfrm>
              <a:off x="244434" y="438150"/>
              <a:ext cx="533400" cy="500701"/>
            </a:xfrm>
            <a:prstGeom prst="ellipse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0" t="4433" r="7101" b="23185"/>
          <a:stretch/>
        </p:blipFill>
        <p:spPr>
          <a:xfrm>
            <a:off x="244434" y="1483199"/>
            <a:ext cx="533400" cy="500701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07354" y="4552950"/>
            <a:ext cx="6934200" cy="381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45529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Message Chabot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21" y="4578886"/>
            <a:ext cx="317461" cy="31746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487839" y="754185"/>
            <a:ext cx="2339922" cy="369332"/>
            <a:chOff x="2266950" y="1612388"/>
            <a:chExt cx="2339922" cy="369332"/>
          </a:xfrm>
        </p:grpSpPr>
        <p:sp>
          <p:nvSpPr>
            <p:cNvPr id="17" name="Rounded Rectangle 16"/>
            <p:cNvSpPr/>
            <p:nvPr/>
          </p:nvSpPr>
          <p:spPr>
            <a:xfrm>
              <a:off x="2266950" y="1612388"/>
              <a:ext cx="2019300" cy="369332"/>
            </a:xfrm>
            <a:prstGeom prst="roundRect">
              <a:avLst>
                <a:gd name="adj" fmla="val 50000"/>
              </a:avLst>
            </a:prstGeom>
            <a:solidFill>
              <a:srgbClr val="969696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5172" y="1643165"/>
              <a:ext cx="2171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What is Botpress?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02524" y="1277433"/>
            <a:ext cx="81870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[0.45, -0.12, 0.33, 0.21, -0.67, 0.89, -0.45, 0.72, -0.34, 0.15, </a:t>
            </a:r>
            <a:r>
              <a:rPr lang="en-US" sz="1400" dirty="0" smtClean="0">
                <a:solidFill>
                  <a:schemeClr val="bg1"/>
                </a:solidFill>
              </a:rPr>
              <a:t>-</a:t>
            </a:r>
            <a:r>
              <a:rPr lang="en-US" sz="1400" dirty="0">
                <a:solidFill>
                  <a:schemeClr val="bg1"/>
                </a:solidFill>
              </a:rPr>
              <a:t>0.78, 0.64, -0.91, 0.33, -0.26, 0.17, 0.53, -0.39, 0.12, 0.55, </a:t>
            </a:r>
            <a:r>
              <a:rPr lang="en-US" sz="1400" dirty="0" smtClean="0">
                <a:solidFill>
                  <a:schemeClr val="bg1"/>
                </a:solidFill>
              </a:rPr>
              <a:t>0.44</a:t>
            </a:r>
            <a:r>
              <a:rPr lang="en-US" sz="1400" dirty="0">
                <a:solidFill>
                  <a:schemeClr val="bg1"/>
                </a:solidFill>
              </a:rPr>
              <a:t>, -0.13, 0.78, -0.29, 0.63, -0.15, 0.28, -0.49, 0.81, </a:t>
            </a:r>
            <a:r>
              <a:rPr lang="en-US" sz="1400" dirty="0" smtClean="0">
                <a:solidFill>
                  <a:schemeClr val="bg1"/>
                </a:solidFill>
              </a:rPr>
              <a:t>0.02,0.41</a:t>
            </a:r>
            <a:r>
              <a:rPr lang="en-US" sz="1400" dirty="0">
                <a:solidFill>
                  <a:schemeClr val="bg1"/>
                </a:solidFill>
              </a:rPr>
              <a:t>, -0.54, 0.11, 0.35, -0.83, 0.66, -0.34, 0.48, -0.22, 0.57, </a:t>
            </a:r>
            <a:r>
              <a:rPr lang="en-US" sz="1400" dirty="0" smtClean="0">
                <a:solidFill>
                  <a:schemeClr val="bg1"/>
                </a:solidFill>
              </a:rPr>
              <a:t>-</a:t>
            </a:r>
            <a:r>
              <a:rPr lang="en-US" sz="1400" dirty="0">
                <a:solidFill>
                  <a:schemeClr val="bg1"/>
                </a:solidFill>
              </a:rPr>
              <a:t>0.76, 0.18, 0.95, -0.28, 0.43, -0.56, 0.71, -0.39, 0.27, </a:t>
            </a:r>
            <a:r>
              <a:rPr lang="en-US" sz="1400" dirty="0" smtClean="0">
                <a:solidFill>
                  <a:schemeClr val="bg1"/>
                </a:solidFill>
              </a:rPr>
              <a:t>0.68, 0.55</a:t>
            </a:r>
            <a:r>
              <a:rPr lang="en-US" sz="1400" dirty="0">
                <a:solidFill>
                  <a:schemeClr val="bg1"/>
                </a:solidFill>
              </a:rPr>
              <a:t>, -0.31, 0.89, -0.17, 0.32, -0.44, 0.23, -0.51, 0.72, -0.61, </a:t>
            </a:r>
            <a:r>
              <a:rPr lang="en-US" sz="1400" dirty="0" smtClean="0">
                <a:solidFill>
                  <a:schemeClr val="bg1"/>
                </a:solidFill>
              </a:rPr>
              <a:t>0.64</a:t>
            </a:r>
            <a:r>
              <a:rPr lang="en-US" sz="1400" dirty="0">
                <a:solidFill>
                  <a:schemeClr val="bg1"/>
                </a:solidFill>
              </a:rPr>
              <a:t>, -0.42, 0.12, 0.81, -0.19, 0.38, -0.75, 0.56, -0.84, </a:t>
            </a:r>
            <a:r>
              <a:rPr lang="en-US" sz="1400" dirty="0" smtClean="0">
                <a:solidFill>
                  <a:schemeClr val="bg1"/>
                </a:solidFill>
              </a:rPr>
              <a:t>0.23,0.39</a:t>
            </a:r>
            <a:r>
              <a:rPr lang="en-US" sz="1400" dirty="0">
                <a:solidFill>
                  <a:schemeClr val="bg1"/>
                </a:solidFill>
              </a:rPr>
              <a:t>, -0.45, 0.68, -0.17, 0.91, -0.31, 0.22, 0.72, -0.12, 0.53, </a:t>
            </a:r>
            <a:r>
              <a:rPr lang="en-US" sz="1400" dirty="0" smtClean="0">
                <a:solidFill>
                  <a:schemeClr val="bg1"/>
                </a:solidFill>
              </a:rPr>
              <a:t>-</a:t>
            </a:r>
            <a:r>
              <a:rPr lang="en-US" sz="1400" dirty="0">
                <a:solidFill>
                  <a:schemeClr val="bg1"/>
                </a:solidFill>
              </a:rPr>
              <a:t>0.62, 0.49, -0.14, 0.67, -0.29, 0.31, 0.79, -0.36, 0.58, -0.48,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0.85, -0.21, 0.74, -0.63, 0.11, 0.93, -0.57, 0.27, -0.42, </a:t>
            </a:r>
            <a:r>
              <a:rPr lang="en-US" sz="1400" dirty="0" smtClean="0">
                <a:solidFill>
                  <a:schemeClr val="bg1"/>
                </a:solidFill>
              </a:rPr>
              <a:t>0.76,0.14</a:t>
            </a:r>
            <a:r>
              <a:rPr lang="en-US" sz="1400" dirty="0">
                <a:solidFill>
                  <a:schemeClr val="bg1"/>
                </a:solidFill>
              </a:rPr>
              <a:t>, -0.68, 0.53, -0.32, 0.81, -0.29, 0.48, -0.73, 0.65, -0.38, </a:t>
            </a:r>
            <a:r>
              <a:rPr lang="en-US" sz="1400" dirty="0" smtClean="0">
                <a:solidFill>
                  <a:schemeClr val="bg1"/>
                </a:solidFill>
              </a:rPr>
              <a:t>-</a:t>
            </a:r>
            <a:r>
              <a:rPr lang="en-US" sz="1400" dirty="0">
                <a:solidFill>
                  <a:schemeClr val="bg1"/>
                </a:solidFill>
              </a:rPr>
              <a:t>0.15, 0.92, -0.31, 0.43, -0.64, 0.59, -0.52, 0.37, 0.86, -0.28, </a:t>
            </a:r>
            <a:r>
              <a:rPr lang="en-US" sz="1400" dirty="0" smtClean="0">
                <a:solidFill>
                  <a:schemeClr val="bg1"/>
                </a:solidFill>
              </a:rPr>
              <a:t>0.74</a:t>
            </a:r>
            <a:r>
              <a:rPr lang="en-US" sz="1400" dirty="0">
                <a:solidFill>
                  <a:schemeClr val="bg1"/>
                </a:solidFill>
              </a:rPr>
              <a:t>, -0.39, 0.58, -0.22, 0.63, -0.81, 0.49, -0.33, 0.62, -</a:t>
            </a:r>
            <a:r>
              <a:rPr lang="en-US" sz="1400" dirty="0" smtClean="0">
                <a:solidFill>
                  <a:schemeClr val="bg1"/>
                </a:solidFill>
              </a:rPr>
              <a:t>0.57, 0.75</a:t>
            </a:r>
            <a:r>
              <a:rPr lang="en-US" sz="1400" dirty="0">
                <a:solidFill>
                  <a:schemeClr val="bg1"/>
                </a:solidFill>
              </a:rPr>
              <a:t>, -0.23, 0.92, -0.14, 0.56, -0.41, 0.89, -0.36, 0.77, -</a:t>
            </a:r>
            <a:r>
              <a:rPr lang="en-US" sz="1400" dirty="0" smtClean="0">
                <a:solidFill>
                  <a:schemeClr val="bg1"/>
                </a:solidFill>
              </a:rPr>
              <a:t>0.48,0.62</a:t>
            </a:r>
            <a:r>
              <a:rPr lang="en-US" sz="1400" dirty="0">
                <a:solidFill>
                  <a:schemeClr val="bg1"/>
                </a:solidFill>
              </a:rPr>
              <a:t>, -0.25, 0.94, -0.57, 0.34, 0.72, -0.43, 0.86, -0.18, 0.51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>
                <a:solidFill>
                  <a:schemeClr val="bg1"/>
                </a:solidFill>
              </a:rPr>
              <a:t>-0.69, 0.42, -0.33, 0.87, -0.15, 0.58, -0.79, 0.36, -0.28, </a:t>
            </a:r>
            <a:r>
              <a:rPr lang="en-US" sz="1400" dirty="0" smtClean="0">
                <a:solidFill>
                  <a:schemeClr val="bg1"/>
                </a:solidFill>
              </a:rPr>
              <a:t>0.93,0.45</a:t>
            </a:r>
            <a:r>
              <a:rPr lang="en-US" sz="1400" dirty="0">
                <a:solidFill>
                  <a:schemeClr val="bg1"/>
                </a:solidFill>
              </a:rPr>
              <a:t>, -0.34, 0.76, -0.13, 0.51, -0.27, 0.62, -0.81, 0.47, -0.32, </a:t>
            </a:r>
            <a:r>
              <a:rPr lang="en-US" sz="1400" dirty="0" smtClean="0">
                <a:solidFill>
                  <a:schemeClr val="bg1"/>
                </a:solidFill>
              </a:rPr>
              <a:t>0.94</a:t>
            </a:r>
            <a:r>
              <a:rPr lang="en-US" sz="1400" dirty="0">
                <a:solidFill>
                  <a:schemeClr val="bg1"/>
                </a:solidFill>
              </a:rPr>
              <a:t>, -0.65, 0.29, -0.47, 0.71, -0.24, 0.84, -0.52, 0.39, 0.76, </a:t>
            </a:r>
            <a:r>
              <a:rPr lang="en-US" sz="1400" dirty="0" smtClean="0">
                <a:solidFill>
                  <a:schemeClr val="bg1"/>
                </a:solidFill>
              </a:rPr>
              <a:t>-</a:t>
            </a:r>
            <a:r>
              <a:rPr lang="en-US" sz="1400" dirty="0">
                <a:solidFill>
                  <a:schemeClr val="bg1"/>
                </a:solidFill>
              </a:rPr>
              <a:t>0.58, 0.23, -0.91, 0.67, -0.39, 0.52, -0.48, 0.81, -0.29, 0.66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>
                <a:solidFill>
                  <a:schemeClr val="bg1"/>
                </a:solidFill>
              </a:rPr>
              <a:t>-0.44, 0.57, -0.71, 0.36, -0.84, 0.92, -0.25, 0.58, -0.61, 0.39, 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-0.48, 0.87, -0.15, 0.62, -0.79, 0.33, -0.27, 0.92, -0.54, 0.41</a:t>
            </a:r>
            <a:r>
              <a:rPr lang="en-US" sz="1400" dirty="0" smtClean="0">
                <a:solidFill>
                  <a:schemeClr val="bg1"/>
                </a:solidFill>
              </a:rPr>
              <a:t>, </a:t>
            </a:r>
            <a:r>
              <a:rPr lang="en-US" sz="1400" dirty="0">
                <a:solidFill>
                  <a:schemeClr val="bg1"/>
                </a:solidFill>
              </a:rPr>
              <a:t>0.82, -0.31, 0.73, -0.24, 0.56, -0.68, 0.43, -0.51, 0.77, -0.39, </a:t>
            </a:r>
            <a:r>
              <a:rPr lang="en-US" sz="1400" dirty="0" smtClean="0">
                <a:solidFill>
                  <a:schemeClr val="bg1"/>
                </a:solidFill>
              </a:rPr>
              <a:t>0.93</a:t>
            </a:r>
            <a:r>
              <a:rPr lang="en-US" sz="1400" dirty="0">
                <a:solidFill>
                  <a:schemeClr val="bg1"/>
                </a:solidFill>
              </a:rPr>
              <a:t>, -0.62, 0.49, -0.25, 0.88, -0.17, 0.53, -0.45, 0.71, -0.28, </a:t>
            </a:r>
            <a:r>
              <a:rPr lang="en-US" sz="1400" dirty="0" smtClean="0">
                <a:solidFill>
                  <a:schemeClr val="bg1"/>
                </a:solidFill>
              </a:rPr>
              <a:t>-</a:t>
            </a:r>
            <a:r>
              <a:rPr lang="en-US" sz="1400" dirty="0">
                <a:solidFill>
                  <a:schemeClr val="bg1"/>
                </a:solidFill>
              </a:rPr>
              <a:t>0.61, 0.36, -0.93, 0.52, -0.47, 0.75, -0.14, 0.68, -0.83, 0.25</a:t>
            </a:r>
            <a:r>
              <a:rPr lang="en-US" sz="1400" dirty="0" smtClean="0">
                <a:solidFill>
                  <a:schemeClr val="bg1"/>
                </a:solidFill>
              </a:rPr>
              <a:t>]   </a:t>
            </a:r>
            <a:r>
              <a:rPr lang="en-US" sz="1400" b="1" dirty="0" smtClean="0">
                <a:solidFill>
                  <a:srgbClr val="FF0000"/>
                </a:solidFill>
              </a:rPr>
              <a:t>………….Converting into Numerical </a:t>
            </a:r>
            <a:r>
              <a:rPr lang="en-US" sz="1400" b="1" dirty="0" err="1" smtClean="0">
                <a:solidFill>
                  <a:srgbClr val="FF0000"/>
                </a:solidFill>
              </a:rPr>
              <a:t>Emedding</a:t>
            </a:r>
            <a:endParaRPr lang="en-US" sz="1400" b="1" dirty="0">
              <a:solidFill>
                <a:srgbClr val="FF0000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70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harpenSoften amount="-25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9586" y="-2031864"/>
            <a:ext cx="5238751" cy="915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244434" y="438150"/>
            <a:ext cx="4230020" cy="500701"/>
            <a:chOff x="244434" y="438150"/>
            <a:chExt cx="4230020" cy="500701"/>
          </a:xfrm>
        </p:grpSpPr>
        <p:sp>
          <p:nvSpPr>
            <p:cNvPr id="6" name="TextBox 5"/>
            <p:cNvSpPr txBox="1"/>
            <p:nvPr/>
          </p:nvSpPr>
          <p:spPr>
            <a:xfrm>
              <a:off x="934192" y="503834"/>
              <a:ext cx="3540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Hello! How can I assist you today?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40" t="4433" r="7101" b="23185"/>
            <a:stretch/>
          </p:blipFill>
          <p:spPr>
            <a:xfrm>
              <a:off x="244434" y="438150"/>
              <a:ext cx="533400" cy="500701"/>
            </a:xfrm>
            <a:prstGeom prst="ellipse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0" t="4433" r="7101" b="23185"/>
          <a:stretch/>
        </p:blipFill>
        <p:spPr>
          <a:xfrm>
            <a:off x="244434" y="1483199"/>
            <a:ext cx="533400" cy="500701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07354" y="4552950"/>
            <a:ext cx="6934200" cy="381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45529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Message Chabot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21" y="4578886"/>
            <a:ext cx="317461" cy="31746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487839" y="754185"/>
            <a:ext cx="2339922" cy="369332"/>
            <a:chOff x="2266950" y="1612388"/>
            <a:chExt cx="2339922" cy="369332"/>
          </a:xfrm>
        </p:grpSpPr>
        <p:sp>
          <p:nvSpPr>
            <p:cNvPr id="17" name="Rounded Rectangle 16"/>
            <p:cNvSpPr/>
            <p:nvPr/>
          </p:nvSpPr>
          <p:spPr>
            <a:xfrm>
              <a:off x="2266950" y="1612388"/>
              <a:ext cx="2019300" cy="369332"/>
            </a:xfrm>
            <a:prstGeom prst="roundRect">
              <a:avLst>
                <a:gd name="adj" fmla="val 50000"/>
              </a:avLst>
            </a:prstGeom>
            <a:solidFill>
              <a:srgbClr val="969696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5172" y="1643165"/>
              <a:ext cx="2171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What is Botpress?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34192" y="1276349"/>
            <a:ext cx="1999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W = 087   01010111 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h = 104     01101000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a = 097     01100001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t = 116      01110100</a:t>
            </a:r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9299" y="1317664"/>
            <a:ext cx="1905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 = 105       01101001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 = 115      01110011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610548" y="1317664"/>
            <a:ext cx="1905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B = 066     01000010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o = 111     01101111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t = 116      01110100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p = 112     01110000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r = 114      01110010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e = 101      01100101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 s = 115      01110011</a:t>
            </a:r>
          </a:p>
          <a:p>
            <a:r>
              <a:rPr lang="en-US" sz="1400" dirty="0" smtClean="0">
                <a:solidFill>
                  <a:schemeClr val="bg1"/>
                </a:solidFill>
              </a:rPr>
              <a:t>s = 115      01110011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7834" y="2543175"/>
            <a:ext cx="36966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It means the Question is :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rgbClr val="FF0000"/>
                </a:solidFill>
              </a:rPr>
              <a:t>'</a:t>
            </a:r>
            <a:r>
              <a:rPr lang="en-US" sz="1400" dirty="0" smtClean="0">
                <a:solidFill>
                  <a:schemeClr val="bg1"/>
                </a:solidFill>
              </a:rPr>
              <a:t>01010111 01101000 01100001 01110100</a:t>
            </a:r>
            <a:r>
              <a:rPr lang="en-US" sz="1400" b="1" dirty="0" smtClean="0">
                <a:solidFill>
                  <a:srgbClr val="FF0000"/>
                </a:solidFill>
              </a:rPr>
              <a:t>'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'</a:t>
            </a:r>
            <a:r>
              <a:rPr lang="en-US" sz="1400" dirty="0" smtClean="0">
                <a:solidFill>
                  <a:schemeClr val="bg1"/>
                </a:solidFill>
              </a:rPr>
              <a:t>01101001 01110011</a:t>
            </a:r>
            <a:r>
              <a:rPr lang="en-US" sz="1400" b="1" dirty="0" smtClean="0">
                <a:solidFill>
                  <a:srgbClr val="FF0000"/>
                </a:solidFill>
              </a:rPr>
              <a:t>'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'</a:t>
            </a:r>
            <a:r>
              <a:rPr lang="en-US" sz="1400" dirty="0" smtClean="0">
                <a:solidFill>
                  <a:schemeClr val="bg1"/>
                </a:solidFill>
              </a:rPr>
              <a:t>01000010 01101111 01110100 01110000 01110010 01100101 01110011 01110011</a:t>
            </a:r>
            <a:r>
              <a:rPr lang="en-US" sz="1400" b="1" dirty="0" smtClean="0">
                <a:solidFill>
                  <a:srgbClr val="FF0000"/>
                </a:solidFill>
              </a:rPr>
              <a:t>‘ ‘</a:t>
            </a:r>
            <a:r>
              <a:rPr lang="en-US" sz="1400" dirty="0" smtClean="0">
                <a:solidFill>
                  <a:schemeClr val="bg1"/>
                </a:solidFill>
              </a:rPr>
              <a:t>00111111</a:t>
            </a:r>
            <a:r>
              <a:rPr lang="en-US" sz="1400" dirty="0" smtClean="0">
                <a:solidFill>
                  <a:srgbClr val="FF0000"/>
                </a:solidFill>
              </a:rPr>
              <a:t>’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37181" y="1409996"/>
            <a:ext cx="233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? = 063    00111111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harpenSoften amount="-25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9586" y="-2031864"/>
            <a:ext cx="5238751" cy="915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244434" y="438150"/>
            <a:ext cx="4230020" cy="500701"/>
            <a:chOff x="244434" y="438150"/>
            <a:chExt cx="4230020" cy="500701"/>
          </a:xfrm>
        </p:grpSpPr>
        <p:sp>
          <p:nvSpPr>
            <p:cNvPr id="6" name="TextBox 5"/>
            <p:cNvSpPr txBox="1"/>
            <p:nvPr/>
          </p:nvSpPr>
          <p:spPr>
            <a:xfrm>
              <a:off x="934192" y="503834"/>
              <a:ext cx="3540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Hello! How can I assist you today?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40" t="4433" r="7101" b="23185"/>
            <a:stretch/>
          </p:blipFill>
          <p:spPr>
            <a:xfrm>
              <a:off x="244434" y="438150"/>
              <a:ext cx="533400" cy="500701"/>
            </a:xfrm>
            <a:prstGeom prst="ellipse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0" t="4433" r="7101" b="23185"/>
          <a:stretch/>
        </p:blipFill>
        <p:spPr>
          <a:xfrm>
            <a:off x="244434" y="1483199"/>
            <a:ext cx="533400" cy="500701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07354" y="4552950"/>
            <a:ext cx="6934200" cy="381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45529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Message Chabot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21" y="4578886"/>
            <a:ext cx="317461" cy="31746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487839" y="754185"/>
            <a:ext cx="2339922" cy="369332"/>
            <a:chOff x="2266950" y="1612388"/>
            <a:chExt cx="2339922" cy="369332"/>
          </a:xfrm>
        </p:grpSpPr>
        <p:sp>
          <p:nvSpPr>
            <p:cNvPr id="17" name="Rounded Rectangle 16"/>
            <p:cNvSpPr/>
            <p:nvPr/>
          </p:nvSpPr>
          <p:spPr>
            <a:xfrm>
              <a:off x="2266950" y="1612388"/>
              <a:ext cx="2019300" cy="369332"/>
            </a:xfrm>
            <a:prstGeom prst="roundRect">
              <a:avLst>
                <a:gd name="adj" fmla="val 50000"/>
              </a:avLst>
            </a:prstGeom>
            <a:solidFill>
              <a:srgbClr val="969696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5172" y="1643165"/>
              <a:ext cx="2171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What is Botpress?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56953" y="1485055"/>
            <a:ext cx="569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Word Embedding…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“What” = [0.2, 0.3, 0.8]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“is” = [0.9, 0.6, 0.5]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“Botpress” = [0.9, 0.6, 0.5]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“?” = [0.9, 0.6, 0.5]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Comparing text with trained data and scoring similarity number for each text in vector form.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harpenSoften amount="-25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9586" y="-2031864"/>
            <a:ext cx="5238751" cy="915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244434" y="438150"/>
            <a:ext cx="4230020" cy="500701"/>
            <a:chOff x="244434" y="438150"/>
            <a:chExt cx="4230020" cy="500701"/>
          </a:xfrm>
        </p:grpSpPr>
        <p:sp>
          <p:nvSpPr>
            <p:cNvPr id="6" name="TextBox 5"/>
            <p:cNvSpPr txBox="1"/>
            <p:nvPr/>
          </p:nvSpPr>
          <p:spPr>
            <a:xfrm>
              <a:off x="934192" y="503834"/>
              <a:ext cx="3540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Hello! How can I assist you today?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40" t="4433" r="7101" b="23185"/>
            <a:stretch/>
          </p:blipFill>
          <p:spPr>
            <a:xfrm>
              <a:off x="244434" y="438150"/>
              <a:ext cx="533400" cy="500701"/>
            </a:xfrm>
            <a:prstGeom prst="ellipse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0" t="4433" r="7101" b="23185"/>
          <a:stretch/>
        </p:blipFill>
        <p:spPr>
          <a:xfrm>
            <a:off x="244434" y="1483199"/>
            <a:ext cx="533400" cy="500701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07354" y="4552950"/>
            <a:ext cx="6934200" cy="381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45529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Message Chabot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21" y="4578886"/>
            <a:ext cx="317461" cy="31746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487839" y="754185"/>
            <a:ext cx="2339922" cy="369332"/>
            <a:chOff x="2266950" y="1612388"/>
            <a:chExt cx="2339922" cy="369332"/>
          </a:xfrm>
        </p:grpSpPr>
        <p:sp>
          <p:nvSpPr>
            <p:cNvPr id="17" name="Rounded Rectangle 16"/>
            <p:cNvSpPr/>
            <p:nvPr/>
          </p:nvSpPr>
          <p:spPr>
            <a:xfrm>
              <a:off x="2266950" y="1612388"/>
              <a:ext cx="2019300" cy="369332"/>
            </a:xfrm>
            <a:prstGeom prst="roundRect">
              <a:avLst>
                <a:gd name="adj" fmla="val 50000"/>
              </a:avLst>
            </a:prstGeom>
            <a:solidFill>
              <a:srgbClr val="969696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5172" y="1643165"/>
              <a:ext cx="2171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What is Botpress?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56953" y="1485055"/>
            <a:ext cx="4681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Positional Encoding for Transformer Network…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smtClean="0">
                <a:solidFill>
                  <a:schemeClr val="bg1"/>
                </a:solidFill>
              </a:rPr>
              <a:t> [0.2, 0.3, 0.8] [0.9, 0.6, 0.5]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[0.9, 0.6, 0.5] [0.9, 0.6, 0.5]</a:t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/>
            </a:r>
            <a:br>
              <a:rPr lang="en-US" sz="1400" b="1" dirty="0" smtClean="0">
                <a:solidFill>
                  <a:schemeClr val="bg1"/>
                </a:solidFill>
              </a:rPr>
            </a:br>
            <a:r>
              <a:rPr lang="en-US" sz="1400" b="1" dirty="0" smtClean="0">
                <a:solidFill>
                  <a:schemeClr val="bg1"/>
                </a:solidFill>
              </a:rPr>
              <a:t>Vectors are arranged according to position of text in user input.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7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harpenSoften amount="-25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9586" y="-2031864"/>
            <a:ext cx="5238751" cy="915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244434" y="438150"/>
            <a:ext cx="4230020" cy="500701"/>
            <a:chOff x="244434" y="438150"/>
            <a:chExt cx="4230020" cy="500701"/>
          </a:xfrm>
        </p:grpSpPr>
        <p:sp>
          <p:nvSpPr>
            <p:cNvPr id="6" name="TextBox 5"/>
            <p:cNvSpPr txBox="1"/>
            <p:nvPr/>
          </p:nvSpPr>
          <p:spPr>
            <a:xfrm>
              <a:off x="934192" y="503834"/>
              <a:ext cx="3540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Hello! How can I assist you today?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40" t="4433" r="7101" b="23185"/>
            <a:stretch/>
          </p:blipFill>
          <p:spPr>
            <a:xfrm>
              <a:off x="244434" y="438150"/>
              <a:ext cx="533400" cy="500701"/>
            </a:xfrm>
            <a:prstGeom prst="ellipse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0" t="4433" r="7101" b="23185"/>
          <a:stretch/>
        </p:blipFill>
        <p:spPr>
          <a:xfrm>
            <a:off x="244434" y="1483199"/>
            <a:ext cx="533400" cy="500701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07354" y="4552950"/>
            <a:ext cx="6934200" cy="381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45529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Message Chabot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21" y="4578886"/>
            <a:ext cx="317461" cy="31746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487839" y="754185"/>
            <a:ext cx="2339922" cy="369332"/>
            <a:chOff x="2266950" y="1612388"/>
            <a:chExt cx="2339922" cy="369332"/>
          </a:xfrm>
        </p:grpSpPr>
        <p:sp>
          <p:nvSpPr>
            <p:cNvPr id="17" name="Rounded Rectangle 16"/>
            <p:cNvSpPr/>
            <p:nvPr/>
          </p:nvSpPr>
          <p:spPr>
            <a:xfrm>
              <a:off x="2266950" y="1612388"/>
              <a:ext cx="2019300" cy="369332"/>
            </a:xfrm>
            <a:prstGeom prst="roundRect">
              <a:avLst>
                <a:gd name="adj" fmla="val 50000"/>
              </a:avLst>
            </a:prstGeom>
            <a:solidFill>
              <a:srgbClr val="969696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5172" y="1643165"/>
              <a:ext cx="2171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What is Botpress?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07354" y="1810471"/>
            <a:ext cx="4148447" cy="1090901"/>
            <a:chOff x="934192" y="1531720"/>
            <a:chExt cx="4148447" cy="1090901"/>
          </a:xfrm>
        </p:grpSpPr>
        <p:sp>
          <p:nvSpPr>
            <p:cNvPr id="2" name="Rounded Rectangle 1"/>
            <p:cNvSpPr/>
            <p:nvPr/>
          </p:nvSpPr>
          <p:spPr>
            <a:xfrm>
              <a:off x="934192" y="1531720"/>
              <a:ext cx="4148447" cy="1090901"/>
            </a:xfrm>
            <a:prstGeom prst="roundRect">
              <a:avLst>
                <a:gd name="adj" fmla="val 32958"/>
              </a:avLst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160815" y="1809749"/>
              <a:ext cx="1563585" cy="534121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223159" y="1810471"/>
              <a:ext cx="1672442" cy="5334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85123" y="1891784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Encoder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79449" y="189250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Decoder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19200" y="135255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Transformer Architecture/ Neutral Network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harpenSoften amount="-25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9586" y="-2031864"/>
            <a:ext cx="5238751" cy="915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244434" y="438150"/>
            <a:ext cx="4230020" cy="500701"/>
            <a:chOff x="244434" y="438150"/>
            <a:chExt cx="4230020" cy="500701"/>
          </a:xfrm>
        </p:grpSpPr>
        <p:sp>
          <p:nvSpPr>
            <p:cNvPr id="6" name="TextBox 5"/>
            <p:cNvSpPr txBox="1"/>
            <p:nvPr/>
          </p:nvSpPr>
          <p:spPr>
            <a:xfrm>
              <a:off x="934192" y="503834"/>
              <a:ext cx="3540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Hello! How can I assist you today?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40" t="4433" r="7101" b="23185"/>
            <a:stretch/>
          </p:blipFill>
          <p:spPr>
            <a:xfrm>
              <a:off x="244434" y="438150"/>
              <a:ext cx="533400" cy="500701"/>
            </a:xfrm>
            <a:prstGeom prst="ellipse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0" t="4433" r="7101" b="23185"/>
          <a:stretch/>
        </p:blipFill>
        <p:spPr>
          <a:xfrm>
            <a:off x="244434" y="1483199"/>
            <a:ext cx="533400" cy="500701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07354" y="4552950"/>
            <a:ext cx="6934200" cy="381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45529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Message Chabot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21" y="4578886"/>
            <a:ext cx="317461" cy="31746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487839" y="754185"/>
            <a:ext cx="2339922" cy="369332"/>
            <a:chOff x="2266950" y="1612388"/>
            <a:chExt cx="2339922" cy="369332"/>
          </a:xfrm>
        </p:grpSpPr>
        <p:sp>
          <p:nvSpPr>
            <p:cNvPr id="17" name="Rounded Rectangle 16"/>
            <p:cNvSpPr/>
            <p:nvPr/>
          </p:nvSpPr>
          <p:spPr>
            <a:xfrm>
              <a:off x="2266950" y="1612388"/>
              <a:ext cx="2019300" cy="369332"/>
            </a:xfrm>
            <a:prstGeom prst="roundRect">
              <a:avLst>
                <a:gd name="adj" fmla="val 50000"/>
              </a:avLst>
            </a:prstGeom>
            <a:solidFill>
              <a:srgbClr val="969696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5172" y="1643165"/>
              <a:ext cx="2171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What is Botpress?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19200" y="1352550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Transformer Architecture/ Neutral Network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----Encoder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What                                          is                                        Botpress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44583" y="2276845"/>
            <a:ext cx="2065069" cy="713009"/>
            <a:chOff x="444583" y="2276845"/>
            <a:chExt cx="2065069" cy="713009"/>
          </a:xfrm>
        </p:grpSpPr>
        <p:grpSp>
          <p:nvGrpSpPr>
            <p:cNvPr id="27" name="Group 26"/>
            <p:cNvGrpSpPr/>
            <p:nvPr/>
          </p:nvGrpSpPr>
          <p:grpSpPr>
            <a:xfrm>
              <a:off x="934192" y="2276845"/>
              <a:ext cx="990600" cy="423863"/>
              <a:chOff x="1066800" y="2543175"/>
              <a:chExt cx="990600" cy="423863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1066800" y="2543175"/>
                <a:ext cx="304800" cy="33337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597231" y="2543175"/>
                <a:ext cx="0" cy="4238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828800" y="2552879"/>
                <a:ext cx="228600" cy="4141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44583" y="2576450"/>
              <a:ext cx="708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Query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42455" y="2682077"/>
              <a:ext cx="524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Key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01586" y="2671075"/>
              <a:ext cx="708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Value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09652" y="2244184"/>
            <a:ext cx="1845934" cy="529307"/>
            <a:chOff x="444583" y="2276845"/>
            <a:chExt cx="2065069" cy="713009"/>
          </a:xfrm>
        </p:grpSpPr>
        <p:grpSp>
          <p:nvGrpSpPr>
            <p:cNvPr id="33" name="Group 32"/>
            <p:cNvGrpSpPr/>
            <p:nvPr/>
          </p:nvGrpSpPr>
          <p:grpSpPr>
            <a:xfrm>
              <a:off x="934192" y="2276845"/>
              <a:ext cx="990600" cy="423863"/>
              <a:chOff x="1066800" y="2543175"/>
              <a:chExt cx="990600" cy="423863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1066800" y="2543175"/>
                <a:ext cx="304800" cy="33337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1597231" y="2543175"/>
                <a:ext cx="0" cy="4238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1828800" y="2552879"/>
                <a:ext cx="228600" cy="4141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444583" y="2576450"/>
              <a:ext cx="708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Query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42455" y="2682077"/>
              <a:ext cx="524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Key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01586" y="2671075"/>
              <a:ext cx="708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Value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79971" y="2265145"/>
            <a:ext cx="1845934" cy="529307"/>
            <a:chOff x="444583" y="2276845"/>
            <a:chExt cx="2065069" cy="713009"/>
          </a:xfrm>
        </p:grpSpPr>
        <p:grpSp>
          <p:nvGrpSpPr>
            <p:cNvPr id="41" name="Group 40"/>
            <p:cNvGrpSpPr/>
            <p:nvPr/>
          </p:nvGrpSpPr>
          <p:grpSpPr>
            <a:xfrm>
              <a:off x="934192" y="2276845"/>
              <a:ext cx="990600" cy="423863"/>
              <a:chOff x="1066800" y="2543175"/>
              <a:chExt cx="990600" cy="423863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H="1">
                <a:off x="1066800" y="2543175"/>
                <a:ext cx="304800" cy="33337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1597231" y="2543175"/>
                <a:ext cx="0" cy="4238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1828800" y="2552879"/>
                <a:ext cx="228600" cy="4141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444583" y="2576450"/>
              <a:ext cx="708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Query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42455" y="2682077"/>
              <a:ext cx="524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Key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01586" y="2671075"/>
              <a:ext cx="708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Value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44583" y="3181350"/>
            <a:ext cx="6043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Query</a:t>
            </a:r>
            <a:r>
              <a:rPr lang="en-US" sz="1400" dirty="0" smtClean="0">
                <a:solidFill>
                  <a:schemeClr val="bg1"/>
                </a:solidFill>
              </a:rPr>
              <a:t> are those words which </a:t>
            </a:r>
            <a:r>
              <a:rPr lang="en-US" sz="1400" dirty="0" smtClean="0">
                <a:solidFill>
                  <a:srgbClr val="FFC000"/>
                </a:solidFill>
              </a:rPr>
              <a:t>gain</a:t>
            </a:r>
            <a:r>
              <a:rPr lang="en-US" sz="1400" dirty="0" smtClean="0">
                <a:solidFill>
                  <a:schemeClr val="bg1"/>
                </a:solidFill>
              </a:rPr>
              <a:t> attention from other words.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Key</a:t>
            </a:r>
            <a:r>
              <a:rPr lang="en-US" sz="1400" dirty="0" smtClean="0">
                <a:solidFill>
                  <a:schemeClr val="bg1"/>
                </a:solidFill>
              </a:rPr>
              <a:t> are those words which </a:t>
            </a:r>
            <a:r>
              <a:rPr lang="en-US" sz="1400" dirty="0" smtClean="0">
                <a:solidFill>
                  <a:srgbClr val="FFC000"/>
                </a:solidFill>
              </a:rPr>
              <a:t>give</a:t>
            </a:r>
            <a:r>
              <a:rPr lang="en-US" sz="1400" dirty="0" smtClean="0">
                <a:solidFill>
                  <a:schemeClr val="bg1"/>
                </a:solidFill>
              </a:rPr>
              <a:t> attention to Query.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Value</a:t>
            </a:r>
            <a:r>
              <a:rPr lang="en-US" sz="1400" dirty="0" smtClean="0">
                <a:solidFill>
                  <a:schemeClr val="bg1"/>
                </a:solidFill>
              </a:rPr>
              <a:t> are basically the </a:t>
            </a:r>
            <a:r>
              <a:rPr lang="en-US" sz="1400" dirty="0" smtClean="0">
                <a:solidFill>
                  <a:srgbClr val="FFC000"/>
                </a:solidFill>
              </a:rPr>
              <a:t>meaning</a:t>
            </a:r>
            <a:r>
              <a:rPr lang="en-US" sz="1400" dirty="0" smtClean="0">
                <a:solidFill>
                  <a:schemeClr val="bg1"/>
                </a:solidFill>
              </a:rPr>
              <a:t> of main text.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2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  <a14:imgEffect>
                      <a14:sharpenSoften amount="-25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949586" y="-2031864"/>
            <a:ext cx="5238751" cy="915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244434" y="438150"/>
            <a:ext cx="4230020" cy="500701"/>
            <a:chOff x="244434" y="438150"/>
            <a:chExt cx="4230020" cy="500701"/>
          </a:xfrm>
        </p:grpSpPr>
        <p:sp>
          <p:nvSpPr>
            <p:cNvPr id="6" name="TextBox 5"/>
            <p:cNvSpPr txBox="1"/>
            <p:nvPr/>
          </p:nvSpPr>
          <p:spPr>
            <a:xfrm>
              <a:off x="934192" y="503834"/>
              <a:ext cx="35402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Hello! How can I assist you today?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40" t="4433" r="7101" b="23185"/>
            <a:stretch/>
          </p:blipFill>
          <p:spPr>
            <a:xfrm>
              <a:off x="244434" y="438150"/>
              <a:ext cx="533400" cy="500701"/>
            </a:xfrm>
            <a:prstGeom prst="ellipse">
              <a:avLst/>
            </a:prstGeom>
          </p:spPr>
        </p:pic>
      </p:grp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0" t="4433" r="7101" b="23185"/>
          <a:stretch/>
        </p:blipFill>
        <p:spPr>
          <a:xfrm>
            <a:off x="244434" y="1483199"/>
            <a:ext cx="533400" cy="500701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007354" y="4552950"/>
            <a:ext cx="6934200" cy="381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45529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Message Chabot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21" y="4578886"/>
            <a:ext cx="317461" cy="31746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487839" y="754185"/>
            <a:ext cx="2339922" cy="369332"/>
            <a:chOff x="2266950" y="1612388"/>
            <a:chExt cx="2339922" cy="369332"/>
          </a:xfrm>
        </p:grpSpPr>
        <p:sp>
          <p:nvSpPr>
            <p:cNvPr id="17" name="Rounded Rectangle 16"/>
            <p:cNvSpPr/>
            <p:nvPr/>
          </p:nvSpPr>
          <p:spPr>
            <a:xfrm>
              <a:off x="2266950" y="1612388"/>
              <a:ext cx="2019300" cy="369332"/>
            </a:xfrm>
            <a:prstGeom prst="roundRect">
              <a:avLst>
                <a:gd name="adj" fmla="val 50000"/>
              </a:avLst>
            </a:prstGeom>
            <a:solidFill>
              <a:srgbClr val="969696"/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5172" y="1643165"/>
              <a:ext cx="2171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What is Botpress?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19200" y="1352550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Transformer Architecture/ Neutral Network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----Encoder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/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chemeClr val="bg1"/>
                </a:solidFill>
              </a:rPr>
              <a:t>What                                          is                                        Botpress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44583" y="2276845"/>
            <a:ext cx="2065069" cy="713009"/>
            <a:chOff x="444583" y="2276845"/>
            <a:chExt cx="2065069" cy="713009"/>
          </a:xfrm>
        </p:grpSpPr>
        <p:grpSp>
          <p:nvGrpSpPr>
            <p:cNvPr id="27" name="Group 26"/>
            <p:cNvGrpSpPr/>
            <p:nvPr/>
          </p:nvGrpSpPr>
          <p:grpSpPr>
            <a:xfrm>
              <a:off x="934192" y="2276845"/>
              <a:ext cx="990600" cy="423863"/>
              <a:chOff x="1066800" y="2543175"/>
              <a:chExt cx="990600" cy="423863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1066800" y="2543175"/>
                <a:ext cx="304800" cy="33337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1597231" y="2543175"/>
                <a:ext cx="0" cy="4238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1828800" y="2552879"/>
                <a:ext cx="228600" cy="4141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44583" y="2576450"/>
              <a:ext cx="708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Query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42455" y="2682077"/>
              <a:ext cx="524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Key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01586" y="2671075"/>
              <a:ext cx="708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Value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509652" y="2244184"/>
            <a:ext cx="1845934" cy="529307"/>
            <a:chOff x="444583" y="2276845"/>
            <a:chExt cx="2065069" cy="713009"/>
          </a:xfrm>
        </p:grpSpPr>
        <p:grpSp>
          <p:nvGrpSpPr>
            <p:cNvPr id="33" name="Group 32"/>
            <p:cNvGrpSpPr/>
            <p:nvPr/>
          </p:nvGrpSpPr>
          <p:grpSpPr>
            <a:xfrm>
              <a:off x="934192" y="2276845"/>
              <a:ext cx="990600" cy="423863"/>
              <a:chOff x="1066800" y="2543175"/>
              <a:chExt cx="990600" cy="423863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 flipH="1">
                <a:off x="1066800" y="2543175"/>
                <a:ext cx="304800" cy="33337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1597231" y="2543175"/>
                <a:ext cx="0" cy="4238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1828800" y="2552879"/>
                <a:ext cx="228600" cy="4141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444583" y="2576450"/>
              <a:ext cx="708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Query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42455" y="2682077"/>
              <a:ext cx="524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Key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01586" y="2671075"/>
              <a:ext cx="708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Value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79971" y="2265145"/>
            <a:ext cx="1845934" cy="529307"/>
            <a:chOff x="444583" y="2276845"/>
            <a:chExt cx="2065069" cy="713009"/>
          </a:xfrm>
        </p:grpSpPr>
        <p:grpSp>
          <p:nvGrpSpPr>
            <p:cNvPr id="41" name="Group 40"/>
            <p:cNvGrpSpPr/>
            <p:nvPr/>
          </p:nvGrpSpPr>
          <p:grpSpPr>
            <a:xfrm>
              <a:off x="934192" y="2276845"/>
              <a:ext cx="990600" cy="423863"/>
              <a:chOff x="1066800" y="2543175"/>
              <a:chExt cx="990600" cy="423863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 flipH="1">
                <a:off x="1066800" y="2543175"/>
                <a:ext cx="304800" cy="33337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1597231" y="2543175"/>
                <a:ext cx="0" cy="4238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1828800" y="2552879"/>
                <a:ext cx="228600" cy="41415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444583" y="2576450"/>
              <a:ext cx="708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Query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42455" y="2682077"/>
              <a:ext cx="524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Key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01586" y="2671075"/>
              <a:ext cx="708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Value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44583" y="3181350"/>
            <a:ext cx="6043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Query</a:t>
            </a:r>
            <a:r>
              <a:rPr lang="en-US" sz="1400" dirty="0" smtClean="0">
                <a:solidFill>
                  <a:schemeClr val="bg1"/>
                </a:solidFill>
              </a:rPr>
              <a:t> are those words which </a:t>
            </a:r>
            <a:r>
              <a:rPr lang="en-US" sz="1400" dirty="0" smtClean="0">
                <a:solidFill>
                  <a:srgbClr val="FFC000"/>
                </a:solidFill>
              </a:rPr>
              <a:t>gain</a:t>
            </a:r>
            <a:r>
              <a:rPr lang="en-US" sz="1400" dirty="0" smtClean="0">
                <a:solidFill>
                  <a:schemeClr val="bg1"/>
                </a:solidFill>
              </a:rPr>
              <a:t> attention from other words.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Key</a:t>
            </a:r>
            <a:r>
              <a:rPr lang="en-US" sz="1400" dirty="0" smtClean="0">
                <a:solidFill>
                  <a:schemeClr val="bg1"/>
                </a:solidFill>
              </a:rPr>
              <a:t> are those words which </a:t>
            </a:r>
            <a:r>
              <a:rPr lang="en-US" sz="1400" dirty="0" smtClean="0">
                <a:solidFill>
                  <a:srgbClr val="FFC000"/>
                </a:solidFill>
              </a:rPr>
              <a:t>give</a:t>
            </a:r>
            <a:r>
              <a:rPr lang="en-US" sz="1400" dirty="0" smtClean="0">
                <a:solidFill>
                  <a:schemeClr val="bg1"/>
                </a:solidFill>
              </a:rPr>
              <a:t> attention to Query.</a:t>
            </a:r>
            <a:br>
              <a:rPr lang="en-US" sz="1400" dirty="0" smtClean="0">
                <a:solidFill>
                  <a:schemeClr val="bg1"/>
                </a:solidFill>
              </a:rPr>
            </a:br>
            <a:r>
              <a:rPr lang="en-US" sz="1400" dirty="0" smtClean="0">
                <a:solidFill>
                  <a:srgbClr val="FF0000"/>
                </a:solidFill>
              </a:rPr>
              <a:t>Value</a:t>
            </a:r>
            <a:r>
              <a:rPr lang="en-US" sz="1400" dirty="0" smtClean="0">
                <a:solidFill>
                  <a:schemeClr val="bg1"/>
                </a:solidFill>
              </a:rPr>
              <a:t> are basically the </a:t>
            </a:r>
            <a:r>
              <a:rPr lang="en-US" sz="1400" dirty="0" smtClean="0">
                <a:solidFill>
                  <a:srgbClr val="FFC000"/>
                </a:solidFill>
              </a:rPr>
              <a:t>meaning</a:t>
            </a:r>
            <a:r>
              <a:rPr lang="en-US" sz="1400" dirty="0" smtClean="0">
                <a:solidFill>
                  <a:schemeClr val="bg1"/>
                </a:solidFill>
              </a:rPr>
              <a:t> of main text.</a:t>
            </a: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77834" y="2761339"/>
            <a:ext cx="4973851" cy="1034407"/>
            <a:chOff x="777834" y="2759520"/>
            <a:chExt cx="4973851" cy="1034407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777834" y="2884227"/>
              <a:ext cx="464621" cy="60192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>
              <a:off x="1242455" y="2989854"/>
              <a:ext cx="262247" cy="4962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835447" y="2765323"/>
              <a:ext cx="384315" cy="49629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3222858" y="2799338"/>
              <a:ext cx="234418" cy="43866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804501" y="2759520"/>
              <a:ext cx="308400" cy="478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5112901" y="2824963"/>
              <a:ext cx="285514" cy="41303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934192" y="3486150"/>
              <a:ext cx="112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Score :  25%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81375" y="3290070"/>
              <a:ext cx="112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Score :  50%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28477" y="3166337"/>
              <a:ext cx="112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Score :  90%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26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1013</Words>
  <Application>Microsoft Office PowerPoint</Application>
  <PresentationFormat>On-screen Show (16:9)</PresentationFormat>
  <Paragraphs>95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NIST COMPUTER</dc:creator>
  <cp:lastModifiedBy>NIST COMPUTER</cp:lastModifiedBy>
  <cp:revision>22</cp:revision>
  <dcterms:created xsi:type="dcterms:W3CDTF">2024-08-19T09:55:04Z</dcterms:created>
  <dcterms:modified xsi:type="dcterms:W3CDTF">2024-09-09T11:38:56Z</dcterms:modified>
</cp:coreProperties>
</file>