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PT Sans Narrow"/>
      <p:regular r:id="rId38"/>
      <p:bold r:id="rId39"/>
    </p:embeddedFont>
    <p:embeddedFont>
      <p:font typeface="Open Sans"/>
      <p:regular r:id="rId40"/>
      <p:bold r:id="rId41"/>
      <p:italic r:id="rId42"/>
      <p:boldItalic r:id="rId43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7B62F42E-C2BE-4B2E-B7D9-821DC6AA53D8}">
  <a:tblStyle styleId="{7B62F42E-C2BE-4B2E-B7D9-821DC6AA53D8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3F0A356D-0CC1-4F66-B83B-E48B132EE155}" styleName="Table_1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74FDF297-218E-4270-A6B3-65F972193B7A}" styleName="Table_2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64316086-650F-46FA-AE1E-EDA17DF76E21}" styleName="Table_3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2B5914C5-0162-49B9-BE9D-E2CA3B9A0FEF}" styleName="Table_4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4825D6C0-80A8-4009-8E96-696A8389CB63}" styleName="Table_5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1EAEFD5D-C3E4-49F1-AC51-0331AE5A815E}" styleName="Table_6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AB1AD711-7948-44DA-BB27-F5EE7EBC9DF6}" styleName="Table_7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2A37EA46-8A06-43AB-8B99-853902FD6FC5}" styleName="Table_8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14850200-0D51-49EB-A822-699C7495D7B5}" styleName="Table_9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340130B9-BE7F-45B8-8A1A-7BE9AEE24611}" styleName="Table_1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029FDD19-7739-4911-9A27-6ABF3D075DD7}" styleName="Table_11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2AD68C5B-6EBB-4D8C-9FBA-316092613389}" styleName="Table_12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5C97F33B-5EE1-4C0C-9DB9-E2D1D63DAA2F}" styleName="Table_13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regular.fntdata"/><Relationship Id="rId20" Type="http://schemas.openxmlformats.org/officeDocument/2006/relationships/slide" Target="slides/slide15.xml"/><Relationship Id="rId42" Type="http://schemas.openxmlformats.org/officeDocument/2006/relationships/font" Target="fonts/OpenSans-italic.fntdata"/><Relationship Id="rId41" Type="http://schemas.openxmlformats.org/officeDocument/2006/relationships/font" Target="fonts/OpenSans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OpenSans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PTSansNarrow-bold.fntdata"/><Relationship Id="rId16" Type="http://schemas.openxmlformats.org/officeDocument/2006/relationships/slide" Target="slides/slide11.xml"/><Relationship Id="rId38" Type="http://schemas.openxmlformats.org/officeDocument/2006/relationships/font" Target="fonts/PTSansNarrow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David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Vince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Vince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Vince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Vince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Clayton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Clayton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Clayton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Clayton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Clayton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Clayton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David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Clayton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David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David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David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David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David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Clayton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Clayton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Clayton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Clayton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David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Sounds good! -VK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lol at slide distribution count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it worked out surprisingly well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How will we handle the Demo?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Dang it! Hmm…. You up for doing it? How did we get the data for the presentation? Did Vince do that?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I did that (Oh there’s more chat stuff down here haha, yea clayton did the testing results -VK)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David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Vince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Vince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Vince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Vince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Vince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hape 9"/>
          <p:cNvCxnSpPr/>
          <p:nvPr/>
        </p:nvCxnSpPr>
        <p:spPr>
          <a:xfrm>
            <a:off x="7007735" y="3176887"/>
            <a:ext cx="562199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" name="Shape 10"/>
          <p:cNvCxnSpPr/>
          <p:nvPr/>
        </p:nvCxnSpPr>
        <p:spPr>
          <a:xfrm>
            <a:off x="1575034" y="3158251"/>
            <a:ext cx="562199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" name="Shape 11"/>
          <p:cNvGrpSpPr/>
          <p:nvPr/>
        </p:nvGrpSpPr>
        <p:grpSpPr>
          <a:xfrm>
            <a:off x="1004143" y="1022025"/>
            <a:ext cx="7136667" cy="152400"/>
            <a:chOff x="1346428" y="1011300"/>
            <a:chExt cx="6452100" cy="152400"/>
          </a:xfrm>
        </p:grpSpPr>
        <p:cxnSp>
          <p:nvCxnSpPr>
            <p:cNvPr id="12" name="Shape 12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Shape 13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" name="Shape 14"/>
          <p:cNvGrpSpPr/>
          <p:nvPr/>
        </p:nvGrpSpPr>
        <p:grpSpPr>
          <a:xfrm>
            <a:off x="1004150" y="3969100"/>
            <a:ext cx="7136667" cy="152400"/>
            <a:chOff x="1346435" y="3969087"/>
            <a:chExt cx="6452100" cy="152400"/>
          </a:xfrm>
        </p:grpSpPr>
        <p:cxnSp>
          <p:nvCxnSpPr>
            <p:cNvPr id="15" name="Shape 15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" name="Shape 17"/>
          <p:cNvSpPr txBox="1"/>
          <p:nvPr>
            <p:ph type="ctrTitle"/>
          </p:nvPr>
        </p:nvSpPr>
        <p:spPr>
          <a:xfrm>
            <a:off x="1004150" y="1751764"/>
            <a:ext cx="7136700" cy="1022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400"/>
            </a:lvl1pPr>
            <a:lvl2pPr algn="ctr">
              <a:spcBef>
                <a:spcPts val="0"/>
              </a:spcBef>
              <a:buSzPct val="100000"/>
              <a:defRPr sz="5400"/>
            </a:lvl2pPr>
            <a:lvl3pPr algn="ctr">
              <a:spcBef>
                <a:spcPts val="0"/>
              </a:spcBef>
              <a:buSzPct val="100000"/>
              <a:defRPr sz="5400"/>
            </a:lvl3pPr>
            <a:lvl4pPr algn="ctr">
              <a:spcBef>
                <a:spcPts val="0"/>
              </a:spcBef>
              <a:buSzPct val="100000"/>
              <a:defRPr sz="5400"/>
            </a:lvl4pPr>
            <a:lvl5pPr algn="ctr">
              <a:spcBef>
                <a:spcPts val="0"/>
              </a:spcBef>
              <a:buSzPct val="100000"/>
              <a:defRPr sz="5400"/>
            </a:lvl5pPr>
            <a:lvl6pPr algn="ctr">
              <a:spcBef>
                <a:spcPts val="0"/>
              </a:spcBef>
              <a:buSzPct val="100000"/>
              <a:defRPr sz="5400"/>
            </a:lvl6pPr>
            <a:lvl7pPr algn="ctr">
              <a:spcBef>
                <a:spcPts val="0"/>
              </a:spcBef>
              <a:buSzPct val="100000"/>
              <a:defRPr sz="5400"/>
            </a:lvl7pPr>
            <a:lvl8pPr algn="ctr">
              <a:spcBef>
                <a:spcPts val="0"/>
              </a:spcBef>
              <a:buSzPct val="100000"/>
              <a:defRPr sz="5400"/>
            </a:lvl8pPr>
            <a:lvl9pPr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2137225" y="2850039"/>
            <a:ext cx="48704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 txBox="1"/>
          <p:nvPr>
            <p:ph type="title"/>
          </p:nvPr>
        </p:nvSpPr>
        <p:spPr>
          <a:xfrm>
            <a:off x="311700" y="1304850"/>
            <a:ext cx="8520599" cy="1538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311700" y="2995650"/>
            <a:ext cx="8520599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266175"/>
            <a:ext cx="3999899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832400" y="1266175"/>
            <a:ext cx="3999899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90250" y="526350"/>
            <a:ext cx="5613599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6" name="Shape 4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" name="Shape 47"/>
          <p:cNvSpPr txBox="1"/>
          <p:nvPr>
            <p:ph type="title"/>
          </p:nvPr>
        </p:nvSpPr>
        <p:spPr>
          <a:xfrm>
            <a:off x="265500" y="1039675"/>
            <a:ext cx="4045199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8" name="Shape 48"/>
          <p:cNvSpPr txBox="1"/>
          <p:nvPr>
            <p:ph idx="1" type="subTitle"/>
          </p:nvPr>
        </p:nvSpPr>
        <p:spPr>
          <a:xfrm>
            <a:off x="265500" y="27268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423072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0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ctrTitle"/>
          </p:nvPr>
        </p:nvSpPr>
        <p:spPr>
          <a:xfrm>
            <a:off x="1004150" y="1751764"/>
            <a:ext cx="7136700" cy="1022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200"/>
              <a:t>Logical Node Mapping Algorithm for Heterogeneous Distributed Systems</a:t>
            </a:r>
          </a:p>
        </p:txBody>
      </p:sp>
      <p:sp>
        <p:nvSpPr>
          <p:cNvPr id="66" name="Shape 66"/>
          <p:cNvSpPr txBox="1"/>
          <p:nvPr>
            <p:ph idx="1" type="subTitle"/>
          </p:nvPr>
        </p:nvSpPr>
        <p:spPr>
          <a:xfrm>
            <a:off x="2137225" y="2850039"/>
            <a:ext cx="48704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David Liu, Clayton Lemons, and Vince Kim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Algorithm: Initial Steps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900"/>
              <a:t>Assumptions for Role Assignment Algorithm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1500"/>
              <a:t>Nodes in N are strongly connected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1500"/>
              <a:t>Roles in R are common knowledge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900"/>
              <a:t>Choose a root node from N to compute a token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1500"/>
              <a:t>Root node broadcasts a “Compute Assignment Index” message to all nodes, including self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900"/>
              <a:t>Upon receiving the message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1500"/>
              <a:t>Node k executes an evaluation routine that computes a set S of satisfiable roles, where</a:t>
            </a:r>
            <a:br>
              <a:rPr lang="en" sz="1500"/>
            </a:br>
            <a:r>
              <a:rPr lang="en" sz="1500"/>
              <a:t>S = {r in R: G</a:t>
            </a:r>
            <a:r>
              <a:rPr baseline="-25000" lang="en" sz="1500"/>
              <a:t>r</a:t>
            </a:r>
            <a:r>
              <a:rPr lang="en" sz="1500"/>
              <a:t>(P</a:t>
            </a:r>
            <a:r>
              <a:rPr baseline="-25000" lang="en" sz="1500"/>
              <a:t>k</a:t>
            </a:r>
            <a:r>
              <a:rPr lang="en" sz="1500"/>
              <a:t>) &gt; 0}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1500"/>
              <a:t>From S, two new quantities are derived to create the assignment index: flexibility and priority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Algorithm: Assignment Index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</a:pPr>
            <a:r>
              <a:rPr i="1" lang="en" sz="1900"/>
              <a:t>Flexibility</a:t>
            </a:r>
            <a:r>
              <a:rPr lang="en" sz="1900"/>
              <a:t>: the degrees of freedom that a node has in choosing a role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500"/>
              <a:t>Flexibility = |S|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500"/>
              <a:t>Flexibility is used to determine the next node that should choose a role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500"/>
              <a:t>The algorithm maintains the invariant that the next node to choose a role is the one with the lowest flexibility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i="1" lang="en" sz="1900"/>
              <a:t>Priority</a:t>
            </a:r>
            <a:r>
              <a:rPr lang="en" sz="1900"/>
              <a:t>: which node is given preference when flexibilities between the nodes are the same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br>
              <a:rPr lang="en" sz="1500"/>
            </a:br>
            <a:br>
              <a:rPr lang="en" sz="1500"/>
            </a:br>
            <a:br>
              <a:rPr lang="en" sz="1500"/>
            </a:b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500"/>
              <a:t>Gives priority to nodes that produce higher overall grades for the roles they satisfy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3375" y="3513825"/>
            <a:ext cx="3276600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Algorithm: Create Token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</a:pPr>
            <a:r>
              <a:rPr lang="en" sz="1900"/>
              <a:t>Once a node </a:t>
            </a:r>
            <a:r>
              <a:rPr i="1" lang="en" sz="1900"/>
              <a:t>k</a:t>
            </a:r>
            <a:r>
              <a:rPr lang="en" sz="1900"/>
              <a:t> has computed its flexibility and priority, it creates a tuple called the </a:t>
            </a:r>
            <a:r>
              <a:rPr i="1" lang="en" sz="1900"/>
              <a:t>Assignment Index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i="1" lang="en" sz="1900"/>
              <a:t>Assignment Index</a:t>
            </a:r>
            <a:r>
              <a:rPr lang="en" sz="1900"/>
              <a:t>: (flexibility, priority, k)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900"/>
              <a:t>The assignment index is sent back to the root node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900"/>
              <a:t>Once the root node receives an assignment index from every node, it uses the assignment indices to create a token, and sends that token to the first node in the token’s assignment path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Algorithm: Create Token (cont.)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i="1" lang="en" sz="1900"/>
              <a:t>Token</a:t>
            </a:r>
            <a:r>
              <a:rPr lang="en" sz="1900"/>
              <a:t>: (assignment_path, num_roles_to_assign)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i="1" lang="en" sz="1900"/>
              <a:t>assignment_path</a:t>
            </a:r>
            <a:r>
              <a:rPr lang="en" sz="1900"/>
              <a:t>: assignment indices are sorted in ascending order, and the node ID’s are extracted into a list. </a:t>
            </a:r>
            <a:r>
              <a:rPr b="1" lang="en" sz="1900"/>
              <a:t>Assignment indices with a flexibility of 0 are discarded.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500"/>
              <a:t>Node ID’s are sorted by flexibility first and then by priority, thereby maintaining the flexibility invariant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i="1" lang="en" sz="1900"/>
              <a:t>num_roles_to_assign</a:t>
            </a:r>
            <a:r>
              <a:rPr lang="en" sz="1900"/>
              <a:t>: initialized to |R|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500"/>
              <a:t>Will be updated as roles are assigned to nodes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Algorithm: Token Passing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</a:pPr>
            <a:r>
              <a:rPr lang="en" sz="1900"/>
              <a:t>Once the token is created, the root node continues the algorithm by popping the first node ID from the assignment_path and sending the token to the corresponding node using a “Token” message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Algorithm: Role Assignment and Token Updating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900"/>
              <a:t>Upon receiving a “Token” message, a node will first check to see if it has any roles to satisfy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900"/>
              <a:t>If it does, it will choose one, notify all other nodes of its choice using the “Update Assignment Index” message, and decrement the num_roles_to_assign element in the token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900"/>
              <a:t>Then the node will wait for the “Assignment Index Update” message from every other node in order to recreate the token using the updated indices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Algorithm: Termination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900"/>
              <a:t>If there are no more roles to assign in the token, the algorithm has completed successfully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900"/>
              <a:t>Otherwise, the node must check the token’s assignment_path element to determine if there are any more nodes to forward the token to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900"/>
              <a:t>If there are roles left over, but no more unassigned nodes, the algorithm fails because not all roles were assigned to nodes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900"/>
              <a:t>If there are roles left over, and there are more nodes, the algorithm will pop the next node ID from assignment_path and send the token to that node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Example: Root Node Creates Token</a:t>
            </a:r>
          </a:p>
        </p:txBody>
      </p:sp>
      <p:graphicFrame>
        <p:nvGraphicFramePr>
          <p:cNvPr id="190" name="Shape 190"/>
          <p:cNvGraphicFramePr/>
          <p:nvPr/>
        </p:nvGraphicFramePr>
        <p:xfrm>
          <a:off x="840462" y="117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{7B62F42E-C2BE-4B2E-B7D9-821DC6AA53D8}</a:tableStyleId>
              </a:tblPr>
              <a:tblGrid>
                <a:gridCol w="425050"/>
                <a:gridCol w="425050"/>
                <a:gridCol w="425050"/>
                <a:gridCol w="425050"/>
                <a:gridCol w="425050"/>
              </a:tblGrid>
              <a:tr h="396200">
                <a:tc gridSpan="2" rowSpan="2">
                  <a:txBody>
                    <a:bodyPr>
                      <a:noAutofit/>
                    </a:bodyPr>
                    <a:lstStyle/>
                    <a:p>
                      <a:pPr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satis-</a:t>
                      </a:r>
                    </a:p>
                    <a:p>
                      <a:pPr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fiability</a:t>
                      </a:r>
                    </a:p>
                  </a:txBody>
                  <a:tcPr marT="91425" marB="91425" marR="91425" marL="91425" anchor="ctr"/>
                </a:tc>
                <a:tc rowSpan="2" hMerge="1"/>
                <a:tc gridSpan="3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roles</a:t>
                      </a:r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  <a:tr h="396200">
                <a:tc gridSpan="2" vMerge="1"/>
                <a:tc hMerge="1" vMerge="1"/>
                <a:tc>
                  <a:txBody>
                    <a:bodyPr>
                      <a:noAutofit/>
                    </a:bodyPr>
                    <a:lstStyle/>
                    <a:p>
                      <a:pPr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0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1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2</a:t>
                      </a:r>
                    </a:p>
                  </a:txBody>
                  <a:tcPr marT="91425" marB="91425" marR="91425" marL="91425" anchor="ctr"/>
                </a:tc>
              </a:tr>
              <a:tr h="396200">
                <a:tc rowSpan="3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n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o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d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e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s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0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T="91425" marB="91425" marR="91425" marL="91425" anchor="ctr"/>
                </a:tc>
              </a:tr>
              <a:tr h="3962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1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marT="91425" marB="91425" marR="91425" marL="91425" anchor="ctr"/>
                </a:tc>
              </a:tr>
              <a:tr h="3810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2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191" name="Shape 191"/>
          <p:cNvGraphicFramePr/>
          <p:nvPr/>
        </p:nvGraphicFramePr>
        <p:xfrm>
          <a:off x="3464700" y="117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{3F0A356D-0CC1-4F66-B83B-E48B132EE155}</a:tableStyleId>
              </a:tblPr>
              <a:tblGrid>
                <a:gridCol w="26580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(flexibility, priority, node_id)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(2, 1/5, 0)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(2, 1/12, 1)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(1, 1/3, 2)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92" name="Shape 192"/>
          <p:cNvGraphicFramePr/>
          <p:nvPr/>
        </p:nvGraphicFramePr>
        <p:xfrm>
          <a:off x="6621762" y="117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{74FDF297-218E-4270-A6B3-65F972193B7A}</a:tableStyleId>
              </a:tblPr>
              <a:tblGrid>
                <a:gridCol w="16817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assignment_path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93" name="Shape 193"/>
          <p:cNvCxnSpPr/>
          <p:nvPr/>
        </p:nvCxnSpPr>
        <p:spPr>
          <a:xfrm>
            <a:off x="6181762" y="1965950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4" name="Shape 194"/>
          <p:cNvCxnSpPr/>
          <p:nvPr/>
        </p:nvCxnSpPr>
        <p:spPr>
          <a:xfrm>
            <a:off x="3024700" y="1965950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graphicFrame>
        <p:nvGraphicFramePr>
          <p:cNvPr id="195" name="Shape 195"/>
          <p:cNvGraphicFramePr/>
          <p:nvPr/>
        </p:nvGraphicFramePr>
        <p:xfrm>
          <a:off x="3708800" y="2988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{64316086-650F-46FA-AE1E-EDA17DF76E21}</a:tableStyleId>
              </a:tblPr>
              <a:tblGrid>
                <a:gridCol w="863200"/>
                <a:gridCol w="8632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node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role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96" name="Shape 196"/>
          <p:cNvCxnSpPr/>
          <p:nvPr/>
        </p:nvCxnSpPr>
        <p:spPr>
          <a:xfrm flipH="1">
            <a:off x="5572124" y="2857500"/>
            <a:ext cx="1714500" cy="1035899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300" y="3991075"/>
            <a:ext cx="3276600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Shape 198"/>
          <p:cNvSpPr txBox="1"/>
          <p:nvPr/>
        </p:nvSpPr>
        <p:spPr>
          <a:xfrm>
            <a:off x="205300" y="3412325"/>
            <a:ext cx="17145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Flexibility = |S|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Example: Node Chooses Role and Updates Token</a:t>
            </a:r>
          </a:p>
        </p:txBody>
      </p:sp>
      <p:graphicFrame>
        <p:nvGraphicFramePr>
          <p:cNvPr id="204" name="Shape 204"/>
          <p:cNvGraphicFramePr/>
          <p:nvPr/>
        </p:nvGraphicFramePr>
        <p:xfrm>
          <a:off x="840462" y="117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{2B5914C5-0162-49B9-BE9D-E2CA3B9A0FEF}</a:tableStyleId>
              </a:tblPr>
              <a:tblGrid>
                <a:gridCol w="425050"/>
                <a:gridCol w="425050"/>
                <a:gridCol w="425050"/>
                <a:gridCol w="425050"/>
                <a:gridCol w="425050"/>
              </a:tblGrid>
              <a:tr h="396200">
                <a:tc gridSpan="2" rowSpan="2">
                  <a:txBody>
                    <a:bodyPr>
                      <a:noAutofit/>
                    </a:bodyPr>
                    <a:lstStyle/>
                    <a:p>
                      <a:pPr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satis-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fiability</a:t>
                      </a:r>
                    </a:p>
                  </a:txBody>
                  <a:tcPr marT="91425" marB="91425" marR="91425" marL="91425" anchor="ctr"/>
                </a:tc>
                <a:tc rowSpan="2" hMerge="1"/>
                <a:tc gridSpan="3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roles</a:t>
                      </a:r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  <a:tr h="396200">
                <a:tc gridSpan="2" vMerge="1"/>
                <a:tc hMerge="1" v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0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1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2</a:t>
                      </a:r>
                    </a:p>
                  </a:txBody>
                  <a:tcPr marT="91425" marB="91425" marR="91425" marL="91425" anchor="ctr"/>
                </a:tc>
              </a:tr>
              <a:tr h="396200">
                <a:tc rowSpan="3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n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o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d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e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s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0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 anchor="ctr"/>
                </a:tc>
              </a:tr>
              <a:tr h="3962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1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8</a:t>
                      </a:r>
                    </a:p>
                  </a:txBody>
                  <a:tcPr marT="91425" marB="91425" marR="91425" marL="91425" anchor="ctr"/>
                </a:tc>
              </a:tr>
              <a:tr h="3810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2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205" name="Shape 205"/>
          <p:cNvGraphicFramePr/>
          <p:nvPr/>
        </p:nvGraphicFramePr>
        <p:xfrm>
          <a:off x="3464700" y="117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{4825D6C0-80A8-4009-8E96-696A8389CB63}</a:tableStyleId>
              </a:tblPr>
              <a:tblGrid>
                <a:gridCol w="26580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(flexibility, priority, node_id)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(1, 1/4, 0)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(2, 1/12, 1)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(0, ∞, 2)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6" name="Shape 206"/>
          <p:cNvGraphicFramePr/>
          <p:nvPr/>
        </p:nvGraphicFramePr>
        <p:xfrm>
          <a:off x="6621762" y="117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{1EAEFD5D-C3E4-49F1-AC51-0331AE5A815E}</a:tableStyleId>
              </a:tblPr>
              <a:tblGrid>
                <a:gridCol w="16817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assignment_path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07" name="Shape 207"/>
          <p:cNvCxnSpPr/>
          <p:nvPr/>
        </p:nvCxnSpPr>
        <p:spPr>
          <a:xfrm>
            <a:off x="6181762" y="1965950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8" name="Shape 208"/>
          <p:cNvCxnSpPr/>
          <p:nvPr/>
        </p:nvCxnSpPr>
        <p:spPr>
          <a:xfrm>
            <a:off x="3024700" y="1965950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graphicFrame>
        <p:nvGraphicFramePr>
          <p:cNvPr id="209" name="Shape 209"/>
          <p:cNvGraphicFramePr/>
          <p:nvPr/>
        </p:nvGraphicFramePr>
        <p:xfrm>
          <a:off x="3708800" y="2988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{AB1AD711-7948-44DA-BB27-F5EE7EBC9DF6}</a:tableStyleId>
              </a:tblPr>
              <a:tblGrid>
                <a:gridCol w="863200"/>
                <a:gridCol w="8632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node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role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10" name="Shape 210"/>
          <p:cNvCxnSpPr/>
          <p:nvPr/>
        </p:nvCxnSpPr>
        <p:spPr>
          <a:xfrm flipH="1">
            <a:off x="5572124" y="2857500"/>
            <a:ext cx="1714500" cy="1035899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300" y="3991075"/>
            <a:ext cx="3276600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 txBox="1"/>
          <p:nvPr/>
        </p:nvSpPr>
        <p:spPr>
          <a:xfrm>
            <a:off x="205300" y="3412325"/>
            <a:ext cx="17145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Flexibility = |S|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Example: Termination</a:t>
            </a:r>
          </a:p>
        </p:txBody>
      </p:sp>
      <p:graphicFrame>
        <p:nvGraphicFramePr>
          <p:cNvPr id="218" name="Shape 218"/>
          <p:cNvGraphicFramePr/>
          <p:nvPr/>
        </p:nvGraphicFramePr>
        <p:xfrm>
          <a:off x="840462" y="117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{2A37EA46-8A06-43AB-8B99-853902FD6FC5}</a:tableStyleId>
              </a:tblPr>
              <a:tblGrid>
                <a:gridCol w="425050"/>
                <a:gridCol w="425050"/>
                <a:gridCol w="425050"/>
                <a:gridCol w="425050"/>
                <a:gridCol w="425050"/>
              </a:tblGrid>
              <a:tr h="396200">
                <a:tc gridSpan="2" rowSpan="2">
                  <a:txBody>
                    <a:bodyPr>
                      <a:noAutofit/>
                    </a:bodyPr>
                    <a:lstStyle/>
                    <a:p>
                      <a:pPr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satis-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fiability</a:t>
                      </a:r>
                    </a:p>
                  </a:txBody>
                  <a:tcPr marT="91425" marB="91425" marR="91425" marL="91425" anchor="ctr"/>
                </a:tc>
                <a:tc rowSpan="2" hMerge="1"/>
                <a:tc gridSpan="3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roles</a:t>
                      </a:r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  <a:tr h="396200">
                <a:tc gridSpan="2" vMerge="1"/>
                <a:tc hMerge="1" v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0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1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2</a:t>
                      </a:r>
                    </a:p>
                  </a:txBody>
                  <a:tcPr marT="91425" marB="91425" marR="91425" marL="91425" anchor="ctr"/>
                </a:tc>
              </a:tr>
              <a:tr h="396200">
                <a:tc rowSpan="3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n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o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d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e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s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0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 anchor="ctr"/>
                </a:tc>
              </a:tr>
              <a:tr h="3962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1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8</a:t>
                      </a:r>
                    </a:p>
                  </a:txBody>
                  <a:tcPr marT="91425" marB="91425" marR="91425" marL="91425" anchor="ctr"/>
                </a:tc>
              </a:tr>
              <a:tr h="3810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2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219" name="Shape 219"/>
          <p:cNvGraphicFramePr/>
          <p:nvPr/>
        </p:nvGraphicFramePr>
        <p:xfrm>
          <a:off x="3464700" y="117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{14850200-0D51-49EB-A822-699C7495D7B5}</a:tableStyleId>
              </a:tblPr>
              <a:tblGrid>
                <a:gridCol w="26580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(flexibility, priority, node_id)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(0, ∞, 0)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(2, 1/12, 1)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(0, ∞, 2)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20" name="Shape 220"/>
          <p:cNvGraphicFramePr/>
          <p:nvPr/>
        </p:nvGraphicFramePr>
        <p:xfrm>
          <a:off x="6621762" y="117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{340130B9-BE7F-45B8-8A1A-7BE9AEE24611}</a:tableStyleId>
              </a:tblPr>
              <a:tblGrid>
                <a:gridCol w="16817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assignment_path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21" name="Shape 221"/>
          <p:cNvCxnSpPr/>
          <p:nvPr/>
        </p:nvCxnSpPr>
        <p:spPr>
          <a:xfrm>
            <a:off x="6181762" y="1965950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2" name="Shape 222"/>
          <p:cNvCxnSpPr/>
          <p:nvPr/>
        </p:nvCxnSpPr>
        <p:spPr>
          <a:xfrm>
            <a:off x="3024700" y="1965950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graphicFrame>
        <p:nvGraphicFramePr>
          <p:cNvPr id="223" name="Shape 223"/>
          <p:cNvGraphicFramePr/>
          <p:nvPr/>
        </p:nvGraphicFramePr>
        <p:xfrm>
          <a:off x="3708800" y="2988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{029FDD19-7739-4911-9A27-6ABF3D075DD7}</a:tableStyleId>
              </a:tblPr>
              <a:tblGrid>
                <a:gridCol w="863200"/>
                <a:gridCol w="8632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node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role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24" name="Shape 224"/>
          <p:cNvCxnSpPr/>
          <p:nvPr/>
        </p:nvCxnSpPr>
        <p:spPr>
          <a:xfrm flipH="1">
            <a:off x="5572124" y="2857500"/>
            <a:ext cx="1714500" cy="1035899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225" name="Shape 2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300" y="3991075"/>
            <a:ext cx="3276600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Shape 226"/>
          <p:cNvSpPr txBox="1"/>
          <p:nvPr/>
        </p:nvSpPr>
        <p:spPr>
          <a:xfrm>
            <a:off x="205300" y="3412325"/>
            <a:ext cx="17145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Flexibility = |S|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6226975" y="4036225"/>
            <a:ext cx="21252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Algorithm terminated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All roles assigned!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300"/>
              <a:t>Introduction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300"/>
              <a:t>Algorithm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300"/>
              <a:t>Example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300"/>
              <a:t>Test Results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300"/>
              <a:t>Algorithm Analysis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300"/>
              <a:t>Future Work</a:t>
            </a:r>
          </a:p>
          <a:p>
            <a:pPr indent="-228600" lvl="0" marL="457200">
              <a:spcBef>
                <a:spcPts val="0"/>
              </a:spcBef>
              <a:buSzPct val="100000"/>
            </a:pPr>
            <a:r>
              <a:rPr lang="en" sz="2300"/>
              <a:t>Conclusion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https://github.com/triskadecaepyon/DF_RoleMatrix/blob/master/Development_Notebooks/Dist_Comp_Node_Example.ipynb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Test Results: Overview</a:t>
            </a:r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900"/>
              <a:t>Implemented the algorithm in Python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900"/>
              <a:t>Relies on a Network interface class to provide communication between nodes in a network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900"/>
              <a:t>Derived two concrete classes: </a:t>
            </a:r>
            <a:r>
              <a:rPr i="1" lang="en" sz="1900"/>
              <a:t>SimulatedNetwork</a:t>
            </a:r>
            <a:r>
              <a:rPr lang="en" sz="1900"/>
              <a:t> and </a:t>
            </a:r>
            <a:r>
              <a:rPr i="1" lang="en" sz="1900"/>
              <a:t>LiveNetwork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i="1" lang="en" sz="1500"/>
              <a:t>LiveNetwork</a:t>
            </a:r>
            <a:r>
              <a:rPr lang="en" sz="1500"/>
              <a:t>: implemented using RPyC, which is a symmetric, asynchronous RPC framework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i="1" lang="en" sz="1500"/>
              <a:t>SimulatedNetwork</a:t>
            </a:r>
            <a:r>
              <a:rPr lang="en" sz="1500"/>
              <a:t>: implemented using a simple list that contains each node in the network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900"/>
              <a:t>Tested against a “naive” centralized algorithm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Test Results: Metrics</a:t>
            </a:r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</a:pPr>
            <a:r>
              <a:rPr lang="en" sz="1900"/>
              <a:t>Tested metrics: execution time and bandwidth usage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900"/>
              <a:t>For execution time, test cases were made for the worst case and best case satisfiability scenarios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900"/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900"/>
          </a:p>
        </p:txBody>
      </p:sp>
      <p:graphicFrame>
        <p:nvGraphicFramePr>
          <p:cNvPr id="246" name="Shape 246"/>
          <p:cNvGraphicFramePr/>
          <p:nvPr/>
        </p:nvGraphicFramePr>
        <p:xfrm>
          <a:off x="1488300" y="2553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{2AD68C5B-6EBB-4D8C-9FBA-316092613389}</a:tableStyleId>
              </a:tblPr>
              <a:tblGrid>
                <a:gridCol w="416725"/>
                <a:gridCol w="416725"/>
                <a:gridCol w="416725"/>
                <a:gridCol w="416725"/>
                <a:gridCol w="416725"/>
              </a:tblGrid>
              <a:tr h="381000">
                <a:tc gridSpan="5">
                  <a:txBody>
                    <a:bodyPr>
                      <a:noAutofit/>
                    </a:bodyPr>
                    <a:lstStyle/>
                    <a:p>
                      <a:pPr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Worst Case</a:t>
                      </a: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gridSpan="4">
                  <a:txBody>
                    <a:bodyPr>
                      <a:noAutofit/>
                    </a:bodyPr>
                    <a:lstStyle/>
                    <a:p>
                      <a:pPr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roles</a:t>
                      </a: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</a:tr>
              <a:tr h="381000">
                <a:tc rowSpan="4"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</a:t>
                      </a:r>
                    </a:p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o</a:t>
                      </a:r>
                    </a:p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</a:t>
                      </a:r>
                    </a:p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</a:t>
                      </a:r>
                    </a:p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</a:tr>
              <a:tr h="3810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</a:tr>
              <a:tr h="3810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</a:tr>
              <a:tr h="3810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47" name="Shape 247"/>
          <p:cNvGraphicFramePr/>
          <p:nvPr/>
        </p:nvGraphicFramePr>
        <p:xfrm>
          <a:off x="5512625" y="2553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{5C97F33B-5EE1-4C0C-9DB9-E2D1D63DAA2F}</a:tableStyleId>
              </a:tblPr>
              <a:tblGrid>
                <a:gridCol w="416725"/>
                <a:gridCol w="416725"/>
                <a:gridCol w="416725"/>
                <a:gridCol w="416725"/>
                <a:gridCol w="416725"/>
              </a:tblGrid>
              <a:tr h="381000">
                <a:tc gridSpan="5">
                  <a:txBody>
                    <a:bodyPr>
                      <a:noAutofit/>
                    </a:bodyPr>
                    <a:lstStyle/>
                    <a:p>
                      <a:pPr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Best Case</a:t>
                      </a: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gridSpan="4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roles</a:t>
                      </a: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</a:tr>
              <a:tr h="381000">
                <a:tc rowSpan="4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o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</a:tr>
              <a:tr h="3810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</a:tr>
              <a:tr h="3810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</a:tr>
              <a:tr h="3810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Test Results: Worst Case</a:t>
            </a:r>
          </a:p>
        </p:txBody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5809750" y="1266175"/>
            <a:ext cx="30225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Execution time for </a:t>
            </a:r>
            <a:r>
              <a:rPr i="1" lang="en"/>
              <a:t>worst case</a:t>
            </a:r>
            <a:r>
              <a:rPr lang="en"/>
              <a:t> scenario for role satisfiability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Smart algorithm performs better than the naive algorithm</a:t>
            </a:r>
          </a:p>
        </p:txBody>
      </p:sp>
      <p:pic>
        <p:nvPicPr>
          <p:cNvPr id="254" name="Shape 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6175"/>
            <a:ext cx="5498049" cy="330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Test Results: Best Case</a:t>
            </a:r>
          </a:p>
        </p:txBody>
      </p:sp>
      <p:pic>
        <p:nvPicPr>
          <p:cNvPr id="260" name="Shape 2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6325"/>
            <a:ext cx="5496881" cy="3302699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Shape 261"/>
          <p:cNvSpPr txBox="1"/>
          <p:nvPr>
            <p:ph idx="1" type="body"/>
          </p:nvPr>
        </p:nvSpPr>
        <p:spPr>
          <a:xfrm>
            <a:off x="5809750" y="1266175"/>
            <a:ext cx="30225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Execution time for </a:t>
            </a:r>
            <a:r>
              <a:rPr i="1" lang="en"/>
              <a:t>best case</a:t>
            </a:r>
            <a:r>
              <a:rPr lang="en"/>
              <a:t> scenario for role satisfiability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Naive algorithm is better than the smart algorithm, but the best case scenario is very rare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Test Results: Bandwidth</a:t>
            </a:r>
          </a:p>
        </p:txBody>
      </p:sp>
      <p:pic>
        <p:nvPicPr>
          <p:cNvPr id="267" name="Shape 2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6325"/>
            <a:ext cx="5496880" cy="3302699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Shape 268"/>
          <p:cNvSpPr txBox="1"/>
          <p:nvPr>
            <p:ph idx="1" type="body"/>
          </p:nvPr>
        </p:nvSpPr>
        <p:spPr>
          <a:xfrm>
            <a:off x="5809750" y="1266175"/>
            <a:ext cx="30225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Overall bandwidth usage across all nodes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Smart algorithm bandwidth usage increases quadratically in |N| because of “Update Assignment Message”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Algorithm Analysis</a:t>
            </a:r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900"/>
              <a:t>Message Complexity: |N|</a:t>
            </a:r>
            <a:r>
              <a:rPr baseline="30000" lang="en" sz="1900"/>
              <a:t>2</a:t>
            </a:r>
            <a:r>
              <a:rPr lang="en" sz="1900"/>
              <a:t> + |N| - 1 messages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1500"/>
              <a:t>There are |N| - 1 messages for sending the token from node to node, and there are |N|</a:t>
            </a:r>
            <a:r>
              <a:rPr baseline="30000" lang="en" sz="1500"/>
              <a:t>2</a:t>
            </a:r>
            <a:r>
              <a:rPr lang="en" sz="1500"/>
              <a:t> messages for creating and updating the token as roles are assigned to nodes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1500"/>
              <a:t>Because there can be more nodes than roles in the system, |N| was used instead of |R|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900"/>
              <a:t>Work/Time Complexity: O(|R| + |N|)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1500"/>
              <a:t>Test results show that complexity may be quadratic in nature, but that is misleading because simulations were run on one machine and using the SimulatedNetwork class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1500"/>
              <a:t>All benefits of parallelism were lost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Algorithm Analysis</a:t>
            </a:r>
          </a:p>
        </p:txBody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200"/>
              <a:t>Space Complexity for Nodes: O(|R|)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200"/>
              <a:t>Space Complexity for Token: O(|N|)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Future Work</a:t>
            </a:r>
          </a:p>
        </p:txBody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900"/>
              <a:t>Improving the space efficiency of the token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1500"/>
              <a:t>Instead of storing the assignment path in the token, this can be computed on demand as each node receives the token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1500"/>
              <a:t>An empty assignment path terminates the algorithm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900"/>
              <a:t>Centralized version of the algorithm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1500"/>
              <a:t>Reduce the number of messages sent by the nodes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1500"/>
              <a:t>Instead of sending “Update Assignment Index” messages on every update, the nodes can send a single message to a server node, which can compute the assignment index for all the nodes and make all role assignments in a centralized manner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900"/>
              <a:t>Role selection optimization</a:t>
            </a:r>
          </a:p>
          <a:p>
            <a:pPr indent="-228600" lvl="1" marL="914400">
              <a:spcBef>
                <a:spcPts val="0"/>
              </a:spcBef>
              <a:buSzPct val="100000"/>
            </a:pPr>
            <a:r>
              <a:rPr lang="en" sz="1500"/>
              <a:t>Introduce some type of cost function so that roles aren’t greedily 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</a:pPr>
            <a:r>
              <a:rPr lang="en" sz="2000"/>
              <a:t>The naive centralized algorithm is grossly inefficient because it tries all possible role assignments in order to find one that works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000"/>
              <a:t>Our algorithm uses the notions of flexibility and grading to efficiently assign roles to the best possible nodes while avoiding open conflicts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000"/>
              <a:t>Although some of our test results show that the naive centralized algorithm performs better, the theoretical time complexity of our algorithm suggests that it is a better choice for larger systems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300"/>
              <a:t>Computing work is preferably done by homogeneous systems to provide predictable balancing of divided work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300"/>
              <a:t>This requires careful matching of tasks to hardware, and an encompassing knowledge of capabilities provided by all systems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300"/>
              <a:t>Goal of our project was to simplify the complexity of matching tasks to hardware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[1]  </a:t>
            </a:r>
            <a:r>
              <a:rPr b="1" lang="en" sz="1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Amazon Elastic MapReduce</a:t>
            </a:r>
            <a:r>
              <a:rPr lang="en" sz="1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http://s3.amazonaws.com/awsdocs/ElasticMapReduce/latest/ emr-dg.pdf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None/>
            </a:pPr>
            <a:r>
              <a:rPr lang="en" sz="1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										 							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[2]  J. Xie, S. Yin, Xi. Ruan, Z. Ding, Y. Tian, J. Majors, A. Manzanares, and X. Qin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Improving MapReduce Performance through Data Placement in Heterogeneous Hadoop Clusters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Eng.auburn.ed. April 2010.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http://www.eng.auburn.edu/~xqin/pubs/hcw10.pdf						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None/>
            </a:pPr>
            <a:r>
              <a:rPr lang="en" sz="1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						 							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[3]  </a:t>
            </a:r>
            <a:r>
              <a:rPr b="1" lang="en" sz="1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IoTivity</a:t>
            </a:r>
            <a:r>
              <a:rPr lang="en" sz="1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https://www.iotivity.org				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None/>
            </a:pPr>
            <a:r>
              <a:rPr lang="en" sz="1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						 							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[4]  </a:t>
            </a:r>
            <a:r>
              <a:rPr b="1" lang="en" sz="1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Azure IoT Suite</a:t>
            </a:r>
            <a:r>
              <a:rPr lang="en" sz="1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https://www.microsoft.com/en-us/server-cloud/internet-of-things/azure-iot-suite.aspx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None/>
            </a:pPr>
            <a:r>
              <a:rPr lang="en" sz="1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										 							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[5]  S. Ludwig, A. Moallem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Swarm Intelligence Approaches for Grid Load Balancing J Grid Computing </a:t>
            </a:r>
            <a:r>
              <a:rPr lang="en" sz="1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(2011)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[6]  Y. AMIR, C. DANILOV, R. MUSALOIU-ELEFTERI and N. RIVERA 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The SMesh Wireless Mesh Network</a:t>
            </a:r>
            <a:r>
              <a:rPr lang="en" sz="1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ACM Transactions on Computer Systems, Vol. 28, No. 3, Article 6, Publication date: September 2010. http://www.cnds.jhu.edu/pub/papers/SMesh_ACM_TOCS_2010_09.pdf	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[7]  V. Garg</a:t>
            </a:r>
            <a:r>
              <a:rPr b="1" lang="en" sz="1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Concurrent and Distributed Systems in Java</a:t>
            </a:r>
            <a:r>
              <a:rPr lang="en" sz="1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A JOHN WILEY &amp; SONS, INC., PUBLICATION, 2004	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None/>
            </a:pPr>
            <a:r>
              <a:rPr lang="en" sz="1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						 							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[8]  R. G. GALLAGER, P. A. HUMBLET, and P. M. SPIRA, 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A Distributed Algorithm for Minimum-Weight Spanning Trees</a:t>
            </a:r>
            <a:r>
              <a:rPr lang="en" sz="1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ACM Transactionson Programming Languages and Systems, Vol.5, No. 1, January 1983. http://www.cs.tau.ac.il/~afek/p66-gallager.pdf		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None/>
            </a:pPr>
            <a:r>
              <a:rPr lang="en" sz="1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						 							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[9]  </a:t>
            </a:r>
            <a:r>
              <a:rPr b="1" lang="en" sz="1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RPyC Unbounded Computing</a:t>
            </a:r>
            <a:r>
              <a:rPr lang="en" sz="1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, http://rpyc.readthedocs.org/en/latest/api/core_protocol.html 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idx="1" type="body"/>
          </p:nvPr>
        </p:nvSpPr>
        <p:spPr>
          <a:xfrm>
            <a:off x="311700" y="349550"/>
            <a:ext cx="3891299" cy="4329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Slide Schedule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--------------------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1 - Title - David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2 - Agenda - David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3 - Introduction - David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4 - Introduction - David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5 - Algorithm: Overview - Vince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6 - Algorithm: Satisfiability - Vince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7 - Algorithm: Satisfiability Example - Vince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8 - Algorithm: Open vs Closed Conflicts - Vince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9 - Algorithm: Dealing with Conflicts - Vince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10 - Algorithm: Initial Steps - Vince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11 - Algorithm: Assignment Index - Vince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12 - Algorithm: Create Token - Vince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13 - Algorithm: Create Token (cont.) - Vince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14 - Algorithm: Token Passing - Clayton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15 - Algorithm: Role Assignment and Token Updating - Clayton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16 - Algorithm: Termination - Clayton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17 - Example: Root Node Creates Token - Clayton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18 - Example: Node Chooses Role and Updates Token - Clayton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19 - Example: Termination - Clayton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20 - Demo - Clayton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21 - Test Results: Overview - David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22 - Test Results: Metrics - David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23 - Test Results: Worst Case - David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24 - Test Results: Best Case - David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25 - Test Results: Bandwidth - David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26 - Algorithm Analysis - Clayton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27 - Algorithm Analysis (cont.) - Clayton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28 - Future Work - Clayton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29 - Conclusion - Clayton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310" name="Shape 310"/>
          <p:cNvSpPr txBox="1"/>
          <p:nvPr>
            <p:ph idx="2" type="body"/>
          </p:nvPr>
        </p:nvSpPr>
        <p:spPr>
          <a:xfrm>
            <a:off x="4631275" y="406950"/>
            <a:ext cx="3891299" cy="4329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Slide Runs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--------------------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D(4) -&gt; V(9) -&gt; C(7) -&gt; D(5) -&gt; C(4)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Slide Distribution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--------------------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D: 9 slides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V: 9 slides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C: 11 slides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300"/>
              <a:t>Project goal: developing an algorithm and framework to allow system to logically map nodes to client-defined roles, which can then be used to assign tasks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300"/>
              <a:t>This allows for heterogeneous systems to automatically adjust their roles and to recalibrate themselves as nodes are added or removed from the network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Algorithm: Overview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500"/>
              <a:t>The goal of our algorithm is to create an injection from a set of roles to a set of physical nodes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500"/>
              <a:t>A physical node </a:t>
            </a:r>
            <a:r>
              <a:rPr i="1" lang="en" sz="2500"/>
              <a:t>k</a:t>
            </a:r>
            <a:r>
              <a:rPr lang="en" sz="2500"/>
              <a:t> is defined as having a set of parameters </a:t>
            </a:r>
            <a:r>
              <a:rPr i="1" lang="en" sz="2500"/>
              <a:t>P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500"/>
              <a:t>A role </a:t>
            </a:r>
            <a:r>
              <a:rPr i="1" lang="en" sz="2500"/>
              <a:t>r</a:t>
            </a:r>
            <a:r>
              <a:rPr lang="en" sz="2500"/>
              <a:t> is defined as having a function G: P → ℝ that maps a node’s parameters to a numerical grade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Algorithm: Satisfiability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i="1" lang="en" sz="2300"/>
              <a:t>Satisfiability</a:t>
            </a:r>
            <a:r>
              <a:rPr lang="en" sz="2300"/>
              <a:t>: Whether a node </a:t>
            </a:r>
            <a:r>
              <a:rPr i="1" lang="en" sz="2300"/>
              <a:t>k </a:t>
            </a:r>
            <a:r>
              <a:rPr lang="en" sz="2300"/>
              <a:t>can take on a role </a:t>
            </a:r>
            <a:r>
              <a:rPr i="1" lang="en" sz="2300"/>
              <a:t>r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i="1" lang="en" sz="2300"/>
              <a:t>k </a:t>
            </a:r>
            <a:r>
              <a:rPr lang="en" sz="2300"/>
              <a:t>satisfies </a:t>
            </a:r>
            <a:r>
              <a:rPr i="1" lang="en" sz="2300"/>
              <a:t>r </a:t>
            </a:r>
            <a:r>
              <a:rPr lang="en" sz="2300"/>
              <a:t>if and only if G</a:t>
            </a:r>
            <a:r>
              <a:rPr baseline="-25000" lang="en" sz="2300"/>
              <a:t>r</a:t>
            </a:r>
            <a:r>
              <a:rPr lang="en" sz="2300"/>
              <a:t>(P</a:t>
            </a:r>
            <a:r>
              <a:rPr baseline="-25000" lang="en" sz="2300"/>
              <a:t>k</a:t>
            </a:r>
            <a:r>
              <a:rPr lang="en" sz="2300"/>
              <a:t>) &gt; 0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300"/>
              <a:t>Satisfiability prevents some roles from being assigned to certain nodes, so nodes can be viewed as a limited resource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300"/>
              <a:t>Inherent challenge in assigning roles to nodes is </a:t>
            </a:r>
            <a:r>
              <a:rPr lang="en" sz="2300" u="sng"/>
              <a:t>avoiding conflicts</a:t>
            </a:r>
            <a:r>
              <a:rPr lang="en" sz="2300"/>
              <a:t> when using the limited resources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Algorithm: Satisfiability Example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266175"/>
            <a:ext cx="39998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200"/>
              <a:t>Example: Let R = {1, 2}, and let N = {1, 2} and define </a:t>
            </a:r>
            <a:br>
              <a:rPr lang="en" sz="2200"/>
            </a:br>
            <a:r>
              <a:rPr lang="en" sz="2200"/>
              <a:t>G</a:t>
            </a:r>
            <a:r>
              <a:rPr baseline="-25000" lang="en" sz="2200"/>
              <a:t>R</a:t>
            </a:r>
            <a:r>
              <a:rPr lang="en" sz="2200"/>
              <a:t>: G</a:t>
            </a:r>
            <a:r>
              <a:rPr baseline="-25000" lang="en" sz="2200"/>
              <a:t>1</a:t>
            </a:r>
            <a:r>
              <a:rPr lang="en" sz="2200"/>
              <a:t>(P</a:t>
            </a:r>
            <a:r>
              <a:rPr baseline="-25000" lang="en" sz="2200"/>
              <a:t>1</a:t>
            </a:r>
            <a:r>
              <a:rPr lang="en" sz="2200"/>
              <a:t>) = 1, G</a:t>
            </a:r>
            <a:r>
              <a:rPr baseline="-25000" lang="en" sz="2200"/>
              <a:t>1</a:t>
            </a:r>
            <a:r>
              <a:rPr lang="en" sz="2200"/>
              <a:t>(P</a:t>
            </a:r>
            <a:r>
              <a:rPr baseline="-25000" lang="en" sz="2200"/>
              <a:t>2</a:t>
            </a:r>
            <a:r>
              <a:rPr lang="en" sz="2200"/>
              <a:t>) = 1,  G</a:t>
            </a:r>
            <a:r>
              <a:rPr baseline="-25000" lang="en" sz="2200"/>
              <a:t>2</a:t>
            </a:r>
            <a:r>
              <a:rPr lang="en" sz="2200"/>
              <a:t>(P</a:t>
            </a:r>
            <a:r>
              <a:rPr baseline="-25000" lang="en" sz="2200"/>
              <a:t>1</a:t>
            </a:r>
            <a:r>
              <a:rPr lang="en" sz="2200"/>
              <a:t>) = 1, G</a:t>
            </a:r>
            <a:r>
              <a:rPr baseline="-25000" lang="en" sz="2200"/>
              <a:t>2</a:t>
            </a:r>
            <a:r>
              <a:rPr lang="en" sz="2200"/>
              <a:t>(P</a:t>
            </a:r>
            <a:r>
              <a:rPr baseline="-25000" lang="en" sz="2200"/>
              <a:t>2</a:t>
            </a:r>
            <a:r>
              <a:rPr lang="en" sz="2200"/>
              <a:t>) = 0</a:t>
            </a:r>
          </a:p>
        </p:txBody>
      </p:sp>
      <p:grpSp>
        <p:nvGrpSpPr>
          <p:cNvPr id="103" name="Shape 103"/>
          <p:cNvGrpSpPr/>
          <p:nvPr/>
        </p:nvGrpSpPr>
        <p:grpSpPr>
          <a:xfrm>
            <a:off x="5783000" y="1506500"/>
            <a:ext cx="2472675" cy="1723025"/>
            <a:chOff x="5783000" y="1506500"/>
            <a:chExt cx="2472675" cy="1723025"/>
          </a:xfrm>
        </p:grpSpPr>
        <p:sp>
          <p:nvSpPr>
            <p:cNvPr id="104" name="Shape 104"/>
            <p:cNvSpPr/>
            <p:nvPr/>
          </p:nvSpPr>
          <p:spPr>
            <a:xfrm>
              <a:off x="5783000" y="1506500"/>
              <a:ext cx="624000" cy="624000"/>
            </a:xfrm>
            <a:prstGeom prst="roundRect">
              <a:avLst>
                <a:gd fmla="val 16667" name="adj"/>
              </a:avLst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lang="en"/>
                <a:t>R</a:t>
              </a:r>
              <a:r>
                <a:rPr baseline="-25000" lang="en"/>
                <a:t>1</a:t>
              </a:r>
            </a:p>
          </p:txBody>
        </p:sp>
        <p:sp>
          <p:nvSpPr>
            <p:cNvPr id="105" name="Shape 105"/>
            <p:cNvSpPr/>
            <p:nvPr/>
          </p:nvSpPr>
          <p:spPr>
            <a:xfrm>
              <a:off x="7631675" y="1506500"/>
              <a:ext cx="624000" cy="624000"/>
            </a:xfrm>
            <a:prstGeom prst="roundRect">
              <a:avLst>
                <a:gd fmla="val 16667" name="adj"/>
              </a:avLst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lang="en"/>
                <a:t>R</a:t>
              </a:r>
              <a:r>
                <a:rPr baseline="-25000" lang="en"/>
                <a:t>2</a:t>
              </a:r>
            </a:p>
          </p:txBody>
        </p:sp>
        <p:sp>
          <p:nvSpPr>
            <p:cNvPr id="106" name="Shape 106"/>
            <p:cNvSpPr/>
            <p:nvPr/>
          </p:nvSpPr>
          <p:spPr>
            <a:xfrm>
              <a:off x="5783000" y="2605525"/>
              <a:ext cx="624000" cy="624000"/>
            </a:xfrm>
            <a:prstGeom prst="ellipse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lang="en"/>
                <a:t>N</a:t>
              </a:r>
              <a:r>
                <a:rPr baseline="-25000" lang="en"/>
                <a:t>1</a:t>
              </a:r>
            </a:p>
          </p:txBody>
        </p:sp>
        <p:sp>
          <p:nvSpPr>
            <p:cNvPr id="107" name="Shape 107"/>
            <p:cNvSpPr/>
            <p:nvPr/>
          </p:nvSpPr>
          <p:spPr>
            <a:xfrm>
              <a:off x="7631675" y="2605525"/>
              <a:ext cx="624000" cy="624000"/>
            </a:xfrm>
            <a:prstGeom prst="ellipse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N</a:t>
              </a:r>
              <a:r>
                <a:rPr baseline="-25000" lang="en"/>
                <a:t>2</a:t>
              </a:r>
            </a:p>
          </p:txBody>
        </p:sp>
        <p:cxnSp>
          <p:nvCxnSpPr>
            <p:cNvPr id="108" name="Shape 108"/>
            <p:cNvCxnSpPr>
              <a:stCxn id="104" idx="2"/>
              <a:endCxn id="106" idx="0"/>
            </p:cNvCxnSpPr>
            <p:nvPr/>
          </p:nvCxnSpPr>
          <p:spPr>
            <a:xfrm>
              <a:off x="6095000" y="2130500"/>
              <a:ext cx="0" cy="4749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dashDot"/>
              <a:round/>
              <a:headEnd len="lg" w="lg" type="none"/>
              <a:tailEnd len="lg" w="lg" type="none"/>
            </a:ln>
          </p:spPr>
        </p:cxnSp>
        <p:cxnSp>
          <p:nvCxnSpPr>
            <p:cNvPr id="109" name="Shape 109"/>
            <p:cNvCxnSpPr>
              <a:stCxn id="106" idx="7"/>
              <a:endCxn id="105" idx="2"/>
            </p:cNvCxnSpPr>
            <p:nvPr/>
          </p:nvCxnSpPr>
          <p:spPr>
            <a:xfrm flipH="1" rot="10800000">
              <a:off x="6315617" y="2130507"/>
              <a:ext cx="1628099" cy="5664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dashDot"/>
              <a:round/>
              <a:headEnd len="lg" w="lg" type="none"/>
              <a:tailEnd len="lg" w="lg" type="none"/>
            </a:ln>
          </p:spPr>
        </p:cxnSp>
        <p:cxnSp>
          <p:nvCxnSpPr>
            <p:cNvPr id="110" name="Shape 110"/>
            <p:cNvCxnSpPr>
              <a:stCxn id="104" idx="2"/>
              <a:endCxn id="107" idx="0"/>
            </p:cNvCxnSpPr>
            <p:nvPr/>
          </p:nvCxnSpPr>
          <p:spPr>
            <a:xfrm>
              <a:off x="6095000" y="2130500"/>
              <a:ext cx="1848600" cy="4749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dashDot"/>
              <a:round/>
              <a:headEnd len="lg" w="lg" type="none"/>
              <a:tailEnd len="lg" w="lg" type="none"/>
            </a:ln>
          </p:spPr>
        </p:cxnSp>
      </p:grpSp>
      <p:sp>
        <p:nvSpPr>
          <p:cNvPr id="111" name="Shape 111"/>
          <p:cNvSpPr txBox="1"/>
          <p:nvPr/>
        </p:nvSpPr>
        <p:spPr>
          <a:xfrm>
            <a:off x="6441275" y="1506500"/>
            <a:ext cx="11181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satisfiability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Algorithm: Open vs Closed Conflicts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113775"/>
            <a:ext cx="3999899" cy="379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i="1" lang="en" sz="1900"/>
              <a:t>open conflict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1900"/>
              <a:t>If N</a:t>
            </a:r>
            <a:r>
              <a:rPr baseline="-25000" lang="en" sz="1900"/>
              <a:t>1</a:t>
            </a:r>
            <a:r>
              <a:rPr lang="en" sz="1900"/>
              <a:t> chooses R</a:t>
            </a:r>
            <a:r>
              <a:rPr baseline="-25000" lang="en" sz="1900"/>
              <a:t>1</a:t>
            </a:r>
            <a:r>
              <a:rPr lang="en" sz="1900"/>
              <a:t>, then there is no role that N</a:t>
            </a:r>
            <a:r>
              <a:rPr baseline="-25000" lang="en" sz="1900"/>
              <a:t>2 </a:t>
            </a:r>
            <a:r>
              <a:rPr lang="en" sz="1900"/>
              <a:t>can choose, even though N</a:t>
            </a:r>
            <a:r>
              <a:rPr baseline="-25000" lang="en" sz="1900"/>
              <a:t>1</a:t>
            </a:r>
            <a:r>
              <a:rPr lang="en" sz="1900"/>
              <a:t> could have chosen R</a:t>
            </a:r>
            <a:r>
              <a:rPr baseline="-25000" lang="en" sz="1900"/>
              <a:t>2</a:t>
            </a:r>
            <a:r>
              <a:rPr lang="en" sz="1900"/>
              <a:t> instead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i="1" lang="en" sz="1900"/>
              <a:t>closed conflict</a:t>
            </a:r>
            <a:r>
              <a:rPr lang="en" sz="1900"/>
              <a:t> 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1900"/>
              <a:t>Let G</a:t>
            </a:r>
            <a:r>
              <a:rPr baseline="-25000" lang="en" sz="1900"/>
              <a:t>2</a:t>
            </a:r>
            <a:r>
              <a:rPr lang="en" sz="1900"/>
              <a:t>(P</a:t>
            </a:r>
            <a:r>
              <a:rPr baseline="-25000" lang="en" sz="1900"/>
              <a:t>1</a:t>
            </a:r>
            <a:r>
              <a:rPr lang="en" sz="1900"/>
              <a:t>) = 0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1900"/>
              <a:t>Now, neither N</a:t>
            </a:r>
            <a:r>
              <a:rPr baseline="-25000" lang="en" sz="1900"/>
              <a:t>1</a:t>
            </a:r>
            <a:r>
              <a:rPr lang="en" sz="1900"/>
              <a:t> nor N</a:t>
            </a:r>
            <a:r>
              <a:rPr baseline="-25000" lang="en" sz="1900"/>
              <a:t>2</a:t>
            </a:r>
            <a:r>
              <a:rPr lang="en" sz="1900"/>
              <a:t> can resolve the conflict by choosing another role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900"/>
          </a:p>
        </p:txBody>
      </p:sp>
      <p:grpSp>
        <p:nvGrpSpPr>
          <p:cNvPr id="118" name="Shape 118"/>
          <p:cNvGrpSpPr/>
          <p:nvPr/>
        </p:nvGrpSpPr>
        <p:grpSpPr>
          <a:xfrm>
            <a:off x="5783000" y="1125500"/>
            <a:ext cx="2472675" cy="1699725"/>
            <a:chOff x="5783000" y="1506500"/>
            <a:chExt cx="2472675" cy="1699725"/>
          </a:xfrm>
        </p:grpSpPr>
        <p:sp>
          <p:nvSpPr>
            <p:cNvPr id="119" name="Shape 119"/>
            <p:cNvSpPr/>
            <p:nvPr/>
          </p:nvSpPr>
          <p:spPr>
            <a:xfrm>
              <a:off x="5783000" y="1506500"/>
              <a:ext cx="624000" cy="624000"/>
            </a:xfrm>
            <a:prstGeom prst="roundRect">
              <a:avLst>
                <a:gd fmla="val 16667" name="adj"/>
              </a:avLst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R</a:t>
              </a:r>
              <a:r>
                <a:rPr baseline="-25000" lang="en"/>
                <a:t>1</a:t>
              </a:r>
            </a:p>
          </p:txBody>
        </p:sp>
        <p:sp>
          <p:nvSpPr>
            <p:cNvPr id="120" name="Shape 120"/>
            <p:cNvSpPr/>
            <p:nvPr/>
          </p:nvSpPr>
          <p:spPr>
            <a:xfrm>
              <a:off x="7631675" y="1506500"/>
              <a:ext cx="624000" cy="6240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R</a:t>
              </a:r>
              <a:r>
                <a:rPr baseline="-25000" lang="en"/>
                <a:t>2</a:t>
              </a:r>
            </a:p>
          </p:txBody>
        </p:sp>
        <p:sp>
          <p:nvSpPr>
            <p:cNvPr id="121" name="Shape 121"/>
            <p:cNvSpPr/>
            <p:nvPr/>
          </p:nvSpPr>
          <p:spPr>
            <a:xfrm>
              <a:off x="5783000" y="2582225"/>
              <a:ext cx="624000" cy="624000"/>
            </a:xfrm>
            <a:prstGeom prst="ellipse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N</a:t>
              </a:r>
              <a:r>
                <a:rPr baseline="-25000" lang="en"/>
                <a:t>1</a:t>
              </a:r>
            </a:p>
          </p:txBody>
        </p:sp>
        <p:sp>
          <p:nvSpPr>
            <p:cNvPr id="122" name="Shape 122"/>
            <p:cNvSpPr/>
            <p:nvPr/>
          </p:nvSpPr>
          <p:spPr>
            <a:xfrm>
              <a:off x="7631675" y="2582225"/>
              <a:ext cx="624000" cy="624000"/>
            </a:xfrm>
            <a:prstGeom prst="ellipse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N</a:t>
              </a:r>
              <a:r>
                <a:rPr baseline="-25000" lang="en"/>
                <a:t>2</a:t>
              </a:r>
            </a:p>
          </p:txBody>
        </p:sp>
        <p:cxnSp>
          <p:nvCxnSpPr>
            <p:cNvPr id="123" name="Shape 123"/>
            <p:cNvCxnSpPr>
              <a:stCxn id="119" idx="2"/>
              <a:endCxn id="121" idx="0"/>
            </p:cNvCxnSpPr>
            <p:nvPr/>
          </p:nvCxnSpPr>
          <p:spPr>
            <a:xfrm>
              <a:off x="6095000" y="2130500"/>
              <a:ext cx="0" cy="4518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24" name="Shape 124"/>
            <p:cNvCxnSpPr>
              <a:stCxn id="121" idx="7"/>
              <a:endCxn id="120" idx="2"/>
            </p:cNvCxnSpPr>
            <p:nvPr/>
          </p:nvCxnSpPr>
          <p:spPr>
            <a:xfrm flipH="1" rot="10800000">
              <a:off x="6315617" y="2130607"/>
              <a:ext cx="1628099" cy="5430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dashDot"/>
              <a:round/>
              <a:headEnd len="lg" w="lg" type="none"/>
              <a:tailEnd len="lg" w="lg" type="none"/>
            </a:ln>
          </p:spPr>
        </p:cxnSp>
        <p:cxnSp>
          <p:nvCxnSpPr>
            <p:cNvPr id="125" name="Shape 125"/>
            <p:cNvCxnSpPr>
              <a:stCxn id="119" idx="2"/>
              <a:endCxn id="122" idx="0"/>
            </p:cNvCxnSpPr>
            <p:nvPr/>
          </p:nvCxnSpPr>
          <p:spPr>
            <a:xfrm>
              <a:off x="6095000" y="2130500"/>
              <a:ext cx="1848600" cy="4518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126" name="Shape 126"/>
          <p:cNvGrpSpPr/>
          <p:nvPr/>
        </p:nvGrpSpPr>
        <p:grpSpPr>
          <a:xfrm>
            <a:off x="5783000" y="3179300"/>
            <a:ext cx="2472675" cy="1699725"/>
            <a:chOff x="5783000" y="1506500"/>
            <a:chExt cx="2472675" cy="1699725"/>
          </a:xfrm>
        </p:grpSpPr>
        <p:sp>
          <p:nvSpPr>
            <p:cNvPr id="127" name="Shape 127"/>
            <p:cNvSpPr/>
            <p:nvPr/>
          </p:nvSpPr>
          <p:spPr>
            <a:xfrm>
              <a:off x="5783000" y="1506500"/>
              <a:ext cx="624000" cy="624000"/>
            </a:xfrm>
            <a:prstGeom prst="roundRect">
              <a:avLst>
                <a:gd fmla="val 16667" name="adj"/>
              </a:avLst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R</a:t>
              </a:r>
              <a:r>
                <a:rPr baseline="-25000" lang="en"/>
                <a:t>1</a:t>
              </a:r>
            </a:p>
          </p:txBody>
        </p:sp>
        <p:sp>
          <p:nvSpPr>
            <p:cNvPr id="128" name="Shape 128"/>
            <p:cNvSpPr/>
            <p:nvPr/>
          </p:nvSpPr>
          <p:spPr>
            <a:xfrm>
              <a:off x="7631675" y="1506500"/>
              <a:ext cx="624000" cy="6240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R</a:t>
              </a:r>
              <a:r>
                <a:rPr baseline="-25000" lang="en"/>
                <a:t>2</a:t>
              </a:r>
            </a:p>
          </p:txBody>
        </p:sp>
        <p:sp>
          <p:nvSpPr>
            <p:cNvPr id="129" name="Shape 129"/>
            <p:cNvSpPr/>
            <p:nvPr/>
          </p:nvSpPr>
          <p:spPr>
            <a:xfrm>
              <a:off x="5783000" y="2582225"/>
              <a:ext cx="624000" cy="624000"/>
            </a:xfrm>
            <a:prstGeom prst="ellipse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N</a:t>
              </a:r>
              <a:r>
                <a:rPr baseline="-25000" lang="en"/>
                <a:t>1</a:t>
              </a:r>
            </a:p>
          </p:txBody>
        </p:sp>
        <p:sp>
          <p:nvSpPr>
            <p:cNvPr id="130" name="Shape 130"/>
            <p:cNvSpPr/>
            <p:nvPr/>
          </p:nvSpPr>
          <p:spPr>
            <a:xfrm>
              <a:off x="7631675" y="2582225"/>
              <a:ext cx="624000" cy="624000"/>
            </a:xfrm>
            <a:prstGeom prst="ellipse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N</a:t>
              </a:r>
              <a:r>
                <a:rPr baseline="-25000" lang="en"/>
                <a:t>2</a:t>
              </a:r>
            </a:p>
          </p:txBody>
        </p:sp>
        <p:cxnSp>
          <p:nvCxnSpPr>
            <p:cNvPr id="131" name="Shape 131"/>
            <p:cNvCxnSpPr>
              <a:stCxn id="129" idx="0"/>
              <a:endCxn id="127" idx="2"/>
            </p:cNvCxnSpPr>
            <p:nvPr/>
          </p:nvCxnSpPr>
          <p:spPr>
            <a:xfrm rot="10800000">
              <a:off x="6095000" y="2130425"/>
              <a:ext cx="0" cy="4518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32" name="Shape 132"/>
            <p:cNvCxnSpPr>
              <a:stCxn id="127" idx="2"/>
              <a:endCxn id="130" idx="0"/>
            </p:cNvCxnSpPr>
            <p:nvPr/>
          </p:nvCxnSpPr>
          <p:spPr>
            <a:xfrm>
              <a:off x="6095000" y="2130500"/>
              <a:ext cx="1848600" cy="4518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sp>
        <p:nvSpPr>
          <p:cNvPr id="133" name="Shape 133"/>
          <p:cNvSpPr txBox="1"/>
          <p:nvPr/>
        </p:nvSpPr>
        <p:spPr>
          <a:xfrm>
            <a:off x="6635625" y="3179300"/>
            <a:ext cx="767400" cy="440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closed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6685875" y="1125500"/>
            <a:ext cx="666899" cy="5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open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Algorithm: Dealing with Conflicts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900"/>
              <a:t>Closed conflicts indicate that there is a lack of node resources for satisfying the roles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900"/>
              <a:t>Open conflicts can be resolved by changing the order in which nodes take on roles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900"/>
              <a:t>Recalling the previous example, if N</a:t>
            </a:r>
            <a:r>
              <a:rPr baseline="-25000" lang="en" sz="1900"/>
              <a:t>2</a:t>
            </a:r>
            <a:r>
              <a:rPr lang="en" sz="1900"/>
              <a:t> is assigned R</a:t>
            </a:r>
            <a:r>
              <a:rPr baseline="-25000" lang="en" sz="1900"/>
              <a:t>1</a:t>
            </a:r>
            <a:r>
              <a:rPr lang="en" sz="1900"/>
              <a:t>, then N</a:t>
            </a:r>
            <a:r>
              <a:rPr baseline="-25000" lang="en" sz="1900"/>
              <a:t>1</a:t>
            </a:r>
            <a:r>
              <a:rPr lang="en" sz="1900"/>
              <a:t> can be assigned R</a:t>
            </a:r>
            <a:r>
              <a:rPr baseline="-25000" lang="en" sz="1900"/>
              <a:t>2</a:t>
            </a:r>
            <a:r>
              <a:rPr lang="en" sz="1900"/>
              <a:t>, which means that the system has successfully assigned all roles to the nodes in the system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900"/>
              <a:t>Thus, the key is to order role assignments correctly. This is done with a token.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