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1" r:id="rId4"/>
    <p:sldId id="262" r:id="rId5"/>
    <p:sldId id="271" r:id="rId6"/>
    <p:sldId id="268" r:id="rId7"/>
    <p:sldId id="270" r:id="rId8"/>
    <p:sldId id="269" r:id="rId9"/>
    <p:sldId id="277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9336-E5D9-4E11-A970-11E7EEE933AB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3D3F1-078A-4459-BA91-9391B8E6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6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06BF9-1D61-4773-99C8-9A40F7EF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7EE03-7AD4-4C40-8597-B8E0E9D6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D72C3-9D61-433D-AE10-89409280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1BAB3-A7CB-4480-B229-583D427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9C33F-180A-4E9C-88A1-AC4E18F1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5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6F088-1D38-4FCC-98F1-F0985B1C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3CA88-CCF9-42F3-84EC-EF0CEAB16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CF9B0-919C-4D39-A853-C54ADF31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1FEA1-55C1-42A5-BD99-F6703CB2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E1F9-F183-4D52-B86A-D9519150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BBFFA7-768D-4ACD-9B64-2D6ABECEF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78DCB-02B9-4C94-87AA-E20C0FF9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A5AB5-745A-4EA8-9D1C-699CEE0B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455BA-4ABA-4134-89D4-D40B2C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B4840-9DA9-4BF9-8773-5A664FB9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DBF91-B7A7-410A-BBEA-0ADC39DA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26C4A-8A85-472E-A1C9-C86BECEA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63248-10B1-4E19-8B8B-0410BCF2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A5BD6-D530-41EA-AAA5-B3C28BD1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70A39-2415-41C8-B563-5AF512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90C7-F407-40B5-A65E-79CFD151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8C3C5-DE7A-4DD8-BBE1-7C9289D4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E814F-89EC-4AAD-BBAA-9E4517E1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8DE82-BBD2-4355-94AF-6CDC6DEA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A64DA-3467-4D0E-9E79-C6185320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4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3C80-C6C2-4B5B-8F2B-141EEFEE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6B095-1C9B-43AC-BAAA-00145DC5D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A02FA-D48B-412F-8C9D-7A976FCE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22FD2-7467-4117-8A72-F3DC2957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F2E7D-9044-477B-A833-465C2AD5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6D59-7700-4D5F-AAD1-A269853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4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692AF-01E6-496E-A2CB-38A9DAA9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11D0E-5087-4CDD-8DBA-E4CF3072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20BE0-2589-45AE-89C6-7CE37CC2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87F53D-227C-41C8-944A-5596247D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DFB56-E580-4AF9-960D-1640130B3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DCABC-234E-4270-A47F-53877754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A71CC9-E832-447F-B461-E1EE5AA3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96A52-8B69-45ED-AC51-C3465ADB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52A27-F865-4A69-B0D8-ECA3F8DC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1181F0-B954-4AE1-ABDB-81C98E76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7BC740-4B86-445C-A010-C915ED0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5F3CE-D94B-48AD-B7E2-5096675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E963E-96D3-453D-B7DC-467AC5DF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3EFDF5-1033-4BFC-8E55-F60F4F92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28EC1-DA8E-4E88-A818-4542D1B2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8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52939-1B42-42F0-B875-31DDF8D6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95246-60D5-44EE-8EEF-D3C6D629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47F711-5BB0-478A-8B7C-00385A63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F110D-56B7-4636-865D-23779EFE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1F625-D2FF-4855-BEC2-4499441C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5F645-BBA4-45DA-BA50-5A56F0AB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672B5-0B68-47F7-857E-0D7BCCD9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5038A7-3D82-4CF1-98DA-33E3EAC0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55733-6219-4057-A64A-3EEF2764A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D0AAA-2AF9-4289-ADDA-AF58EE73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3D598-DCE7-47C5-9FAF-018EB6F4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4F4DE-0B80-4C02-B9C8-06DF8DA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386587-D9F0-4AD3-B631-DD816ADE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71194-2C6F-4966-96CC-D01D113B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5DA35-E307-42C8-8F41-E2261E2C1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5266-39C4-40A4-BD38-83A0D962AC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A2F89-64BC-424F-849E-0566CDA3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6104D-FE30-4EB4-9E97-8077FC5F0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5032-ECD3-4E00-A39A-AD4E47370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0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22F22-78D6-421C-918A-59FE308B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576" y="1122363"/>
            <a:ext cx="4640424" cy="2387600"/>
          </a:xfrm>
        </p:spPr>
        <p:txBody>
          <a:bodyPr/>
          <a:lstStyle/>
          <a:p>
            <a:pPr algn="r"/>
            <a:r>
              <a:rPr lang="en-US" altLang="zh-C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AE3EC-E2D7-4138-981E-D0E796AB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576" y="3602038"/>
            <a:ext cx="4640424" cy="1274762"/>
          </a:xfrm>
        </p:spPr>
        <p:txBody>
          <a:bodyPr>
            <a:normAutofit/>
          </a:bodyPr>
          <a:lstStyle/>
          <a:p>
            <a:pPr algn="r"/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成问题</a:t>
            </a:r>
            <a:endParaRPr lang="en-US" altLang="zh-CN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3584CAA-0276-4FD8-88D2-2BC0CCB72C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" y="618295"/>
            <a:ext cx="5783335" cy="5783335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BC9D424D-DBFF-4398-9E43-BFD24B79CB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3" y="618295"/>
            <a:ext cx="5783335" cy="57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1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用来清点数量，得到计数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839788" y="2738721"/>
            <a:ext cx="9125306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Countifs(criteria_range1,criteria1, …)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FB6463-B63A-4DC8-BCEB-F2D122A2992B}"/>
              </a:ext>
            </a:extLst>
          </p:cNvPr>
          <p:cNvSpPr/>
          <p:nvPr/>
        </p:nvSpPr>
        <p:spPr>
          <a:xfrm>
            <a:off x="4475935" y="3192769"/>
            <a:ext cx="1330043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计数的条件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2657861" y="3194799"/>
            <a:ext cx="1330043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在哪里计数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839788" y="4495951"/>
            <a:ext cx="8109330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Countifs(b2:b13, "&gt;100")=8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839786" y="5033667"/>
            <a:ext cx="6727371" cy="66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公式含义：在区域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B13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中，清点拉新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的城市的数量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结果含义：区域中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的单元格共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6035B7-07EA-4F98-95C0-570EDACF0819}"/>
              </a:ext>
            </a:extLst>
          </p:cNvPr>
          <p:cNvSpPr/>
          <p:nvPr/>
        </p:nvSpPr>
        <p:spPr>
          <a:xfrm>
            <a:off x="9210284" y="4407656"/>
            <a:ext cx="1483567" cy="26458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E850A0-232A-4398-96CD-00CC87D89850}"/>
              </a:ext>
            </a:extLst>
          </p:cNvPr>
          <p:cNvGraphicFramePr>
            <a:graphicFrameLocks noGrp="1"/>
          </p:cNvGraphicFramePr>
          <p:nvPr/>
        </p:nvGraphicFramePr>
        <p:xfrm>
          <a:off x="9215794" y="2847461"/>
          <a:ext cx="1498600" cy="312039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30335201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38875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38013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99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拉新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071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北京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58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675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天津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35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重庆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32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安徽省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933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福建省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6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甘肃省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109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广东省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108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478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贵州省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234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239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海南省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10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河北省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262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757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河南省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实例展示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tIns="144000"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举行拉新的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335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个城市中，新增顾客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的有几个？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计划对少数民族区提供优惠政策，问报名活动有几个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自治州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重复性检查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活动财务进行了返点奖励，问是否有城市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享受了返点奖励？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2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我擦为什么我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结果和公式不一样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tIns="144000"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每个省区可以为大客户提交特别优惠申请，但数量有限制不得大于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次每月，需要核查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Countifs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嗯，好像上海还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marL="0" indent="0">
              <a:buNone/>
            </a:pP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花擦上海怎么比公式算的多？！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8460D1-4F8E-4067-9C13-1E0ADA2020B6}"/>
              </a:ext>
            </a:extLst>
          </p:cNvPr>
          <p:cNvGraphicFramePr>
            <a:graphicFrameLocks noGrp="1"/>
          </p:cNvGraphicFramePr>
          <p:nvPr/>
        </p:nvGraphicFramePr>
        <p:xfrm>
          <a:off x="7268210" y="3658394"/>
          <a:ext cx="3873499" cy="1783080"/>
        </p:xfrm>
        <a:graphic>
          <a:graphicData uri="http://schemas.openxmlformats.org/drawingml/2006/table">
            <a:tbl>
              <a:tblPr/>
              <a:tblGrid>
                <a:gridCol w="685238">
                  <a:extLst>
                    <a:ext uri="{9D8B030D-6E8A-4147-A177-3AD203B41FA5}">
                      <a16:colId xmlns:a16="http://schemas.microsoft.com/office/drawing/2014/main" val="406179374"/>
                    </a:ext>
                  </a:extLst>
                </a:gridCol>
                <a:gridCol w="685238">
                  <a:extLst>
                    <a:ext uri="{9D8B030D-6E8A-4147-A177-3AD203B41FA5}">
                      <a16:colId xmlns:a16="http://schemas.microsoft.com/office/drawing/2014/main" val="943910372"/>
                    </a:ext>
                  </a:extLst>
                </a:gridCol>
                <a:gridCol w="913651">
                  <a:extLst>
                    <a:ext uri="{9D8B030D-6E8A-4147-A177-3AD203B41FA5}">
                      <a16:colId xmlns:a16="http://schemas.microsoft.com/office/drawing/2014/main" val="2403710607"/>
                    </a:ext>
                  </a:extLst>
                </a:gridCol>
                <a:gridCol w="218896">
                  <a:extLst>
                    <a:ext uri="{9D8B030D-6E8A-4147-A177-3AD203B41FA5}">
                      <a16:colId xmlns:a16="http://schemas.microsoft.com/office/drawing/2014/main" val="3645321205"/>
                    </a:ext>
                  </a:extLst>
                </a:gridCol>
                <a:gridCol w="685238">
                  <a:extLst>
                    <a:ext uri="{9D8B030D-6E8A-4147-A177-3AD203B41FA5}">
                      <a16:colId xmlns:a16="http://schemas.microsoft.com/office/drawing/2014/main" val="1299157716"/>
                    </a:ext>
                  </a:extLst>
                </a:gridCol>
                <a:gridCol w="685238">
                  <a:extLst>
                    <a:ext uri="{9D8B030D-6E8A-4147-A177-3AD203B41FA5}">
                      <a16:colId xmlns:a16="http://schemas.microsoft.com/office/drawing/2014/main" val="313718785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169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省区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申请日期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省区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申请数目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266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2017/5/28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227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 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2017/3/4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北京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343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2017/6/27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广州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210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2017/6/13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重庆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147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 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2017/3/23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82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 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2017/5/16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736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42BF018-FA02-4E96-A54A-0D7E516F4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81" t="22064" r="36939" b="41365"/>
          <a:stretch/>
        </p:blipFill>
        <p:spPr>
          <a:xfrm>
            <a:off x="8482149" y="3936276"/>
            <a:ext cx="148045" cy="1567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A00189-483F-48BD-8921-B2131BCB8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336" t="15488" r="14770" b="26608"/>
          <a:stretch/>
        </p:blipFill>
        <p:spPr>
          <a:xfrm>
            <a:off x="9387840" y="3945779"/>
            <a:ext cx="156754" cy="1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Sumifs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用来求和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839788" y="2738721"/>
            <a:ext cx="9125306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Sumifs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(sum_range,criteria_range1,criteria1, …)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FB6463-B63A-4DC8-BCEB-F2D122A2992B}"/>
              </a:ext>
            </a:extLst>
          </p:cNvPr>
          <p:cNvSpPr/>
          <p:nvPr/>
        </p:nvSpPr>
        <p:spPr>
          <a:xfrm>
            <a:off x="5993450" y="3192769"/>
            <a:ext cx="1330043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求和的条件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4175376" y="3194799"/>
            <a:ext cx="1330043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在哪里判断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839788" y="4495951"/>
            <a:ext cx="8109330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Sumifs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(b2:b13,b2:b13, "&gt;100")=1372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839786" y="5033667"/>
            <a:ext cx="6961797" cy="66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公式含义：在区域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B13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中，清点拉新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的城市的拉新数结果含义：区域中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的单元格加总拉新数共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1,372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6035B7-07EA-4F98-95C0-570EDACF0819}"/>
              </a:ext>
            </a:extLst>
          </p:cNvPr>
          <p:cNvSpPr/>
          <p:nvPr/>
        </p:nvSpPr>
        <p:spPr>
          <a:xfrm>
            <a:off x="9210284" y="4407656"/>
            <a:ext cx="1483567" cy="26458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E850A0-232A-4398-96CD-00CC87D89850}"/>
              </a:ext>
            </a:extLst>
          </p:cNvPr>
          <p:cNvGraphicFramePr>
            <a:graphicFrameLocks noGrp="1"/>
          </p:cNvGraphicFramePr>
          <p:nvPr/>
        </p:nvGraphicFramePr>
        <p:xfrm>
          <a:off x="9215794" y="2847461"/>
          <a:ext cx="1498600" cy="312039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30335201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388756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38013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99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拉新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071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北京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158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上海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675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天津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35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重庆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932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安徽省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933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福建省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6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甘肃省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109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广东省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108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478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贵州省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234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239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海南省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10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河北省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262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757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河南省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9525" marR="9525" marT="9525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434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2138227" y="3194799"/>
            <a:ext cx="1330043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在哪里求和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</a:t>
            </a:r>
          </a:p>
        </p:txBody>
      </p:sp>
    </p:spTree>
    <p:extLst>
      <p:ext uri="{BB962C8B-B14F-4D97-AF65-F5344CB8AC3E}">
        <p14:creationId xmlns:p14="http://schemas.microsoft.com/office/powerpoint/2010/main" val="77912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实例展示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tIns="144000"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举行顾客拉新的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335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个城市中，新增顾客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的加总有多少？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计划对少数民族区提供优惠政策，问报名活动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自治州</a:t>
            </a:r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的拉新共多少？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6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tIns="144000"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特殊字符，代表某一不固定字符，用以模糊搜索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  星号代表任意数量的任意字符。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可以代表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华腾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克思</a:t>
            </a:r>
            <a:r>
              <a:rPr lang="en-US" altLang="zh-CN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卡尔</a:t>
            </a:r>
            <a:r>
              <a:rPr lang="en-US" altLang="zh-CN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海因里希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 问号代表一个任意字符。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可以代表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但代替不了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哈哈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0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Sumifs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实例展示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tIns="144000"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开头的城市总订单共多少？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名称中，包含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自治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的有几个？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名称中，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个字的城市共有订单几个？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8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5699335" y="1395301"/>
            <a:ext cx="3122932" cy="58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endParaRPr lang="zh-CN" altLang="zh-CN" sz="8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5240" y="1249231"/>
            <a:ext cx="2460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去出差</a:t>
            </a:r>
          </a:p>
          <a:p>
            <a:pPr algn="r"/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每人酒店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8" name="矩形 7"/>
          <p:cNvSpPr/>
          <p:nvPr/>
        </p:nvSpPr>
        <p:spPr>
          <a:xfrm>
            <a:off x="5804918" y="2144681"/>
            <a:ext cx="1942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如家老板给打折</a:t>
            </a:r>
          </a:p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9" name="矩形 8"/>
          <p:cNvSpPr/>
          <p:nvPr/>
        </p:nvSpPr>
        <p:spPr>
          <a:xfrm>
            <a:off x="5804918" y="2787400"/>
            <a:ext cx="1774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小哥扣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每人退回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17" name="矩形 16"/>
          <p:cNvSpPr/>
          <p:nvPr/>
        </p:nvSpPr>
        <p:spPr>
          <a:xfrm>
            <a:off x="5198054" y="2069771"/>
            <a:ext cx="577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zh-CN" altLang="zh-CN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86" y="2466203"/>
            <a:ext cx="1219200" cy="1219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68305" y="3492213"/>
            <a:ext cx="213661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每人实交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小哥有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</a:p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加起来才到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5699335" y="3716589"/>
            <a:ext cx="3122932" cy="58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endParaRPr lang="zh-CN" altLang="zh-CN" sz="8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4692892"/>
            <a:ext cx="3456207" cy="16909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93384" y="505683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去哪儿了？</a:t>
            </a:r>
          </a:p>
        </p:txBody>
      </p:sp>
      <p:sp>
        <p:nvSpPr>
          <p:cNvPr id="23" name="矩形 22"/>
          <p:cNvSpPr/>
          <p:nvPr/>
        </p:nvSpPr>
        <p:spPr>
          <a:xfrm>
            <a:off x="3668305" y="4642035"/>
            <a:ext cx="21366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中间少了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72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5699335" y="1395301"/>
            <a:ext cx="3122932" cy="58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zh-CN" sz="8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5240" y="1249231"/>
            <a:ext cx="2460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朋友回来了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每人酒店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8" name="矩形 7"/>
          <p:cNvSpPr/>
          <p:nvPr/>
        </p:nvSpPr>
        <p:spPr>
          <a:xfrm>
            <a:off x="5804918" y="2144681"/>
            <a:ext cx="1942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如家老板给打折</a:t>
            </a:r>
          </a:p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9" name="矩形 8"/>
          <p:cNvSpPr/>
          <p:nvPr/>
        </p:nvSpPr>
        <p:spPr>
          <a:xfrm>
            <a:off x="5804918" y="2787400"/>
            <a:ext cx="1774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小哥扣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每人退回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17" name="矩形 16"/>
          <p:cNvSpPr/>
          <p:nvPr/>
        </p:nvSpPr>
        <p:spPr>
          <a:xfrm>
            <a:off x="5198054" y="2069771"/>
            <a:ext cx="577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zh-CN" altLang="zh-CN" sz="4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86" y="2466203"/>
            <a:ext cx="1219200" cy="1219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68305" y="3492213"/>
            <a:ext cx="213661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每人实交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小哥有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</a:p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加起来一共有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5699335" y="3716589"/>
            <a:ext cx="3122932" cy="58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zh-CN" sz="8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4692892"/>
            <a:ext cx="3456207" cy="16909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32267" y="490033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开头丢的那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2722" y="4642035"/>
            <a:ext cx="2136613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嘿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29291" y="5387369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在这儿呢！</a:t>
            </a:r>
            <a:endParaRPr lang="zh-CN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87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5699335" y="1395301"/>
            <a:ext cx="3122932" cy="58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1200</a:t>
            </a:r>
            <a:endParaRPr kumimoji="0" lang="zh-CN" altLang="zh-CN" sz="8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5240" y="1249231"/>
            <a:ext cx="2460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个小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去出差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每人酒店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</a:t>
            </a:r>
          </a:p>
        </p:txBody>
      </p:sp>
      <p:sp>
        <p:nvSpPr>
          <p:cNvPr id="8" name="矩形 7"/>
          <p:cNvSpPr/>
          <p:nvPr/>
        </p:nvSpPr>
        <p:spPr>
          <a:xfrm>
            <a:off x="5804918" y="2144681"/>
            <a:ext cx="1942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如家老板给打折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返还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</a:t>
            </a:r>
          </a:p>
        </p:txBody>
      </p:sp>
      <p:sp>
        <p:nvSpPr>
          <p:cNvPr id="9" name="矩形 8"/>
          <p:cNvSpPr/>
          <p:nvPr/>
        </p:nvSpPr>
        <p:spPr>
          <a:xfrm>
            <a:off x="5804918" y="2787400"/>
            <a:ext cx="1774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每人退回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</a:t>
            </a:r>
          </a:p>
        </p:txBody>
      </p:sp>
      <p:sp>
        <p:nvSpPr>
          <p:cNvPr id="17" name="矩形 16"/>
          <p:cNvSpPr/>
          <p:nvPr/>
        </p:nvSpPr>
        <p:spPr>
          <a:xfrm>
            <a:off x="5198054" y="2069771"/>
            <a:ext cx="577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￥</a:t>
            </a:r>
            <a:endParaRPr kumimoji="0" lang="zh-CN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86" y="2466203"/>
            <a:ext cx="1219200" cy="1219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68305" y="3492213"/>
            <a:ext cx="213661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每人实交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加起来才到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5699335" y="3716589"/>
            <a:ext cx="3122932" cy="580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1100</a:t>
            </a:r>
            <a:endParaRPr kumimoji="0" lang="zh-CN" altLang="zh-CN" sz="8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4692892"/>
            <a:ext cx="3456207" cy="16909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93384" y="505683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去哪儿了？</a:t>
            </a:r>
          </a:p>
        </p:txBody>
      </p:sp>
      <p:sp>
        <p:nvSpPr>
          <p:cNvPr id="23" name="矩形 22"/>
          <p:cNvSpPr/>
          <p:nvPr/>
        </p:nvSpPr>
        <p:spPr>
          <a:xfrm>
            <a:off x="3668305" y="4642035"/>
            <a:ext cx="21366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中间少了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66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18" y="1595620"/>
            <a:ext cx="5186795" cy="4814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674" b="35607"/>
          <a:stretch/>
        </p:blipFill>
        <p:spPr>
          <a:xfrm>
            <a:off x="3686118" y="3457575"/>
            <a:ext cx="5186795" cy="123825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 txBox="1">
            <a:spLocks/>
          </p:cNvSpPr>
          <p:nvPr/>
        </p:nvSpPr>
        <p:spPr>
          <a:xfrm>
            <a:off x="2548024" y="3355974"/>
            <a:ext cx="7424882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这么多的分析目标，怎么实现</a:t>
            </a:r>
          </a:p>
        </p:txBody>
      </p:sp>
    </p:spTree>
    <p:extLst>
      <p:ext uri="{BB962C8B-B14F-4D97-AF65-F5344CB8AC3E}">
        <p14:creationId xmlns:p14="http://schemas.microsoft.com/office/powerpoint/2010/main" val="256253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 txBox="1">
            <a:spLocks/>
          </p:cNvSpPr>
          <p:nvPr/>
        </p:nvSpPr>
        <p:spPr>
          <a:xfrm>
            <a:off x="2324202" y="1881720"/>
            <a:ext cx="7105548" cy="3204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个公式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41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成问题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 txBox="1">
            <a:spLocks/>
          </p:cNvSpPr>
          <p:nvPr/>
        </p:nvSpPr>
        <p:spPr>
          <a:xfrm>
            <a:off x="2590902" y="4652962"/>
            <a:ext cx="7105548" cy="86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 txBox="1">
            <a:spLocks/>
          </p:cNvSpPr>
          <p:nvPr/>
        </p:nvSpPr>
        <p:spPr>
          <a:xfrm>
            <a:off x="3207724" y="4935022"/>
            <a:ext cx="5338504" cy="393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MATCH SUMIFS COUNTIFS IF IFERROR INDIRECT</a:t>
            </a:r>
            <a:endParaRPr lang="en-US" altLang="zh-CN" sz="1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839788" y="2738721"/>
            <a:ext cx="9125306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logical_test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,[</a:t>
            </a:r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value_if_true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value_if_false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2945217" y="3214350"/>
            <a:ext cx="2108692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满足条件返回什么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839788" y="4495951"/>
            <a:ext cx="8109330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=IF(A2&gt;=260,"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全职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非全职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839787" y="5033667"/>
            <a:ext cx="6355588" cy="66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公式含义：如果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列在线时长大于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，则该员工为全职，否则为非全职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1473206" y="3207188"/>
            <a:ext cx="1330043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判断什么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5086682" y="3214350"/>
            <a:ext cx="2108692" cy="1065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不满足返回什么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49459" y="3139627"/>
          <a:ext cx="1682750" cy="275082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17443678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6082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34309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76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在线时长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1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91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040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386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764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40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800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706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119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7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5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8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1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实例展示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450464C9-01B7-4BB5-86FF-1FE11490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10814148" cy="3684588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tIns="144000"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0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日完成订单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，判断每个销售的当日奖励</a:t>
            </a:r>
          </a:p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日完成订单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大于等于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r>
              <a:rPr lang="en-US" altLang="zh-CN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，判断每个销售的当日奖励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8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87831" y="2547274"/>
          <a:ext cx="10816488" cy="36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244">
                  <a:extLst>
                    <a:ext uri="{9D8B030D-6E8A-4147-A177-3AD203B41FA5}">
                      <a16:colId xmlns:a16="http://schemas.microsoft.com/office/drawing/2014/main" val="1644549039"/>
                    </a:ext>
                  </a:extLst>
                </a:gridCol>
                <a:gridCol w="5408244">
                  <a:extLst>
                    <a:ext uri="{9D8B030D-6E8A-4147-A177-3AD203B41FA5}">
                      <a16:colId xmlns:a16="http://schemas.microsoft.com/office/drawing/2014/main" val="1878325377"/>
                    </a:ext>
                  </a:extLst>
                </a:gridCol>
              </a:tblGrid>
              <a:tr h="12290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587101"/>
                  </a:ext>
                </a:extLst>
              </a:tr>
              <a:tr h="12290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75744"/>
                  </a:ext>
                </a:extLst>
              </a:tr>
              <a:tr h="12290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534127"/>
                  </a:ext>
                </a:extLst>
              </a:tr>
            </a:tbl>
          </a:graphicData>
        </a:graphic>
      </p:graphicFrame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什么是逻辑值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1253845" y="2753336"/>
            <a:ext cx="1214484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2289510" y="2753336"/>
            <a:ext cx="449736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1253845" y="3213561"/>
            <a:ext cx="121448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FALSE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2289510" y="3199207"/>
            <a:ext cx="449736" cy="337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6380102" y="2939572"/>
            <a:ext cx="4775047" cy="66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又叫布尔值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1253843" y="4017356"/>
            <a:ext cx="4329834" cy="767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(300&gt;=260)=TRUE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6380102" y="4196150"/>
            <a:ext cx="4775047" cy="373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判断结果是真，就返回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FALSE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1253843" y="5301288"/>
            <a:ext cx="4329834" cy="767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=IF(1,TRUE,FALSE)=TRUE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=IF(0,TRUE,FALSE)=FALSE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6380102" y="5501777"/>
            <a:ext cx="4775047" cy="49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FALSE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8411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1743204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5918623" y="3034163"/>
            <a:ext cx="10311977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看到卖西瓜的，数量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，数量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=4)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1266824" y="1796586"/>
            <a:ext cx="4651798" cy="644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女友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：去买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个肉夹馍回来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要是路上看见卖                的，买一个吧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4093421" y="2589569"/>
            <a:ext cx="1825202" cy="44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翻译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3102821" y="3494287"/>
            <a:ext cx="2815802" cy="44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3102821" y="4089795"/>
            <a:ext cx="2815802" cy="44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3102821" y="4999309"/>
            <a:ext cx="2815802" cy="44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3102821" y="4532922"/>
            <a:ext cx="2815802" cy="44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CA984B-A1C7-484C-BC5C-6B7FCA5BA54A}"/>
              </a:ext>
            </a:extLst>
          </p:cNvPr>
          <p:cNvSpPr/>
          <p:nvPr/>
        </p:nvSpPr>
        <p:spPr>
          <a:xfrm>
            <a:off x="5918623" y="2554416"/>
            <a:ext cx="2495550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任务，买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个肉夹馍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5918622" y="3399861"/>
            <a:ext cx="4101677" cy="786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出发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5918622" y="3882764"/>
            <a:ext cx="4101677" cy="786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看到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卖                 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5918622" y="4346617"/>
            <a:ext cx="4101677" cy="786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买了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个肉夹馍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D6E299-D909-4881-84E5-814D43310E0A}"/>
              </a:ext>
            </a:extLst>
          </p:cNvPr>
          <p:cNvSpPr/>
          <p:nvPr/>
        </p:nvSpPr>
        <p:spPr>
          <a:xfrm>
            <a:off x="5939214" y="4800945"/>
            <a:ext cx="4101677" cy="786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从此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变身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单身汪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60" y="3869803"/>
            <a:ext cx="1204913" cy="6096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84" y="2310033"/>
            <a:ext cx="1018541" cy="5153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3" y="4987036"/>
            <a:ext cx="1619991" cy="12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2A27FC5F-CF29-44A9-A7CE-B08386E9626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2" y="249005"/>
            <a:ext cx="1654301" cy="16543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331071-4F43-452F-A174-D5E08102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72" y="808804"/>
            <a:ext cx="5935781" cy="481352"/>
          </a:xfrm>
          <a:noFill/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2FA948-4335-4C17-A32B-5C955902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95727"/>
            <a:ext cx="5906245" cy="562743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快速了解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96153B-0B9C-41BA-B4DC-B6C6536E21A1}"/>
              </a:ext>
            </a:extLst>
          </p:cNvPr>
          <p:cNvSpPr/>
          <p:nvPr/>
        </p:nvSpPr>
        <p:spPr>
          <a:xfrm>
            <a:off x="1467250" y="774182"/>
            <a:ext cx="587022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44CC4A-0653-41C7-9B22-79CCF77C56AC}"/>
              </a:ext>
            </a:extLst>
          </p:cNvPr>
          <p:cNvCxnSpPr/>
          <p:nvPr/>
        </p:nvCxnSpPr>
        <p:spPr>
          <a:xfrm>
            <a:off x="1467250" y="1411883"/>
            <a:ext cx="10559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457F3E-C1C0-4A83-990D-55317972245D}"/>
              </a:ext>
            </a:extLst>
          </p:cNvPr>
          <p:cNvSpPr/>
          <p:nvPr/>
        </p:nvSpPr>
        <p:spPr>
          <a:xfrm>
            <a:off x="913371" y="2019429"/>
            <a:ext cx="4199804" cy="3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B964AF-1F72-47C0-9B9D-F3C1209D5857}"/>
              </a:ext>
            </a:extLst>
          </p:cNvPr>
          <p:cNvSpPr/>
          <p:nvPr/>
        </p:nvSpPr>
        <p:spPr>
          <a:xfrm>
            <a:off x="5022162" y="3819907"/>
            <a:ext cx="2192799" cy="527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什么区别</a:t>
            </a:r>
            <a:endParaRPr lang="en-US" altLang="zh-CN" sz="3200" dirty="0">
              <a:solidFill>
                <a:schemeClr val="accent5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1899440" y="3466440"/>
            <a:ext cx="2063069" cy="107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="7"</a:t>
            </a:r>
            <a:endParaRPr lang="zh-CN" altLang="en-US" sz="6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3BFE2F-07C5-462F-B0FF-7C2166A07302}"/>
              </a:ext>
            </a:extLst>
          </p:cNvPr>
          <p:cNvSpPr/>
          <p:nvPr/>
        </p:nvSpPr>
        <p:spPr>
          <a:xfrm>
            <a:off x="8191628" y="3466440"/>
            <a:ext cx="2063069" cy="107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=7</a:t>
            </a:r>
            <a:endParaRPr lang="zh-CN" altLang="en-US" sz="6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8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1071</Words>
  <PresentationFormat>宽屏</PresentationFormat>
  <Paragraphs>332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Office 主题​​</vt:lpstr>
      <vt:lpstr>7公式</vt:lpstr>
      <vt:lpstr>PowerPoint 演示文稿</vt:lpstr>
      <vt:lpstr>PowerPoint 演示文稿</vt:lpstr>
      <vt:lpstr>PowerPoint 演示文稿</vt:lpstr>
      <vt:lpstr>If</vt:lpstr>
      <vt:lpstr>If</vt:lpstr>
      <vt:lpstr>If</vt:lpstr>
      <vt:lpstr>If</vt:lpstr>
      <vt:lpstr>If</vt:lpstr>
      <vt:lpstr>Countifs</vt:lpstr>
      <vt:lpstr>Countifs</vt:lpstr>
      <vt:lpstr>Countifs</vt:lpstr>
      <vt:lpstr>Sumifs</vt:lpstr>
      <vt:lpstr>Sumifs</vt:lpstr>
      <vt:lpstr>Sumifs</vt:lpstr>
      <vt:lpstr>Sumifs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2020-07-14T23:54:18Z</dcterms:created>
  <dcterms:modified xsi:type="dcterms:W3CDTF">2020-07-15T15:25:04Z</dcterms:modified>
</cp:coreProperties>
</file>