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1.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 name="Shape 26"/>
        <p:cNvGrpSpPr/>
        <p:nvPr/>
      </p:nvGrpSpPr>
      <p:grpSpPr>
        <a:xfrm>
          <a:off y="0" x="0"/>
          <a:ext cy="0" cx="0"/>
          <a:chOff y="0" x="0"/>
          <a:chExt cy="0" cx="0"/>
        </a:xfrm>
      </p:grpSpPr>
      <p:sp>
        <p:nvSpPr>
          <p:cNvPr id="27" name="Shape 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8" name="Shape 2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[Kick off:]</a:t>
            </a:r>
          </a:p>
          <a:p>
            <a:pPr>
              <a:buNone/>
            </a:pPr>
            <a:r>
              <a:rPr lang="en"/>
              <a:t>Hi, I'm Tom Smith, and I'm going to be presenting on the topic of procedural content generation for computer games.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Alternatively, the developers can specify an algorithm and a range of parameters or seeds, and leave the actual generation to be performed as the game or level loads. If the algorithm is stochastic, this can give results that are apparently similar to the previous method, but require drastically less storage. John Carmack of iD software has called PCG an *ahem* lousy [crappy] form of data compression, and it can be used for that, but the power comes in when the algorithm used is non-deterministic (stochastic) - ion which case the results can vary between generations.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Finally, there are "online" methods of procedural content generation, run during game execution. These provide much of the same benefits as offline techniques, however they are more demanding, as they've got to compete for processor time with rendering and physics and traditional AI. They come with a significant upside however, as they allow the generated content to be influenced by actions of the player.</a:t>
            </a:r>
          </a:p>
          <a:p>
            <a:r>
              <a:t/>
            </a:r>
          </a:p>
          <a:p>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Artists use a range PCG techniques to generate multiple content types. These are typically offline algorithms for generating static content, and as such there's a lot of cross-industry use for films and CGI for print media.</a:t>
            </a:r>
          </a:p>
          <a:p>
            <a:pPr rtl="0" lvl="0">
              <a:buClr>
                <a:srgbClr val="000000"/>
              </a:buClr>
              <a:buSzPct val="100000"/>
              <a:buFont typeface="Arial"/>
              <a:buNone/>
            </a:pPr>
            <a:r>
              <a:rPr lang="en"/>
              <a:t>The use of PCG allows artists to make content creation more efficient, and to produce more varied content:</a:t>
            </a:r>
          </a:p>
          <a:p>
            <a:r>
              <a:t/>
            </a:r>
          </a:p>
          <a:p>
            <a:pPr rtl="0" lvl="0">
              <a:buNone/>
            </a:pPr>
            <a:r>
              <a:rPr lang="en"/>
              <a:t>Some example content kinds: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For Textures, there are Image Filtering techniques, PRNGs and Perlin noise pictured here. Was originally developed by Ken Perlin for the motion picture industry,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3D and 4D versions have since been developed, and even the 2D patterns can be mapped onto 3D objects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for Models: the Component-Assembly method using generative grammars - start with a kernel of hand-created pieces, and then use a parameterised algorithm that specifies valid ways to put them together</a:t>
            </a:r>
          </a:p>
          <a:p>
            <a:pPr rtl="0" lvl="0">
              <a:buNone/>
            </a:pPr>
            <a:r>
              <a:rPr lang="en"/>
              <a:t> - A well-known commercial implementation of this is the middleware speedtree - used in games such as Oblivion, Batman and Halo 4, and films such as Avatar and Life of Pi.</a:t>
            </a:r>
          </a:p>
          <a:p>
            <a: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8" name="Shape 15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Music - synthesise interesting and non-repetitive music that can respond to actions in the game world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Animations - again, there's an offline and an online component to this. With games such as Assassins creed 3 having upwards of 7000 animations for the player character alone, the core movement structure is created using traditional methods (motion capture or keyframing) and interstitial transition animations procedurally generated. Then there's an onine component, which is used to allow entities to animate in response to conditions that couldn't have been known at design time - again, there's a middleware for this called Euphoria, which purports to use a skeletomuscular simulation. Finally, there are games like spore that procedurally animate player creations, but these are kind of a special case.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6" name="Shape 17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Finally, there's a whole class of procedural Effects, such as procedural particle systems such as the evolving weapons systems from Galactic Arms Race, or procedural rendering effects such as these Seussian trees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[pause]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 name="Shape 34"/>
        <p:cNvGrpSpPr/>
        <p:nvPr/>
      </p:nvGrpSpPr>
      <p:grpSpPr>
        <a:xfrm>
          <a:off y="0" x="0"/>
          <a:ext cy="0" cx="0"/>
          <a:chOff y="0" x="0"/>
          <a:chExt cy="0" cx="0"/>
        </a:xfrm>
      </p:grpSpPr>
      <p:sp>
        <p:nvSpPr>
          <p:cNvPr id="35" name="Shape 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6" name="Shape 3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rgbClr val="000000"/>
              </a:buClr>
              <a:buSzPct val="100000"/>
              <a:buFont typeface="Arial"/>
              <a:buNone/>
            </a:pPr>
            <a:r>
              <a:rPr lang="en"/>
              <a:t>What do we know about procedural content generation?</a:t>
            </a:r>
          </a:p>
          <a:p>
            <a:pPr rtl="0" lvl="0">
              <a:buNone/>
            </a:pPr>
            <a:r>
              <a:rPr lang="en"/>
              <a:t>Well, it's increasingly being used by modern games, but it's been around for ages. It lets artists and designers produce more varied content more efficiently, and can even generate content that responds to the players actions.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6" name="Shape 19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In addition to static assets, PCG approaches can be used to generate a variety of other types of content: indoor and outdoor environments, and even the specific behaviours of NPCs, weapons and vehicles.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4" name="Shape 20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The use of PCG methods bring several benefits to developers.</a:t>
            </a:r>
          </a:p>
          <a:p>
            <a:pPr rtl="0" lvl="0">
              <a:buNone/>
            </a:pPr>
            <a:r>
              <a:rPr lang="en"/>
              <a:t>They can make it far faster to produce content on a grander scale and with higher detail than is possible - or rather feasible - via hand-crafted creation. To begin with PCG approaches can populate large handcrafted areas - spreading grass, forests or even opponents throughout an area can be as simple as applying the relevant algorithm. Secondly, near-limitless areas can be generated from scratch, by providing an algorithm that expands the world whenever borders are approached.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Another benefit provided by the use of PCG is the potential increase in Replay Value: if the algorithm used for generating content is non-deterministic then generated content can vary between playthroughs - and generation can even be influenced by actions that the player takes.</a:t>
            </a:r>
          </a:p>
          <a:p>
            <a:r>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0" name="Shape 22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Which leads on to Challenge Adjustment systems: online PCG algorithms can use player metrics to adjust the challenge of procedurally generated content - this can be more effective than traditional dynamic difficulty adjustment as more significant changes are possible.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6" name="Shape 226"/>
        <p:cNvGrpSpPr/>
        <p:nvPr/>
      </p:nvGrpSpPr>
      <p:grpSpPr>
        <a:xfrm>
          <a:off y="0" x="0"/>
          <a:ext cy="0" cx="0"/>
          <a:chOff y="0" x="0"/>
          <a:chExt cy="0" cx="0"/>
        </a:xfrm>
      </p:grpSpPr>
      <p:sp>
        <p:nvSpPr>
          <p:cNvPr id="227" name="Shape 2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8" name="Shape 22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There's a lot of active research areas among developers' PCG systems, possibly because more of them are programmers already and so have the skills to develop new systems. There are two that are particularly interesting. </a:t>
            </a:r>
          </a:p>
          <a:p>
            <a: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4" name="Shape 234"/>
        <p:cNvGrpSpPr/>
        <p:nvPr/>
      </p:nvGrpSpPr>
      <p:grpSpPr>
        <a:xfrm>
          <a:off y="0" x="0"/>
          <a:ext cy="0" cx="0"/>
          <a:chOff y="0" x="0"/>
          <a:chExt cy="0" cx="0"/>
        </a:xfrm>
      </p:grpSpPr>
      <p:sp>
        <p:nvSpPr>
          <p:cNvPr id="235" name="Shape 2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6" name="Shape 23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Since developers often can't evaluate the output of their algorithms in the same way that artists can, as so many of the algorithms run online, automatic evaluation methods are often necessary. Search-based PCG techniques are an increasingly popular approach that use Fitness functions to evaluate generated content and select increasingly 'fit' individuals to present.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2" name="Shape 242"/>
        <p:cNvGrpSpPr/>
        <p:nvPr/>
      </p:nvGrpSpPr>
      <p:grpSpPr>
        <a:xfrm>
          <a:off y="0" x="0"/>
          <a:ext cy="0" cx="0"/>
          <a:chOff y="0" x="0"/>
          <a:chExt cy="0" cx="0"/>
        </a:xfrm>
      </p:grpSpPr>
      <p:sp>
        <p:nvSpPr>
          <p:cNvPr id="243" name="Shape 2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4" name="Shape 24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On the other hand, in mixed-initiative content creation, developers provide known good hand-crafted 'set pieces', and allow the algorithm to generate appropriate content between them - which takes advantage of the still unique creativity of human designers, while still providing the scale afforded by PCG systems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2" name="Shape 25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Increasingly, modern games use information about the player to tailor content at runtime. This is more possible now that computers are in general more powerful, as online algorithms compete with other game systems for processor time.</a:t>
            </a:r>
          </a:p>
          <a:p>
            <a:pPr rtl="0" lvl="0">
              <a:buNone/>
            </a:pPr>
            <a:r>
              <a:rPr lang="en"/>
              <a:t>Currently, user focussed-PCG falls into one of two camps.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8" name="Shape 258"/>
        <p:cNvGrpSpPr/>
        <p:nvPr/>
      </p:nvGrpSpPr>
      <p:grpSpPr>
        <a:xfrm>
          <a:off y="0" x="0"/>
          <a:ext cy="0" cx="0"/>
          <a:chOff y="0" x="0"/>
          <a:chExt cy="0" cx="0"/>
        </a:xfrm>
      </p:grpSpPr>
      <p:sp>
        <p:nvSpPr>
          <p:cNvPr id="259" name="Shape 2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0" name="Shape 26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The first looks at improving the player's experience overall. These tend to be heavily AI-based systems that form a model of some aspect of the player, make decisions based upon that model, and then generated content based upon those decisions.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7" name="Shape 267"/>
        <p:cNvGrpSpPr/>
        <p:nvPr/>
      </p:nvGrpSpPr>
      <p:grpSpPr>
        <a:xfrm>
          <a:off y="0" x="0"/>
          <a:ext cy="0" cx="0"/>
          <a:chOff y="0" x="0"/>
          <a:chExt cy="0" cx="0"/>
        </a:xfrm>
      </p:grpSpPr>
      <p:sp>
        <p:nvSpPr>
          <p:cNvPr id="268" name="Shape 2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9" name="Shape 26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One well-known example is Valve’s ‘AI Director’ - which constructs a model of the player's 'emotional intensity' and spawns enemies in order to help it follow an established rhythm to maintain tension. They call it structured unpredictability.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But what actually is it?</a:t>
            </a:r>
          </a:p>
          <a:p>
            <a:pPr rtl="0" lvl="0">
              <a:buNone/>
            </a:pPr>
            <a:r>
              <a:rPr lang="en"/>
              <a:t>Well, it turns out that there's no widely agreed definition: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5" name="Shape 275"/>
        <p:cNvGrpSpPr/>
        <p:nvPr/>
      </p:nvGrpSpPr>
      <p:grpSpPr>
        <a:xfrm>
          <a:off y="0" x="0"/>
          <a:ext cy="0" cx="0"/>
          <a:chOff y="0" x="0"/>
          <a:chExt cy="0" cx="0"/>
        </a:xfrm>
      </p:grpSpPr>
      <p:sp>
        <p:nvSpPr>
          <p:cNvPr id="276" name="Shape 2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7" name="Shape 27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Another example is Bethesda’s ‘Radiant Story’ - which constructs a model of where the player has been, and then generates quests designed to encourage exploration.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3" name="Shape 283"/>
        <p:cNvGrpSpPr/>
        <p:nvPr/>
      </p:nvGrpSpPr>
      <p:grpSpPr>
        <a:xfrm>
          <a:off y="0" x="0"/>
          <a:ext cy="0" cx="0"/>
          <a:chOff y="0" x="0"/>
          <a:chExt cy="0" cx="0"/>
        </a:xfrm>
      </p:grpSpPr>
      <p:sp>
        <p:nvSpPr>
          <p:cNvPr id="284" name="Shape 2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5" name="Shape 28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Another use for user-focussed is to increase the Agency that players perceive is available to them in the game world, often via providing player-driven content generation. </a:t>
            </a:r>
          </a:p>
          <a:p>
            <a:r>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2" name="Shape 292"/>
        <p:cNvGrpSpPr/>
        <p:nvPr/>
      </p:nvGrpSpPr>
      <p:grpSpPr>
        <a:xfrm>
          <a:off y="0" x="0"/>
          <a:ext cy="0" cx="0"/>
          <a:chOff y="0" x="0"/>
          <a:chExt cy="0" cx="0"/>
        </a:xfrm>
      </p:grpSpPr>
      <p:sp>
        <p:nvSpPr>
          <p:cNvPr id="293" name="Shape 2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4" name="Shape 29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One example of this ‘Weapons Lab’ in Galactic Arms Race, which allows players to spend in-game currency to customise their weapons - which have already been procedurally generated anyway as part of an evolutionary system which adapts itself to the player's preferences.</a:t>
            </a:r>
          </a:p>
          <a:p>
            <a:r>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1" name="Shape 301"/>
        <p:cNvGrpSpPr/>
        <p:nvPr/>
      </p:nvGrpSpPr>
      <p:grpSpPr>
        <a:xfrm>
          <a:off y="0" x="0"/>
          <a:ext cy="0" cx="0"/>
          <a:chOff y="0" x="0"/>
          <a:chExt cy="0" cx="0"/>
        </a:xfrm>
      </p:grpSpPr>
      <p:sp>
        <p:nvSpPr>
          <p:cNvPr id="302" name="Shape 3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3" name="Shape 30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Finally, there's the ‘Creature Creator’ in Spore - the player is able to create custom creatures that are procedurally textured and animated in believable ways.</a:t>
            </a:r>
          </a:p>
          <a:p>
            <a: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9" name="Shape 309"/>
        <p:cNvGrpSpPr/>
        <p:nvPr/>
      </p:nvGrpSpPr>
      <p:grpSpPr>
        <a:xfrm>
          <a:off y="0" x="0"/>
          <a:ext cy="0" cx="0"/>
          <a:chOff y="0" x="0"/>
          <a:chExt cy="0" cx="0"/>
        </a:xfrm>
      </p:grpSpPr>
      <p:sp>
        <p:nvSpPr>
          <p:cNvPr id="310" name="Shape 3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1" name="Shape 31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As we've seen, the use of PCG methods can improve the process of content creation.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9" name="Shape 31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They can provide increased efficiency for both artists and designers, by automating repetitive tasks such as placement and the generation of variants.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5" name="Shape 325"/>
        <p:cNvGrpSpPr/>
        <p:nvPr/>
      </p:nvGrpSpPr>
      <p:grpSpPr>
        <a:xfrm>
          <a:off y="0" x="0"/>
          <a:ext cy="0" cx="0"/>
          <a:chOff y="0" x="0"/>
          <a:chExt cy="0" cx="0"/>
        </a:xfrm>
      </p:grpSpPr>
      <p:sp>
        <p:nvSpPr>
          <p:cNvPr id="326" name="Shape 3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7" name="Shape 32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With a kernel of handcrafted content and the appropriate rules, they can provide greater variation than human developers are feasibly capable of,</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3" name="Shape 333"/>
        <p:cNvGrpSpPr/>
        <p:nvPr/>
      </p:nvGrpSpPr>
      <p:grpSpPr>
        <a:xfrm>
          <a:off y="0" x="0"/>
          <a:ext cy="0" cx="0"/>
          <a:chOff y="0" x="0"/>
          <a:chExt cy="0" cx="0"/>
        </a:xfrm>
      </p:grpSpPr>
      <p:sp>
        <p:nvSpPr>
          <p:cNvPr id="334" name="Shape 3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5" name="Shape 33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and finally when algorithms are run during game execution they can provide tailored content that is unique to each individual.</a:t>
            </a:r>
          </a:p>
          <a:p>
            <a:r>
              <a:t/>
            </a:r>
          </a:p>
          <a:p>
            <a:pPr rtl="0" lvl="0">
              <a:buNone/>
            </a:pPr>
            <a:r>
              <a:rPr lang="en"/>
              <a:t>Commercially successful games use PCG for many purposes.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1" name="Shape 341"/>
        <p:cNvGrpSpPr/>
        <p:nvPr/>
      </p:nvGrpSpPr>
      <p:grpSpPr>
        <a:xfrm>
          <a:off y="0" x="0"/>
          <a:ext cy="0" cx="0"/>
          <a:chOff y="0" x="0"/>
          <a:chExt cy="0" cx="0"/>
        </a:xfrm>
      </p:grpSpPr>
      <p:sp>
        <p:nvSpPr>
          <p:cNvPr id="342" name="Shape 3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3" name="Shape 34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However, the implementations are typically bespoke approaches suitable only for the domain of the original problem, and no truly standard approaches exist.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1" name="Shape 35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Further work is needed to develop domain-independent methods to standardise approaches for common problems.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Two recent surveys have attempted to provide concise definitions. Hendrikx et al in 2012 called it “the application of computers to generate game content, distinguish interesting instances among the ones generated, and select entertaining instances on behalf of the players.” - but this definition is insufficient as it doesn't cover unevaluated or human-evaluated generation, only allowing for content evaluated by the computer.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7" name="Shape 357"/>
        <p:cNvGrpSpPr/>
        <p:nvPr/>
      </p:nvGrpSpPr>
      <p:grpSpPr>
        <a:xfrm>
          <a:off y="0" x="0"/>
          <a:ext cy="0" cx="0"/>
          <a:chOff y="0" x="0"/>
          <a:chExt cy="0" cx="0"/>
        </a:xfrm>
      </p:grpSpPr>
      <p:sp>
        <p:nvSpPr>
          <p:cNvPr id="358" name="Shape 3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9" name="Shape 35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This will provide a consistent starting point for the investigation into using PCG in combination with related research areas such as DDA, AI, and so on.</a:t>
            </a:r>
          </a:p>
          <a:p>
            <a:r>
              <a:t/>
            </a:r>
          </a:p>
          <a:p>
            <a:pPr rtl="0" lvl="0">
              <a:buNone/>
            </a:pPr>
            <a:r>
              <a:rPr lang="en"/>
              <a:t>In conclusion, PCG already provides many useful techniques, but there is still scope for research in many areas.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4" name="Shape 364"/>
        <p:cNvGrpSpPr/>
        <p:nvPr/>
      </p:nvGrpSpPr>
      <p:grpSpPr>
        <a:xfrm>
          <a:off y="0" x="0"/>
          <a:ext cy="0" cx="0"/>
          <a:chOff y="0" x="0"/>
          <a:chExt cy="0" cx="0"/>
        </a:xfrm>
      </p:grpSpPr>
      <p:sp>
        <p:nvSpPr>
          <p:cNvPr id="365" name="Shape 36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66" name="Shape 36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Questions?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Togelius et al. in 2011 provided a broader definition: “the algorithmical creation of game content with limited or indirect user input.”. They specifically note that they don't attempt to define the presence or absence of adaptivity or randomness.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There's also an issue of how to define the separation between PCG and related concepts. PCG techniques often use methods from the related fields of dynamic difficulty adjustment, particle systems, evolutionary algorithms, cellular automata and AI, and it can be difficult to know where these end and 'true' (for some value of true) PCG begins.</a:t>
            </a:r>
          </a:p>
          <a:p>
            <a:r>
              <a:t/>
            </a:r>
          </a:p>
          <a:p>
            <a:pPr rtl="0" lvl="0">
              <a:buNone/>
            </a:pPr>
            <a:r>
              <a:rPr lang="en"/>
              <a:t>As a closing note: I'd like to point out that I feel the widely-accepted term procedural *content* generation is a little over-specific, as these days there's a lot of other things being generated using similar techniques - there are approaches I'll cover later that could more accurately be describe as procedural *experience* generation, and that thumbnail - or rather, this image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is an Infinite Mario variant that is actually a procedural procedural level generator generator.</a:t>
            </a:r>
          </a:p>
          <a:p>
            <a:r>
              <a:t/>
            </a:r>
          </a:p>
          <a:p>
            <a:pPr rtl="0" lvl="0">
              <a:buNone/>
            </a:pPr>
            <a:r>
              <a:rPr lang="en"/>
              <a:t>Okay.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First thing:</a:t>
            </a:r>
          </a:p>
          <a:p>
            <a:pPr rtl="0" lvl="0">
              <a:buNone/>
            </a:pPr>
            <a:r>
              <a:rPr lang="en"/>
              <a:t>PCG can be performed at a number of different stages.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To begin with “Offline” PCG techniques - these are performed at development or load time</a:t>
            </a:r>
          </a:p>
          <a:p>
            <a:pPr rtl="0" lvl="0">
              <a:buNone/>
            </a:pPr>
            <a:r>
              <a:rPr lang="en"/>
              <a:t>There's actually a distinct difference here: when it's performed at development time, it obviously uses the developers computers. There's two main options: in the first, the developers can run the process themselves and bake the results into the game files. This can save workload - for example, generating a forest rather than hand-placing each tree - but doesn't reduce the storage needed to deliver that content. However, it can use an algorithm that requires heavy processing as it's done by the developers, and can allow for manual polishing.</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474" cx="7772400"/>
          </a:xfrm>
          <a:prstGeom prst="rect">
            <a:avLst/>
          </a:prstGeom>
          <a:noFill/>
          <a:ln>
            <a:noFill/>
          </a:ln>
        </p:spPr>
        <p:txBody>
          <a:bodyPr bIns="91425" rIns="91425" lIns="91425" tIns="91425" anchor="b" anchorCtr="0"/>
          <a:lstStyle>
            <a:lvl1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1pPr>
            <a:lvl2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2pPr>
            <a:lvl3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3pPr>
            <a:lvl4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4pPr>
            <a:lvl5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5pPr>
            <a:lvl6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6pPr>
            <a:lvl7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7pPr>
            <a:lvl8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8pPr>
            <a:lvl9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9pPr>
          </a:lstStyle>
          <a:p/>
        </p:txBody>
      </p:sp>
      <p:sp>
        <p:nvSpPr>
          <p:cNvPr id="9" name="Shape 9"/>
          <p:cNvSpPr txBox="1"/>
          <p:nvPr>
            <p:ph idx="1" type="subTitle"/>
          </p:nvPr>
        </p:nvSpPr>
        <p:spPr>
          <a:xfrm>
            <a:off y="3786737" x="685800"/>
            <a:ext cy="1046317"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rtl="0">
              <a:defRPr/>
            </a:lvl1pPr>
            <a:lvl2pPr rtl="0" indent="-285750" marL="742950">
              <a:defRPr/>
            </a:lvl2pPr>
            <a:lvl3pPr rtl="0" indent="-228600" marL="1143000">
              <a:defRPr/>
            </a:lvl3pPr>
            <a:lvl4pPr rtl="0" indent="-228600" marL="160020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y="1600200" x="457200"/>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693" cx="8229600"/>
          </a:xfrm>
          <a:prstGeom prst="rect">
            <a:avLst/>
          </a:prstGeom>
          <a:noFill/>
          <a:ln>
            <a:noFill/>
          </a:ln>
        </p:spPr>
        <p:txBody>
          <a:bodyPr bIns="91425" rIns="91425" lIns="91425" tIns="91425" anchor="t" anchorCtr="0"/>
          <a:lstStyle>
            <a:lvl1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1pPr>
            <a:lvl2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2pPr>
            <a:lvl3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3pPr>
            <a:lvl4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4pPr>
            <a:lvl5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5pPr>
            <a:lvl6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6pPr>
            <a:lvl7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7pPr>
            <a:lvl8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8pPr>
            <a:lvl9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9pPr>
          </a:lstStyle>
          <a:p/>
        </p:txBody>
      </p:sp>
      <p:sp>
        <p:nvSpPr>
          <p:cNvPr id="6" name="Shape 6"/>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17.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17.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5.jp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6.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6.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16.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7.jp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8.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12.png" Type="http://schemas.openxmlformats.org/officeDocument/2006/relationships/image" Id="rId3"/><Relationship Target="../media/image10.png" Type="http://schemas.openxmlformats.org/officeDocument/2006/relationships/image" Id="rId5"/></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11.jp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11.jp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4"/><Relationship Target="../media/image11.jp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4"/><Relationship Target="../media/image04.pn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media/image11.jp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media/image11.jp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13.jpg" Type="http://schemas.openxmlformats.org/officeDocument/2006/relationships/image" Id="rId4"/><Relationship Target="../media/image11.jp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11.jp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15.gif"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15.gif"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15.gif"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15.gif"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 Target="../media/image15.gif"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media/image15.gif"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media/image15.gif"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1.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500" cx="77724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Procedural </a:t>
            </a:r>
          </a:p>
          <a:p>
            <a:pPr rtl="0" lvl="0">
              <a:buNone/>
            </a:pPr>
            <a:r>
              <a:rPr lang="en">
                <a:solidFill>
                  <a:srgbClr val="2779AA"/>
                </a:solidFill>
                <a:latin typeface="Trebuchet MS"/>
                <a:ea typeface="Trebuchet MS"/>
                <a:cs typeface="Trebuchet MS"/>
                <a:sym typeface="Trebuchet MS"/>
              </a:rPr>
              <a:t>Content Generation </a:t>
            </a:r>
          </a:p>
          <a:p>
            <a:pPr>
              <a:buNone/>
            </a:pPr>
            <a:r>
              <a:rPr lang="en">
                <a:solidFill>
                  <a:srgbClr val="2779AA"/>
                </a:solidFill>
                <a:latin typeface="Trebuchet MS"/>
                <a:ea typeface="Trebuchet MS"/>
                <a:cs typeface="Trebuchet MS"/>
                <a:sym typeface="Trebuchet MS"/>
              </a:rPr>
              <a:t>for Computer Games</a:t>
            </a:r>
          </a:p>
        </p:txBody>
      </p:sp>
      <p:sp>
        <p:nvSpPr>
          <p:cNvPr id="24" name="Shape 24"/>
          <p:cNvSpPr txBox="1"/>
          <p:nvPr>
            <p:ph idx="1" type="subTitle"/>
          </p:nvPr>
        </p:nvSpPr>
        <p:spPr>
          <a:xfrm>
            <a:off y="4850112" x="685800"/>
            <a:ext cy="1046400" cx="7772400"/>
          </a:xfrm>
          <a:prstGeom prst="rect">
            <a:avLst/>
          </a:prstGeom>
        </p:spPr>
        <p:txBody>
          <a:bodyPr bIns="91425" rIns="91425" lIns="91425" tIns="91425" anchor="t" anchorCtr="0">
            <a:noAutofit/>
          </a:bodyPr>
          <a:lstStyle/>
          <a:p>
            <a:pPr rtl="0" lvl="0">
              <a:lnSpc>
                <a:spcPct val="115000"/>
              </a:lnSpc>
              <a:buClr>
                <a:srgbClr val="000000"/>
              </a:buClr>
              <a:buSzPct val="45833"/>
              <a:buFont typeface="Arial"/>
              <a:buNone/>
            </a:pPr>
            <a:r>
              <a:rPr b="1" sz="2400" lang="en">
                <a:solidFill>
                  <a:srgbClr val="0085B8"/>
                </a:solidFill>
                <a:latin typeface="Trebuchet MS"/>
                <a:ea typeface="Trebuchet MS"/>
                <a:cs typeface="Trebuchet MS"/>
                <a:sym typeface="Trebuchet MS"/>
              </a:rPr>
              <a:t>Author: Tom Smith (taes1g09@ecs.soton.ac.uk)</a:t>
            </a:r>
          </a:p>
          <a:p>
            <a:pPr rtl="0" lvl="0">
              <a:lnSpc>
                <a:spcPct val="115000"/>
              </a:lnSpc>
              <a:buClr>
                <a:srgbClr val="000000"/>
              </a:buClr>
              <a:buSzPct val="45833"/>
              <a:buFont typeface="Arial"/>
              <a:buNone/>
            </a:pPr>
            <a:r>
              <a:rPr b="1" sz="2400" lang="en">
                <a:solidFill>
                  <a:srgbClr val="0085B8"/>
                </a:solidFill>
                <a:latin typeface="Trebuchet MS"/>
                <a:ea typeface="Trebuchet MS"/>
                <a:cs typeface="Trebuchet MS"/>
                <a:sym typeface="Trebuchet MS"/>
              </a:rPr>
              <a:t>Supervisor: Rikki Prince (rfp@ecs.soton.ac.uk)</a:t>
            </a:r>
          </a:p>
          <a:p>
            <a:r>
              <a:t/>
            </a:r>
          </a:p>
        </p:txBody>
      </p:sp>
      <p:cxnSp>
        <p:nvCxnSpPr>
          <p:cNvPr id="25" name="Shape 25"/>
          <p:cNvCxnSpPr/>
          <p:nvPr/>
        </p:nvCxnSpPr>
        <p:spPr>
          <a:xfrm>
            <a:off y="4198937" x="457200"/>
            <a:ext cy="0" cx="8229600"/>
          </a:xfrm>
          <a:prstGeom prst="straightConnector1">
            <a:avLst/>
          </a:prstGeom>
          <a:noFill/>
          <a:ln w="114300" cap="flat">
            <a:solidFill>
              <a:srgbClr val="5EB888"/>
            </a:solidFill>
            <a:prstDash val="solid"/>
            <a:round/>
            <a:headEnd w="lg" len="lg" type="none"/>
            <a:tailEnd w="lg" len="lg" type="none"/>
          </a:ln>
        </p:spPr>
      </p:cxn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p:nvPr/>
        </p:nvSpPr>
        <p:spPr>
          <a:xfrm>
            <a:off y="2557873" x="2068618"/>
            <a:ext cy="4092350" cx="6770579"/>
          </a:xfrm>
          <a:prstGeom prst="rect">
            <a:avLst/>
          </a:prstGeom>
          <a:blipFill>
            <a:blip r:embed="rId3"/>
            <a:stretch>
              <a:fillRect/>
            </a:stretch>
          </a:blipFill>
          <a:ln>
            <a:noFill/>
          </a:ln>
        </p:spPr>
      </p:sp>
      <p:sp>
        <p:nvSpPr>
          <p:cNvPr id="96" name="Shape 9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PCG can be performed at a number of different stages.</a:t>
            </a:r>
          </a:p>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a:t>
            </a: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“Offline” PCG techniques</a:t>
            </a:r>
          </a:p>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a:t>
            </a: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Performed at development or load time</a:t>
            </a:r>
          </a:p>
        </p:txBody>
      </p:sp>
      <p:cxnSp>
        <p:nvCxnSpPr>
          <p:cNvPr id="97" name="Shape 97"/>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98" name="Shape 98"/>
          <p:cNvSpPr/>
          <p:nvPr/>
        </p:nvSpPr>
        <p:spPr>
          <a:xfrm>
            <a:off y="4467350" x="7606575"/>
            <a:ext cy="2197500" cx="1086599"/>
          </a:xfrm>
          <a:prstGeom prst="rect">
            <a:avLst/>
          </a:prstGeom>
          <a:solidFill>
            <a:srgbClr val="FFFFFF"/>
          </a:solidFill>
          <a:ln w="19050" cap="flat">
            <a:solidFill>
              <a:srgbClr val="FFFFFF"/>
            </a:solidFill>
            <a:prstDash val="solid"/>
            <a:round/>
            <a:headEnd w="med" len="med" type="none"/>
            <a:tailEnd w="med" len="med" type="none"/>
          </a:ln>
        </p:spPr>
        <p:txBody>
          <a:bodyPr bIns="91425" rIns="91425" lIns="91425" tIns="91425" anchor="ctr" anchorCtr="0">
            <a:noAutofit/>
          </a:bodyPr>
          <a:lstStyle/>
          <a:p/>
        </p:txBody>
      </p:sp>
      <p:sp>
        <p:nvSpPr>
          <p:cNvPr id="99" name="Shape 99"/>
          <p:cNvSpPr/>
          <p:nvPr/>
        </p:nvSpPr>
        <p:spPr>
          <a:xfrm>
            <a:off y="6145639" x="3134654"/>
            <a:ext cy="519299" cx="2571600"/>
          </a:xfrm>
          <a:prstGeom prst="rect">
            <a:avLst/>
          </a:prstGeom>
          <a:solidFill>
            <a:srgbClr val="FFFFFF"/>
          </a:solidFill>
          <a:ln w="19050" cap="flat">
            <a:solidFill>
              <a:srgbClr val="FFFFFF"/>
            </a:solidFill>
            <a:prstDash val="solid"/>
            <a:round/>
            <a:headEnd w="med" len="med" type="none"/>
            <a:tailEnd w="med" len="med" type="none"/>
          </a:ln>
        </p:spPr>
        <p:txBody>
          <a:bodyPr bIns="91425" rIns="91425" lIns="91425" tIns="91425" anchor="ctr" anchorCtr="0">
            <a:noAutofit/>
          </a:bodyPr>
          <a:lstStyle/>
          <a:p/>
        </p:txBody>
      </p:sp>
      <p:sp>
        <p:nvSpPr>
          <p:cNvPr id="100" name="Shape 100"/>
          <p:cNvSpPr/>
          <p:nvPr/>
        </p:nvSpPr>
        <p:spPr>
          <a:xfrm rot="-5400000">
            <a:off y="2885810" x="7340925"/>
            <a:ext cy="1472999" cx="1593599"/>
          </a:xfrm>
          <a:prstGeom prst="rtTriangle">
            <a:avLst/>
          </a:prstGeom>
          <a:solidFill>
            <a:srgbClr val="FFFFFF"/>
          </a:solidFill>
          <a:ln w="19050" cap="flat">
            <a:solidFill>
              <a:srgbClr val="FFFFFF"/>
            </a:solidFill>
            <a:prstDash val="solid"/>
            <a:round/>
            <a:headEnd w="med" len="med" type="none"/>
            <a:tailEnd w="med" len="med" type="none"/>
          </a:ln>
        </p:spPr>
        <p:txBody>
          <a:bodyPr bIns="91425" rIns="91425" lIns="91425" tIns="91425" anchor="ctr" anchorCtr="0">
            <a:noAutofit/>
          </a:bodyPr>
          <a:lstStyle/>
          <a:p/>
        </p:txBody>
      </p:sp>
      <p:sp>
        <p:nvSpPr>
          <p:cNvPr id="101" name="Shape 101"/>
          <p:cNvSpPr/>
          <p:nvPr/>
        </p:nvSpPr>
        <p:spPr>
          <a:xfrm>
            <a:off y="274637" x="457200"/>
            <a:ext cy="1143000" cx="1199343"/>
          </a:xfrm>
          <a:prstGeom prst="rect">
            <a:avLst/>
          </a:prstGeom>
          <a:blipFill>
            <a:blip r:embed="rId4"/>
            <a:stretch>
              <a:fillRect/>
            </a:stretch>
          </a:blipFill>
          <a:ln>
            <a:noFill/>
          </a:ln>
        </p:spPr>
      </p:sp>
      <p:sp>
        <p:nvSpPr>
          <p:cNvPr id="102" name="Shape 102"/>
          <p:cNvSpPr txBox="1"/>
          <p:nvPr>
            <p:ph type="title"/>
          </p:nvPr>
        </p:nvSpPr>
        <p:spPr>
          <a:xfrm>
            <a:off y="274638" x="1808943"/>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Online PCG vs. Offline PCG</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p:nvPr/>
        </p:nvSpPr>
        <p:spPr>
          <a:xfrm>
            <a:off y="2557873" x="2068618"/>
            <a:ext cy="4092350" cx="6770579"/>
          </a:xfrm>
          <a:prstGeom prst="rect">
            <a:avLst/>
          </a:prstGeom>
          <a:blipFill>
            <a:blip r:embed="rId3"/>
            <a:stretch>
              <a:fillRect/>
            </a:stretch>
          </a:blipFill>
          <a:ln>
            <a:noFill/>
          </a:ln>
        </p:spPr>
      </p:sp>
      <p:sp>
        <p:nvSpPr>
          <p:cNvPr id="108" name="Shape 10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PCG can be performed at a number of different stages.</a:t>
            </a:r>
          </a:p>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a:t>
            </a: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“Offline” PCG techniques</a:t>
            </a:r>
          </a:p>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a:t>
            </a: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Performed at development or load time</a:t>
            </a:r>
          </a:p>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a:t>
            </a: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“Online” PCG methods</a:t>
            </a:r>
          </a:p>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a:t>
            </a: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Performed during game execution</a:t>
            </a:r>
          </a:p>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a:t>
            </a: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Can use runtime information</a:t>
            </a:r>
          </a:p>
          <a:p>
            <a:r>
              <a:t/>
            </a:r>
          </a:p>
        </p:txBody>
      </p:sp>
      <p:cxnSp>
        <p:nvCxnSpPr>
          <p:cNvPr id="109" name="Shape 109"/>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10" name="Shape 110"/>
          <p:cNvSpPr/>
          <p:nvPr/>
        </p:nvSpPr>
        <p:spPr>
          <a:xfrm>
            <a:off y="274637" x="457200"/>
            <a:ext cy="1143000" cx="1199343"/>
          </a:xfrm>
          <a:prstGeom prst="rect">
            <a:avLst/>
          </a:prstGeom>
          <a:blipFill>
            <a:blip r:embed="rId4"/>
            <a:stretch>
              <a:fillRect/>
            </a:stretch>
          </a:blipFill>
          <a:ln>
            <a:noFill/>
          </a:ln>
        </p:spPr>
      </p:sp>
      <p:sp>
        <p:nvSpPr>
          <p:cNvPr id="111" name="Shape 111"/>
          <p:cNvSpPr txBox="1"/>
          <p:nvPr>
            <p:ph type="title"/>
          </p:nvPr>
        </p:nvSpPr>
        <p:spPr>
          <a:xfrm>
            <a:off y="274638" x="1808943"/>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Online PCG vs. Offline PCG</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74637"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Artists</a:t>
            </a:r>
          </a:p>
        </p:txBody>
      </p:sp>
      <p:sp>
        <p:nvSpPr>
          <p:cNvPr id="117" name="Shape 11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Artists use a range PCG techniques to generate many content types. These typically generate static content, and are widely used in other GGI industries.</a:t>
            </a:r>
          </a:p>
          <a:p>
            <a:r>
              <a:t/>
            </a:r>
          </a:p>
        </p:txBody>
      </p:sp>
      <p:cxnSp>
        <p:nvCxnSpPr>
          <p:cNvPr id="118" name="Shape 118"/>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19" name="Shape 119"/>
          <p:cNvSpPr/>
          <p:nvPr/>
        </p:nvSpPr>
        <p:spPr>
          <a:xfrm>
            <a:off y="274637" x="457200"/>
            <a:ext cy="1142999" cx="1199342"/>
          </a:xfrm>
          <a:prstGeom prst="rect">
            <a:avLst/>
          </a:prstGeom>
          <a:blipFill>
            <a:blip r:embed="rId3"/>
            <a:stretch>
              <a:fillRect/>
            </a:stretch>
          </a:blipFill>
          <a:ln>
            <a:noFill/>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Artists use a range PCG techniques to generate many content types. These typically generate static content, and are widely used in other GGI industries.</a:t>
            </a:r>
          </a:p>
          <a:p>
            <a:r>
              <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Textures</a:t>
            </a:r>
          </a:p>
          <a:p>
            <a:r>
              <a:t/>
            </a:r>
          </a:p>
        </p:txBody>
      </p:sp>
      <p:sp>
        <p:nvSpPr>
          <p:cNvPr id="125" name="Shape 125"/>
          <p:cNvSpPr/>
          <p:nvPr/>
        </p:nvSpPr>
        <p:spPr>
          <a:xfrm>
            <a:off y="3015146" x="4385969"/>
            <a:ext cy="2960739" cx="2954808"/>
          </a:xfrm>
          <a:prstGeom prst="rect">
            <a:avLst/>
          </a:prstGeom>
          <a:blipFill>
            <a:blip r:embed="rId3"/>
            <a:stretch>
              <a:fillRect/>
            </a:stretch>
          </a:blipFill>
          <a:ln>
            <a:noFill/>
          </a:ln>
        </p:spPr>
      </p:sp>
      <p:cxnSp>
        <p:nvCxnSpPr>
          <p:cNvPr id="126" name="Shape 126"/>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27" name="Shape 127"/>
          <p:cNvSpPr/>
          <p:nvPr/>
        </p:nvSpPr>
        <p:spPr>
          <a:xfrm>
            <a:off y="274637" x="457200"/>
            <a:ext cy="1142999" cx="1199342"/>
          </a:xfrm>
          <a:prstGeom prst="rect">
            <a:avLst/>
          </a:prstGeom>
          <a:blipFill>
            <a:blip r:embed="rId3"/>
            <a:stretch>
              <a:fillRect/>
            </a:stretch>
          </a:blipFill>
          <a:ln>
            <a:noFill/>
          </a:ln>
        </p:spPr>
      </p:sp>
      <p:sp>
        <p:nvSpPr>
          <p:cNvPr id="128" name="Shape 128"/>
          <p:cNvSpPr txBox="1"/>
          <p:nvPr>
            <p:ph type="title"/>
          </p:nvPr>
        </p:nvSpPr>
        <p:spPr>
          <a:xfrm>
            <a:off y="274637"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Artists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p:nvPr/>
        </p:nvSpPr>
        <p:spPr>
          <a:xfrm>
            <a:off y="3015146" x="4385969"/>
            <a:ext cy="2960740" cx="2954809"/>
          </a:xfrm>
          <a:prstGeom prst="rect">
            <a:avLst/>
          </a:prstGeom>
          <a:blipFill>
            <a:blip r:embed="rId3"/>
            <a:stretch>
              <a:fillRect/>
            </a:stretch>
          </a:blipFill>
          <a:ln>
            <a:noFill/>
          </a:ln>
        </p:spPr>
      </p:sp>
      <p:sp>
        <p:nvSpPr>
          <p:cNvPr id="134" name="Shape 13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Artists use a range PCG techniques to generate many content types. These typically generate static content, and are widely used in other GGI industries.</a:t>
            </a:r>
          </a:p>
          <a:p>
            <a:r>
              <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Textures</a:t>
            </a:r>
          </a:p>
          <a:p>
            <a:r>
              <a:t/>
            </a:r>
          </a:p>
          <a:p>
            <a:r>
              <a:t/>
            </a:r>
          </a:p>
        </p:txBody>
      </p:sp>
      <p:cxnSp>
        <p:nvCxnSpPr>
          <p:cNvPr id="135" name="Shape 135"/>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36" name="Shape 136"/>
          <p:cNvSpPr/>
          <p:nvPr/>
        </p:nvSpPr>
        <p:spPr>
          <a:xfrm>
            <a:off y="274637" x="457200"/>
            <a:ext cy="1142999" cx="1199342"/>
          </a:xfrm>
          <a:prstGeom prst="rect">
            <a:avLst/>
          </a:prstGeom>
          <a:blipFill>
            <a:blip r:embed="rId4"/>
            <a:stretch>
              <a:fillRect/>
            </a:stretch>
          </a:blipFill>
          <a:ln>
            <a:noFill/>
          </a:ln>
        </p:spPr>
      </p:sp>
      <p:sp>
        <p:nvSpPr>
          <p:cNvPr id="137" name="Shape 137"/>
          <p:cNvSpPr txBox="1"/>
          <p:nvPr>
            <p:ph type="title"/>
          </p:nvPr>
        </p:nvSpPr>
        <p:spPr>
          <a:xfrm>
            <a:off y="274637"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Artists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p:nvPr/>
        </p:nvSpPr>
        <p:spPr>
          <a:xfrm>
            <a:off y="3085957" x="3573347"/>
            <a:ext cy="2819118" cx="4580052"/>
          </a:xfrm>
          <a:prstGeom prst="rect">
            <a:avLst/>
          </a:prstGeom>
          <a:blipFill>
            <a:blip r:embed="rId3"/>
            <a:stretch>
              <a:fillRect/>
            </a:stretch>
          </a:blipFill>
          <a:ln>
            <a:noFill/>
          </a:ln>
        </p:spPr>
      </p:sp>
      <p:sp>
        <p:nvSpPr>
          <p:cNvPr id="143" name="Shape 14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Artists use a range PCG techniques to generate many content types. These typically generate static content, and are widely used in other GGI industries.</a:t>
            </a:r>
          </a:p>
          <a:p>
            <a:r>
              <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Textures</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Models</a:t>
            </a:r>
          </a:p>
          <a:p>
            <a:pPr rtl="0" lvl="0">
              <a:lnSpc>
                <a:spcPct val="115000"/>
              </a:lnSpc>
              <a:spcBef>
                <a:spcPts val="0"/>
              </a:spcBef>
              <a:buNone/>
            </a:pPr>
            <a:r>
              <a:rPr b="1" sz="2400" lang="en">
                <a:solidFill>
                  <a:srgbClr val="5EB888"/>
                </a:solidFill>
                <a:latin typeface="Trebuchet MS"/>
                <a:ea typeface="Trebuchet MS"/>
                <a:cs typeface="Trebuchet MS"/>
                <a:sym typeface="Trebuchet MS"/>
              </a:rPr>
              <a:t> </a:t>
            </a:r>
          </a:p>
          <a:p>
            <a:r>
              <a:t/>
            </a:r>
          </a:p>
        </p:txBody>
      </p:sp>
      <p:cxnSp>
        <p:nvCxnSpPr>
          <p:cNvPr id="144" name="Shape 144"/>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45" name="Shape 145"/>
          <p:cNvSpPr/>
          <p:nvPr/>
        </p:nvSpPr>
        <p:spPr>
          <a:xfrm>
            <a:off y="274637" x="457200"/>
            <a:ext cy="1142999" cx="1199342"/>
          </a:xfrm>
          <a:prstGeom prst="rect">
            <a:avLst/>
          </a:prstGeom>
          <a:blipFill>
            <a:blip r:embed="rId4"/>
            <a:stretch>
              <a:fillRect/>
            </a:stretch>
          </a:blipFill>
          <a:ln>
            <a:noFill/>
          </a:ln>
        </p:spPr>
      </p:sp>
      <p:sp>
        <p:nvSpPr>
          <p:cNvPr id="146" name="Shape 146"/>
          <p:cNvSpPr txBox="1"/>
          <p:nvPr>
            <p:ph type="title"/>
          </p:nvPr>
        </p:nvSpPr>
        <p:spPr>
          <a:xfrm>
            <a:off y="274637"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Artists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p:nvPr/>
        </p:nvSpPr>
        <p:spPr>
          <a:xfrm>
            <a:off y="3085957" x="3573347"/>
            <a:ext cy="2819118" cx="4580052"/>
          </a:xfrm>
          <a:prstGeom prst="rect">
            <a:avLst/>
          </a:prstGeom>
          <a:blipFill>
            <a:blip r:embed="rId3"/>
            <a:stretch>
              <a:fillRect/>
            </a:stretch>
          </a:blipFill>
          <a:ln>
            <a:noFill/>
          </a:ln>
        </p:spPr>
      </p:sp>
      <p:sp>
        <p:nvSpPr>
          <p:cNvPr id="152" name="Shape 15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Artists use a range PCG techniques to generate many content types. These typically generate static content, and are widely used in other GGI industries.</a:t>
            </a:r>
          </a:p>
          <a:p>
            <a:r>
              <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Textures</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Models</a:t>
            </a:r>
          </a:p>
          <a:p>
            <a:pPr rtl="0" lvl="0">
              <a:lnSpc>
                <a:spcPct val="115000"/>
              </a:lnSpc>
              <a:spcBef>
                <a:spcPts val="0"/>
              </a:spcBef>
              <a:buNone/>
            </a:pPr>
            <a:r>
              <a:rPr b="1" sz="2400" lang="en">
                <a:solidFill>
                  <a:srgbClr val="5EB888"/>
                </a:solidFill>
                <a:latin typeface="Trebuchet MS"/>
                <a:ea typeface="Trebuchet MS"/>
                <a:cs typeface="Trebuchet MS"/>
                <a:sym typeface="Trebuchet MS"/>
              </a:rPr>
              <a:t> ▸</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Music</a:t>
            </a:r>
          </a:p>
          <a:p>
            <a:r>
              <a:t/>
            </a:r>
          </a:p>
          <a:p>
            <a:r>
              <a:t/>
            </a:r>
          </a:p>
        </p:txBody>
      </p:sp>
      <p:cxnSp>
        <p:nvCxnSpPr>
          <p:cNvPr id="153" name="Shape 153"/>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54" name="Shape 154"/>
          <p:cNvSpPr/>
          <p:nvPr/>
        </p:nvSpPr>
        <p:spPr>
          <a:xfrm>
            <a:off y="274637" x="457200"/>
            <a:ext cy="1142999" cx="1199342"/>
          </a:xfrm>
          <a:prstGeom prst="rect">
            <a:avLst/>
          </a:prstGeom>
          <a:blipFill>
            <a:blip r:embed="rId4"/>
            <a:stretch>
              <a:fillRect/>
            </a:stretch>
          </a:blipFill>
          <a:ln>
            <a:noFill/>
          </a:ln>
        </p:spPr>
      </p:sp>
      <p:sp>
        <p:nvSpPr>
          <p:cNvPr id="155" name="Shape 155"/>
          <p:cNvSpPr txBox="1"/>
          <p:nvPr>
            <p:ph type="title"/>
          </p:nvPr>
        </p:nvSpPr>
        <p:spPr>
          <a:xfrm>
            <a:off y="274637"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Artists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Artists use a range PCG techniques to generate many content types. These typically generate static content, and are widely used in other GGI industries.</a:t>
            </a:r>
          </a:p>
          <a:p>
            <a:r>
              <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Textures</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Models</a:t>
            </a:r>
          </a:p>
          <a:p>
            <a:pPr rtl="0" lvl="0">
              <a:lnSpc>
                <a:spcPct val="115000"/>
              </a:lnSpc>
              <a:spcBef>
                <a:spcPts val="0"/>
              </a:spcBef>
              <a:buNone/>
            </a:pPr>
            <a:r>
              <a:rPr b="1" sz="2400" lang="en">
                <a:solidFill>
                  <a:srgbClr val="5EB888"/>
                </a:solidFill>
                <a:latin typeface="Trebuchet MS"/>
                <a:ea typeface="Trebuchet MS"/>
                <a:cs typeface="Trebuchet MS"/>
                <a:sym typeface="Trebuchet MS"/>
              </a:rPr>
              <a:t> ▸</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Music</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Animations</a:t>
            </a:r>
          </a:p>
          <a:p>
            <a:r>
              <a:t/>
            </a:r>
          </a:p>
        </p:txBody>
      </p:sp>
      <p:sp>
        <p:nvSpPr>
          <p:cNvPr id="161" name="Shape 161"/>
          <p:cNvSpPr/>
          <p:nvPr/>
        </p:nvSpPr>
        <p:spPr>
          <a:xfrm>
            <a:off y="3085956" x="3573348"/>
            <a:ext cy="2819119" cx="4580051"/>
          </a:xfrm>
          <a:prstGeom prst="rect">
            <a:avLst/>
          </a:prstGeom>
          <a:blipFill>
            <a:blip r:embed="rId3"/>
            <a:stretch>
              <a:fillRect/>
            </a:stretch>
          </a:blipFill>
          <a:ln>
            <a:noFill/>
          </a:ln>
        </p:spPr>
      </p:sp>
      <p:cxnSp>
        <p:nvCxnSpPr>
          <p:cNvPr id="162" name="Shape 162"/>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63" name="Shape 163"/>
          <p:cNvSpPr/>
          <p:nvPr/>
        </p:nvSpPr>
        <p:spPr>
          <a:xfrm>
            <a:off y="274637" x="457200"/>
            <a:ext cy="1142999" cx="1199342"/>
          </a:xfrm>
          <a:prstGeom prst="rect">
            <a:avLst/>
          </a:prstGeom>
          <a:blipFill>
            <a:blip r:embed="rId4"/>
            <a:stretch>
              <a:fillRect/>
            </a:stretch>
          </a:blipFill>
          <a:ln>
            <a:noFill/>
          </a:ln>
        </p:spPr>
      </p:sp>
      <p:sp>
        <p:nvSpPr>
          <p:cNvPr id="164" name="Shape 164"/>
          <p:cNvSpPr txBox="1"/>
          <p:nvPr>
            <p:ph type="title"/>
          </p:nvPr>
        </p:nvSpPr>
        <p:spPr>
          <a:xfrm>
            <a:off y="274637"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Artists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Artists use a range PCG techniques to generate many content types. These typically generate static content, and are widely used in other GGI industries.</a:t>
            </a:r>
          </a:p>
          <a:p>
            <a:r>
              <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Textures</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Models</a:t>
            </a:r>
          </a:p>
          <a:p>
            <a:pPr rtl="0" lvl="0">
              <a:lnSpc>
                <a:spcPct val="115000"/>
              </a:lnSpc>
              <a:spcBef>
                <a:spcPts val="0"/>
              </a:spcBef>
              <a:buNone/>
            </a:pPr>
            <a:r>
              <a:rPr b="1" sz="2400" lang="en">
                <a:solidFill>
                  <a:srgbClr val="5EB888"/>
                </a:solidFill>
                <a:latin typeface="Trebuchet MS"/>
                <a:ea typeface="Trebuchet MS"/>
                <a:cs typeface="Trebuchet MS"/>
                <a:sym typeface="Trebuchet MS"/>
              </a:rPr>
              <a:t> ▸</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Music</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Animations</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Effects</a:t>
            </a:r>
          </a:p>
          <a:p>
            <a:r>
              <a:t/>
            </a:r>
          </a:p>
        </p:txBody>
      </p:sp>
      <p:sp>
        <p:nvSpPr>
          <p:cNvPr id="170" name="Shape 170"/>
          <p:cNvSpPr/>
          <p:nvPr/>
        </p:nvSpPr>
        <p:spPr>
          <a:xfrm>
            <a:off y="3015146" x="3573347"/>
            <a:ext cy="2960741" cx="4580052"/>
          </a:xfrm>
          <a:prstGeom prst="rect">
            <a:avLst/>
          </a:prstGeom>
          <a:blipFill>
            <a:blip r:embed="rId3"/>
            <a:stretch>
              <a:fillRect/>
            </a:stretch>
          </a:blipFill>
          <a:ln>
            <a:noFill/>
          </a:ln>
        </p:spPr>
      </p:sp>
      <p:cxnSp>
        <p:nvCxnSpPr>
          <p:cNvPr id="171" name="Shape 171"/>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72" name="Shape 172"/>
          <p:cNvSpPr/>
          <p:nvPr/>
        </p:nvSpPr>
        <p:spPr>
          <a:xfrm>
            <a:off y="274637" x="457200"/>
            <a:ext cy="1142999" cx="1199342"/>
          </a:xfrm>
          <a:prstGeom prst="rect">
            <a:avLst/>
          </a:prstGeom>
          <a:blipFill>
            <a:blip r:embed="rId4"/>
            <a:stretch>
              <a:fillRect/>
            </a:stretch>
          </a:blipFill>
          <a:ln>
            <a:noFill/>
          </a:ln>
        </p:spPr>
      </p:sp>
      <p:sp>
        <p:nvSpPr>
          <p:cNvPr id="173" name="Shape 173"/>
          <p:cNvSpPr txBox="1"/>
          <p:nvPr>
            <p:ph type="title"/>
          </p:nvPr>
        </p:nvSpPr>
        <p:spPr>
          <a:xfrm>
            <a:off y="274637"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Artists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Artists use a range PCG techniques to generate many content types. These typically generate static content, and are widely used in other GGI industries.</a:t>
            </a:r>
          </a:p>
          <a:p>
            <a:r>
              <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Textures</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Models</a:t>
            </a:r>
          </a:p>
          <a:p>
            <a:pPr rtl="0" lvl="0">
              <a:lnSpc>
                <a:spcPct val="115000"/>
              </a:lnSpc>
              <a:spcBef>
                <a:spcPts val="0"/>
              </a:spcBef>
              <a:buNone/>
            </a:pPr>
            <a:r>
              <a:rPr b="1" sz="2400" lang="en">
                <a:solidFill>
                  <a:srgbClr val="5EB888"/>
                </a:solidFill>
                <a:latin typeface="Trebuchet MS"/>
                <a:ea typeface="Trebuchet MS"/>
                <a:cs typeface="Trebuchet MS"/>
                <a:sym typeface="Trebuchet MS"/>
              </a:rPr>
              <a:t> ▸</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Music</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Animations</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Effects</a:t>
            </a:r>
          </a:p>
          <a:p>
            <a:r>
              <a:t/>
            </a:r>
          </a:p>
        </p:txBody>
      </p:sp>
      <p:sp>
        <p:nvSpPr>
          <p:cNvPr id="179" name="Shape 179"/>
          <p:cNvSpPr/>
          <p:nvPr/>
        </p:nvSpPr>
        <p:spPr>
          <a:xfrm>
            <a:off y="3015146" x="3573347"/>
            <a:ext cy="2960741" cx="4580052"/>
          </a:xfrm>
          <a:prstGeom prst="rect">
            <a:avLst/>
          </a:prstGeom>
          <a:blipFill>
            <a:blip r:embed="rId3"/>
            <a:stretch>
              <a:fillRect/>
            </a:stretch>
          </a:blipFill>
          <a:ln>
            <a:noFill/>
          </a:ln>
        </p:spPr>
      </p:sp>
      <p:cxnSp>
        <p:nvCxnSpPr>
          <p:cNvPr id="180" name="Shape 180"/>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81" name="Shape 181"/>
          <p:cNvSpPr/>
          <p:nvPr/>
        </p:nvSpPr>
        <p:spPr>
          <a:xfrm>
            <a:off y="274637" x="457200"/>
            <a:ext cy="1142999" cx="1199342"/>
          </a:xfrm>
          <a:prstGeom prst="rect">
            <a:avLst/>
          </a:prstGeom>
          <a:blipFill>
            <a:blip r:embed="rId4"/>
            <a:stretch>
              <a:fillRect/>
            </a:stretch>
          </a:blipFill>
          <a:ln>
            <a:noFill/>
          </a:ln>
        </p:spPr>
      </p:sp>
      <p:sp>
        <p:nvSpPr>
          <p:cNvPr id="182" name="Shape 182"/>
          <p:cNvSpPr txBox="1"/>
          <p:nvPr>
            <p:ph type="title"/>
          </p:nvPr>
        </p:nvSpPr>
        <p:spPr>
          <a:xfrm>
            <a:off y="274637"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Artists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Procedural Content Generation has been used by hundreds of commercially successful games, from Elite (1984) to Assassins Creed 3 (2012). But what is it?</a:t>
            </a:r>
          </a:p>
          <a:p>
            <a:r>
              <a:t/>
            </a:r>
          </a:p>
        </p:txBody>
      </p:sp>
      <p:cxnSp>
        <p:nvCxnSpPr>
          <p:cNvPr id="31" name="Shape 31"/>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32" name="Shape 32"/>
          <p:cNvSpPr/>
          <p:nvPr/>
        </p:nvSpPr>
        <p:spPr>
          <a:xfrm>
            <a:off y="274637" x="457200"/>
            <a:ext cy="1143000" cx="1199343"/>
          </a:xfrm>
          <a:prstGeom prst="rect">
            <a:avLst/>
          </a:prstGeom>
          <a:blipFill>
            <a:blip r:embed="rId3"/>
            <a:stretch>
              <a:fillRect/>
            </a:stretch>
          </a:blipFill>
          <a:ln>
            <a:noFill/>
          </a:ln>
        </p:spPr>
      </p:sp>
      <p:sp>
        <p:nvSpPr>
          <p:cNvPr id="33" name="Shape 33"/>
          <p:cNvSpPr txBox="1"/>
          <p:nvPr>
            <p:ph type="title"/>
          </p:nvPr>
        </p:nvSpPr>
        <p:spPr>
          <a:xfrm>
            <a:off y="274638" x="1808943"/>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What is Procedural </a:t>
            </a:r>
          </a:p>
          <a:p>
            <a:pPr rtl="0" lvl="0">
              <a:buNone/>
            </a:pPr>
            <a:r>
              <a:rPr lang="en">
                <a:solidFill>
                  <a:srgbClr val="2779AA"/>
                </a:solidFill>
                <a:latin typeface="Trebuchet MS"/>
                <a:ea typeface="Trebuchet MS"/>
                <a:cs typeface="Trebuchet MS"/>
                <a:sym typeface="Trebuchet MS"/>
              </a:rPr>
              <a:t>Content Generation?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sp>
        <p:nvSpPr>
          <p:cNvPr id="187" name="Shape 187"/>
          <p:cNvSpPr txBox="1"/>
          <p:nvPr>
            <p:ph type="title"/>
          </p:nvPr>
        </p:nvSpPr>
        <p:spPr>
          <a:xfrm>
            <a:off y="274637" x="1808942"/>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Designers</a:t>
            </a:r>
          </a:p>
        </p:txBody>
      </p:sp>
      <p:cxnSp>
        <p:nvCxnSpPr>
          <p:cNvPr id="188" name="Shape 188"/>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89" name="Shape 18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The use of PCG methods bring several benefits to </a:t>
            </a:r>
          </a:p>
          <a:p>
            <a:pPr rtl="0" lvl="0">
              <a:lnSpc>
                <a:spcPct val="150000"/>
              </a:lnSpc>
              <a:spcBef>
                <a:spcPts val="0"/>
              </a:spcBef>
              <a:buNone/>
            </a:pPr>
            <a:r>
              <a:rPr sz="2400" lang="en">
                <a:solidFill>
                  <a:srgbClr val="0085B8"/>
                </a:solidFill>
                <a:latin typeface="Trebuchet MS"/>
                <a:ea typeface="Trebuchet MS"/>
                <a:cs typeface="Trebuchet MS"/>
                <a:sym typeface="Trebuchet MS"/>
              </a:rPr>
              <a:t>developers.</a:t>
            </a:r>
          </a:p>
          <a:p>
            <a:r>
              <a:t/>
            </a:r>
          </a:p>
        </p:txBody>
      </p:sp>
      <p:sp>
        <p:nvSpPr>
          <p:cNvPr id="190" name="Shape 190"/>
          <p:cNvSpPr/>
          <p:nvPr/>
        </p:nvSpPr>
        <p:spPr>
          <a:xfrm>
            <a:off y="2223992" x="4335939"/>
            <a:ext cy="2044428" cx="4122260"/>
          </a:xfrm>
          <a:prstGeom prst="rect">
            <a:avLst/>
          </a:prstGeom>
          <a:blipFill>
            <a:blip r:embed="rId3"/>
            <a:stretch>
              <a:fillRect/>
            </a:stretch>
          </a:blipFill>
          <a:ln>
            <a:noFill/>
          </a:ln>
        </p:spPr>
      </p:sp>
      <p:sp>
        <p:nvSpPr>
          <p:cNvPr id="191" name="Shape 191"/>
          <p:cNvSpPr/>
          <p:nvPr/>
        </p:nvSpPr>
        <p:spPr>
          <a:xfrm>
            <a:off y="3563428" x="685800"/>
            <a:ext cy="2044428" cx="5282503"/>
          </a:xfrm>
          <a:prstGeom prst="rect">
            <a:avLst/>
          </a:prstGeom>
          <a:blipFill>
            <a:blip r:embed="rId4"/>
            <a:stretch>
              <a:fillRect/>
            </a:stretch>
          </a:blipFill>
          <a:ln>
            <a:noFill/>
          </a:ln>
        </p:spPr>
      </p:sp>
      <p:sp>
        <p:nvSpPr>
          <p:cNvPr id="192" name="Shape 192"/>
          <p:cNvSpPr/>
          <p:nvPr/>
        </p:nvSpPr>
        <p:spPr>
          <a:xfrm>
            <a:off y="4381837" x="6077226"/>
            <a:ext cy="1962437" cx="2609572"/>
          </a:xfrm>
          <a:prstGeom prst="rect">
            <a:avLst/>
          </a:prstGeom>
          <a:blipFill>
            <a:blip r:embed="rId5"/>
            <a:stretch>
              <a:fillRect/>
            </a:stretch>
          </a:blipFill>
          <a:ln>
            <a:noFill/>
          </a:ln>
        </p:spPr>
      </p:sp>
      <p:sp>
        <p:nvSpPr>
          <p:cNvPr id="193" name="Shape 193"/>
          <p:cNvSpPr/>
          <p:nvPr/>
        </p:nvSpPr>
        <p:spPr>
          <a:xfrm>
            <a:off y="379273" x="457199"/>
            <a:ext cy="933727" cx="1199342"/>
          </a:xfrm>
          <a:prstGeom prst="rect">
            <a:avLst/>
          </a:prstGeom>
          <a:blipFill>
            <a:blip r:embed="rId5"/>
            <a:stretch>
              <a:fillRect/>
            </a:stretch>
          </a:blipFill>
          <a:ln>
            <a:noFill/>
          </a:ln>
        </p:spPr>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cxnSp>
        <p:nvCxnSpPr>
          <p:cNvPr id="198" name="Shape 198"/>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199" name="Shape 19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The use of PCG methods bring several benefits to </a:t>
            </a:r>
          </a:p>
          <a:p>
            <a:pPr rtl="0" lvl="0">
              <a:lnSpc>
                <a:spcPct val="150000"/>
              </a:lnSpc>
              <a:spcBef>
                <a:spcPts val="0"/>
              </a:spcBef>
              <a:buNone/>
            </a:pPr>
            <a:r>
              <a:rPr sz="2400" lang="en">
                <a:solidFill>
                  <a:srgbClr val="0085B8"/>
                </a:solidFill>
                <a:latin typeface="Trebuchet MS"/>
                <a:ea typeface="Trebuchet MS"/>
                <a:cs typeface="Trebuchet MS"/>
                <a:sym typeface="Trebuchet MS"/>
              </a:rPr>
              <a:t>developers, enabling:</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Content Scale enhancements</a:t>
            </a:r>
          </a:p>
          <a:p>
            <a:r>
              <a:t/>
            </a:r>
          </a:p>
          <a:p>
            <a:r>
              <a:t/>
            </a:r>
          </a:p>
        </p:txBody>
      </p:sp>
      <p:sp>
        <p:nvSpPr>
          <p:cNvPr id="200" name="Shape 200"/>
          <p:cNvSpPr/>
          <p:nvPr/>
        </p:nvSpPr>
        <p:spPr>
          <a:xfrm>
            <a:off y="379273" x="457199"/>
            <a:ext cy="933727" cx="1199342"/>
          </a:xfrm>
          <a:prstGeom prst="rect">
            <a:avLst/>
          </a:prstGeom>
          <a:blipFill>
            <a:blip r:embed="rId3"/>
            <a:stretch>
              <a:fillRect/>
            </a:stretch>
          </a:blipFill>
          <a:ln>
            <a:noFill/>
          </a:ln>
        </p:spPr>
      </p:sp>
      <p:sp>
        <p:nvSpPr>
          <p:cNvPr id="201" name="Shape 201"/>
          <p:cNvSpPr txBox="1"/>
          <p:nvPr>
            <p:ph type="title"/>
          </p:nvPr>
        </p:nvSpPr>
        <p:spPr>
          <a:xfrm>
            <a:off y="274637" x="1808942"/>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Designers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cxnSp>
        <p:nvCxnSpPr>
          <p:cNvPr id="206" name="Shape 206"/>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07" name="Shape 20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The use of PCG methods bring several benefits to </a:t>
            </a:r>
          </a:p>
          <a:p>
            <a:pPr rtl="0" lvl="0">
              <a:lnSpc>
                <a:spcPct val="150000"/>
              </a:lnSpc>
              <a:spcBef>
                <a:spcPts val="0"/>
              </a:spcBef>
              <a:buNone/>
            </a:pPr>
            <a:r>
              <a:rPr sz="2400" lang="en">
                <a:solidFill>
                  <a:srgbClr val="0085B8"/>
                </a:solidFill>
                <a:latin typeface="Trebuchet MS"/>
                <a:ea typeface="Trebuchet MS"/>
                <a:cs typeface="Trebuchet MS"/>
                <a:sym typeface="Trebuchet MS"/>
              </a:rPr>
              <a:t>developers, enabling:</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Content Scale enhancements</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Replay Value improvement</a:t>
            </a:r>
          </a:p>
          <a:p>
            <a:r>
              <a:t/>
            </a:r>
          </a:p>
          <a:p>
            <a:r>
              <a:t/>
            </a:r>
          </a:p>
        </p:txBody>
      </p:sp>
      <p:sp>
        <p:nvSpPr>
          <p:cNvPr id="208" name="Shape 208"/>
          <p:cNvSpPr/>
          <p:nvPr/>
        </p:nvSpPr>
        <p:spPr>
          <a:xfrm>
            <a:off y="379273" x="457199"/>
            <a:ext cy="933727" cx="1199342"/>
          </a:xfrm>
          <a:prstGeom prst="rect">
            <a:avLst/>
          </a:prstGeom>
          <a:blipFill>
            <a:blip r:embed="rId3"/>
            <a:stretch>
              <a:fillRect/>
            </a:stretch>
          </a:blipFill>
          <a:ln>
            <a:noFill/>
          </a:ln>
        </p:spPr>
      </p:sp>
      <p:sp>
        <p:nvSpPr>
          <p:cNvPr id="209" name="Shape 209"/>
          <p:cNvSpPr txBox="1"/>
          <p:nvPr>
            <p:ph type="title"/>
          </p:nvPr>
        </p:nvSpPr>
        <p:spPr>
          <a:xfrm>
            <a:off y="274637" x="1808942"/>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Designers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cxnSp>
        <p:nvCxnSpPr>
          <p:cNvPr id="214" name="Shape 214"/>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15" name="Shape 21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The use of PCG methods bring several benefits to </a:t>
            </a:r>
          </a:p>
          <a:p>
            <a:pPr rtl="0" lvl="0">
              <a:lnSpc>
                <a:spcPct val="150000"/>
              </a:lnSpc>
              <a:spcBef>
                <a:spcPts val="0"/>
              </a:spcBef>
              <a:buNone/>
            </a:pPr>
            <a:r>
              <a:rPr sz="2400" lang="en">
                <a:solidFill>
                  <a:srgbClr val="0085B8"/>
                </a:solidFill>
                <a:latin typeface="Trebuchet MS"/>
                <a:ea typeface="Trebuchet MS"/>
                <a:cs typeface="Trebuchet MS"/>
                <a:sym typeface="Trebuchet MS"/>
              </a:rPr>
              <a:t>developers, enabling:</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Content Scale enhancements</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Replay Value improvement</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Challenge Adjustment systems</a:t>
            </a:r>
          </a:p>
          <a:p>
            <a:r>
              <a:t/>
            </a:r>
          </a:p>
          <a:p>
            <a:r>
              <a:t/>
            </a:r>
          </a:p>
        </p:txBody>
      </p:sp>
      <p:sp>
        <p:nvSpPr>
          <p:cNvPr id="216" name="Shape 216"/>
          <p:cNvSpPr/>
          <p:nvPr/>
        </p:nvSpPr>
        <p:spPr>
          <a:xfrm>
            <a:off y="379273" x="457199"/>
            <a:ext cy="933727" cx="1199342"/>
          </a:xfrm>
          <a:prstGeom prst="rect">
            <a:avLst/>
          </a:prstGeom>
          <a:blipFill>
            <a:blip r:embed="rId3"/>
            <a:stretch>
              <a:fillRect/>
            </a:stretch>
          </a:blipFill>
          <a:ln>
            <a:noFill/>
          </a:ln>
        </p:spPr>
      </p:sp>
      <p:sp>
        <p:nvSpPr>
          <p:cNvPr id="217" name="Shape 217"/>
          <p:cNvSpPr txBox="1"/>
          <p:nvPr>
            <p:ph type="title"/>
          </p:nvPr>
        </p:nvSpPr>
        <p:spPr>
          <a:xfrm>
            <a:off y="274637" x="1808942"/>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Designers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cxnSp>
        <p:nvCxnSpPr>
          <p:cNvPr id="222" name="Shape 222"/>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23" name="Shape 22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The use of PCG methods bring several benefits to </a:t>
            </a:r>
          </a:p>
          <a:p>
            <a:pPr rtl="0" lvl="0">
              <a:lnSpc>
                <a:spcPct val="150000"/>
              </a:lnSpc>
              <a:spcBef>
                <a:spcPts val="0"/>
              </a:spcBef>
              <a:buNone/>
            </a:pPr>
            <a:r>
              <a:rPr sz="2400" lang="en">
                <a:solidFill>
                  <a:srgbClr val="0085B8"/>
                </a:solidFill>
                <a:latin typeface="Trebuchet MS"/>
                <a:ea typeface="Trebuchet MS"/>
                <a:cs typeface="Trebuchet MS"/>
                <a:sym typeface="Trebuchet MS"/>
              </a:rPr>
              <a:t>developers, enabling:</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Content Scale enhancements</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Replay Value improvement</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Challenge Adjustment systems</a:t>
            </a:r>
          </a:p>
          <a:p>
            <a:pPr rtl="0" lvl="0">
              <a:lnSpc>
                <a:spcPct val="150000"/>
              </a:lnSpc>
              <a:spcBef>
                <a:spcPts val="0"/>
              </a:spcBef>
              <a:buNone/>
            </a:pPr>
            <a:r>
              <a:rPr sz="2400" lang="en">
                <a:solidFill>
                  <a:srgbClr val="0085B8"/>
                </a:solidFill>
              </a:rPr>
              <a:t>Two particularly active research areas.</a:t>
            </a:r>
          </a:p>
          <a:p>
            <a:r>
              <a:t/>
            </a:r>
          </a:p>
        </p:txBody>
      </p:sp>
      <p:sp>
        <p:nvSpPr>
          <p:cNvPr id="224" name="Shape 224"/>
          <p:cNvSpPr/>
          <p:nvPr/>
        </p:nvSpPr>
        <p:spPr>
          <a:xfrm>
            <a:off y="379273" x="457199"/>
            <a:ext cy="933727" cx="1199342"/>
          </a:xfrm>
          <a:prstGeom prst="rect">
            <a:avLst/>
          </a:prstGeom>
          <a:blipFill>
            <a:blip r:embed="rId3"/>
            <a:stretch>
              <a:fillRect/>
            </a:stretch>
          </a:blipFill>
          <a:ln>
            <a:noFill/>
          </a:ln>
        </p:spPr>
      </p:sp>
      <p:sp>
        <p:nvSpPr>
          <p:cNvPr id="225" name="Shape 225"/>
          <p:cNvSpPr txBox="1"/>
          <p:nvPr>
            <p:ph type="title"/>
          </p:nvPr>
        </p:nvSpPr>
        <p:spPr>
          <a:xfrm>
            <a:off y="274637" x="1808942"/>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Designers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y="0" x="0"/>
          <a:ext cy="0" cx="0"/>
          <a:chOff y="0" x="0"/>
          <a:chExt cy="0" cx="0"/>
        </a:xfrm>
      </p:grpSpPr>
      <p:cxnSp>
        <p:nvCxnSpPr>
          <p:cNvPr id="230" name="Shape 230"/>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31" name="Shape 23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The use of PCG methods bring several benefits to </a:t>
            </a:r>
          </a:p>
          <a:p>
            <a:pPr rtl="0" lvl="0">
              <a:lnSpc>
                <a:spcPct val="150000"/>
              </a:lnSpc>
              <a:spcBef>
                <a:spcPts val="0"/>
              </a:spcBef>
              <a:buNone/>
            </a:pPr>
            <a:r>
              <a:rPr sz="2400" lang="en">
                <a:solidFill>
                  <a:srgbClr val="0085B8"/>
                </a:solidFill>
                <a:latin typeface="Trebuchet MS"/>
                <a:ea typeface="Trebuchet MS"/>
                <a:cs typeface="Trebuchet MS"/>
                <a:sym typeface="Trebuchet MS"/>
              </a:rPr>
              <a:t>developers, enabling:</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Content Scale enhancements</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Replay Value improvement</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Challenge Adjustment systems</a:t>
            </a:r>
          </a:p>
          <a:p>
            <a:pPr rtl="0" lvl="0">
              <a:lnSpc>
                <a:spcPct val="150000"/>
              </a:lnSpc>
              <a:spcBef>
                <a:spcPts val="0"/>
              </a:spcBef>
              <a:buNone/>
            </a:pPr>
            <a:r>
              <a:rPr sz="2400" lang="en">
                <a:solidFill>
                  <a:srgbClr val="0085B8"/>
                </a:solidFill>
              </a:rPr>
              <a:t>Two particularly active research areas are:</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Search-based PCG techniques</a:t>
            </a:r>
          </a:p>
          <a:p>
            <a:r>
              <a:t/>
            </a:r>
          </a:p>
        </p:txBody>
      </p:sp>
      <p:sp>
        <p:nvSpPr>
          <p:cNvPr id="232" name="Shape 232"/>
          <p:cNvSpPr/>
          <p:nvPr/>
        </p:nvSpPr>
        <p:spPr>
          <a:xfrm>
            <a:off y="379273" x="457199"/>
            <a:ext cy="933727" cx="1199342"/>
          </a:xfrm>
          <a:prstGeom prst="rect">
            <a:avLst/>
          </a:prstGeom>
          <a:blipFill>
            <a:blip r:embed="rId3"/>
            <a:stretch>
              <a:fillRect/>
            </a:stretch>
          </a:blipFill>
          <a:ln>
            <a:noFill/>
          </a:ln>
        </p:spPr>
      </p:sp>
      <p:sp>
        <p:nvSpPr>
          <p:cNvPr id="233" name="Shape 233"/>
          <p:cNvSpPr txBox="1"/>
          <p:nvPr>
            <p:ph type="title"/>
          </p:nvPr>
        </p:nvSpPr>
        <p:spPr>
          <a:xfrm>
            <a:off y="274637" x="1808942"/>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Designers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y="0" x="0"/>
          <a:ext cy="0" cx="0"/>
          <a:chOff y="0" x="0"/>
          <a:chExt cy="0" cx="0"/>
        </a:xfrm>
      </p:grpSpPr>
      <p:cxnSp>
        <p:nvCxnSpPr>
          <p:cNvPr id="238" name="Shape 238"/>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39" name="Shape 23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The use of PCG methods bring several benefits to </a:t>
            </a:r>
          </a:p>
          <a:p>
            <a:pPr rtl="0" lvl="0">
              <a:lnSpc>
                <a:spcPct val="150000"/>
              </a:lnSpc>
              <a:spcBef>
                <a:spcPts val="0"/>
              </a:spcBef>
              <a:buNone/>
            </a:pPr>
            <a:r>
              <a:rPr sz="2400" lang="en">
                <a:solidFill>
                  <a:srgbClr val="0085B8"/>
                </a:solidFill>
                <a:latin typeface="Trebuchet MS"/>
                <a:ea typeface="Trebuchet MS"/>
                <a:cs typeface="Trebuchet MS"/>
                <a:sym typeface="Trebuchet MS"/>
              </a:rPr>
              <a:t>developers, enabling:</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Content Scale enhancements</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Replay Value improvement</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Challenge Adjustment systems</a:t>
            </a:r>
          </a:p>
          <a:p>
            <a:pPr rtl="0" lvl="0">
              <a:lnSpc>
                <a:spcPct val="150000"/>
              </a:lnSpc>
              <a:spcBef>
                <a:spcPts val="0"/>
              </a:spcBef>
              <a:buNone/>
            </a:pPr>
            <a:r>
              <a:rPr sz="2400" lang="en">
                <a:solidFill>
                  <a:srgbClr val="0085B8"/>
                </a:solidFill>
              </a:rPr>
              <a:t>Two particularly active research areas are:</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Search-based PCG techniques</a:t>
            </a:r>
          </a:p>
          <a:p>
            <a:pPr rtl="0" lvl="0">
              <a:lnSpc>
                <a:spcPct val="150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Mixed-Initiative content creation</a:t>
            </a:r>
          </a:p>
          <a:p>
            <a:r>
              <a:t/>
            </a:r>
          </a:p>
        </p:txBody>
      </p:sp>
      <p:sp>
        <p:nvSpPr>
          <p:cNvPr id="240" name="Shape 240"/>
          <p:cNvSpPr/>
          <p:nvPr/>
        </p:nvSpPr>
        <p:spPr>
          <a:xfrm>
            <a:off y="379273" x="457199"/>
            <a:ext cy="933727" cx="1199342"/>
          </a:xfrm>
          <a:prstGeom prst="rect">
            <a:avLst/>
          </a:prstGeom>
          <a:blipFill>
            <a:blip r:embed="rId3"/>
            <a:stretch>
              <a:fillRect/>
            </a:stretch>
          </a:blipFill>
          <a:ln>
            <a:noFill/>
          </a:ln>
        </p:spPr>
      </p:sp>
      <p:sp>
        <p:nvSpPr>
          <p:cNvPr id="241" name="Shape 241"/>
          <p:cNvSpPr txBox="1"/>
          <p:nvPr>
            <p:ph type="title"/>
          </p:nvPr>
        </p:nvSpPr>
        <p:spPr>
          <a:xfrm>
            <a:off y="274637" x="1808942"/>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Designers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y="0" x="0"/>
          <a:ext cy="0" cx="0"/>
          <a:chOff y="0" x="0"/>
          <a:chExt cy="0" cx="0"/>
        </a:xfrm>
      </p:grpSpPr>
      <p:sp>
        <p:nvSpPr>
          <p:cNvPr id="246" name="Shape 246"/>
          <p:cNvSpPr txBox="1"/>
          <p:nvPr>
            <p:ph type="title"/>
          </p:nvPr>
        </p:nvSpPr>
        <p:spPr>
          <a:xfrm>
            <a:off y="274638"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Consumers</a:t>
            </a:r>
          </a:p>
        </p:txBody>
      </p:sp>
      <p:sp>
        <p:nvSpPr>
          <p:cNvPr id="247" name="Shape 24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00000"/>
              </a:lnSpc>
              <a:spcBef>
                <a:spcPts val="0"/>
              </a:spcBef>
              <a:buNone/>
            </a:pPr>
            <a:r>
              <a:rPr sz="2400" lang="en">
                <a:solidFill>
                  <a:srgbClr val="0085B8"/>
                </a:solidFill>
                <a:latin typeface="Trebuchet MS"/>
                <a:ea typeface="Trebuchet MS"/>
                <a:cs typeface="Trebuchet MS"/>
                <a:sym typeface="Trebuchet MS"/>
              </a:rPr>
              <a:t>Some games use information about the player to tailor</a:t>
            </a:r>
          </a:p>
          <a:p>
            <a:pPr rtl="0" lvl="0">
              <a:lnSpc>
                <a:spcPct val="150000"/>
              </a:lnSpc>
              <a:spcBef>
                <a:spcPts val="0"/>
              </a:spcBef>
              <a:buNone/>
            </a:pPr>
            <a:r>
              <a:rPr sz="2400" lang="en">
                <a:solidFill>
                  <a:srgbClr val="0085B8"/>
                </a:solidFill>
                <a:latin typeface="Trebuchet MS"/>
                <a:ea typeface="Trebuchet MS"/>
                <a:cs typeface="Trebuchet MS"/>
                <a:sym typeface="Trebuchet MS"/>
              </a:rPr>
              <a:t>content at runtime.</a:t>
            </a:r>
          </a:p>
        </p:txBody>
      </p:sp>
      <p:cxnSp>
        <p:nvCxnSpPr>
          <p:cNvPr id="248" name="Shape 248"/>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49" name="Shape 249"/>
          <p:cNvSpPr/>
          <p:nvPr/>
        </p:nvSpPr>
        <p:spPr>
          <a:xfrm>
            <a:off y="274637" x="457200"/>
            <a:ext cy="1143000" cx="1199342"/>
          </a:xfrm>
          <a:prstGeom prst="rect">
            <a:avLst/>
          </a:prstGeom>
          <a:blipFill>
            <a:blip r:embed="rId3"/>
            <a:stretch>
              <a:fillRect/>
            </a:stretch>
          </a:blipFill>
          <a:ln>
            <a:noFill/>
          </a:ln>
        </p:spPr>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y="0" x="0"/>
          <a:ext cy="0" cx="0"/>
          <a:chOff y="0" x="0"/>
          <a:chExt cy="0" cx="0"/>
        </a:xfrm>
      </p:grpSpPr>
      <p:sp>
        <p:nvSpPr>
          <p:cNvPr id="254" name="Shape 254"/>
          <p:cNvSpPr txBox="1"/>
          <p:nvPr>
            <p:ph type="title"/>
          </p:nvPr>
        </p:nvSpPr>
        <p:spPr>
          <a:xfrm>
            <a:off y="274638"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Consumers</a:t>
            </a:r>
          </a:p>
        </p:txBody>
      </p:sp>
      <p:sp>
        <p:nvSpPr>
          <p:cNvPr id="255" name="Shape 25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00000"/>
              </a:lnSpc>
              <a:spcBef>
                <a:spcPts val="0"/>
              </a:spcBef>
              <a:buNone/>
            </a:pPr>
            <a:r>
              <a:rPr sz="2400" lang="en">
                <a:solidFill>
                  <a:srgbClr val="0085B8"/>
                </a:solidFill>
                <a:latin typeface="Trebuchet MS"/>
                <a:ea typeface="Trebuchet MS"/>
                <a:cs typeface="Trebuchet MS"/>
                <a:sym typeface="Trebuchet MS"/>
              </a:rPr>
              <a:t>Some games use information about the player to tailor</a:t>
            </a:r>
          </a:p>
          <a:p>
            <a:pPr rtl="0" lvl="0">
              <a:lnSpc>
                <a:spcPct val="150000"/>
              </a:lnSpc>
              <a:spcBef>
                <a:spcPts val="0"/>
              </a:spcBef>
              <a:buNone/>
            </a:pPr>
            <a:r>
              <a:rPr sz="2400" lang="en">
                <a:solidFill>
                  <a:srgbClr val="0085B8"/>
                </a:solidFill>
                <a:latin typeface="Trebuchet MS"/>
                <a:ea typeface="Trebuchet MS"/>
                <a:cs typeface="Trebuchet MS"/>
                <a:sym typeface="Trebuchet MS"/>
              </a:rPr>
              <a:t>content at runtime, to improve:</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rPr>
              <a:t>▸</a:t>
            </a:r>
            <a:r>
              <a:rPr b="1" sz="2400" lang="en">
                <a:solidFill>
                  <a:srgbClr val="0085B8"/>
                </a:solidFill>
              </a:rPr>
              <a:t> </a:t>
            </a:r>
            <a:r>
              <a:rPr sz="2400" lang="en">
                <a:solidFill>
                  <a:srgbClr val="0085B8"/>
                </a:solidFill>
                <a:latin typeface="Trebuchet MS"/>
                <a:ea typeface="Trebuchet MS"/>
                <a:cs typeface="Trebuchet MS"/>
                <a:sym typeface="Trebuchet MS"/>
              </a:rPr>
              <a:t>Experience of</a:t>
            </a:r>
            <a:r>
              <a:rPr sz="2400" lang="en">
                <a:solidFill>
                  <a:srgbClr val="0085B8"/>
                </a:solidFill>
              </a:rPr>
              <a:t> gameplay</a:t>
            </a:r>
            <a:r>
              <a:rPr b="1" sz="2400" lang="en">
                <a:solidFill>
                  <a:srgbClr val="0085B8"/>
                </a:solidFill>
              </a:rPr>
              <a:t> </a:t>
            </a:r>
            <a:r>
              <a:rPr sz="2400" lang="en">
                <a:solidFill>
                  <a:srgbClr val="0085B8"/>
                </a:solidFill>
              </a:rPr>
              <a:t>overall</a:t>
            </a:r>
          </a:p>
        </p:txBody>
      </p:sp>
      <p:cxnSp>
        <p:nvCxnSpPr>
          <p:cNvPr id="256" name="Shape 256"/>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57" name="Shape 257"/>
          <p:cNvSpPr/>
          <p:nvPr/>
        </p:nvSpPr>
        <p:spPr>
          <a:xfrm>
            <a:off y="274637" x="457200"/>
            <a:ext cy="1143000" cx="1199342"/>
          </a:xfrm>
          <a:prstGeom prst="rect">
            <a:avLst/>
          </a:prstGeom>
          <a:blipFill>
            <a:blip r:embed="rId3"/>
            <a:stretch>
              <a:fillRect/>
            </a:stretch>
          </a:blipFill>
          <a:ln>
            <a:noFill/>
          </a:ln>
        </p:spPr>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y="0" x="0"/>
          <a:ext cy="0" cx="0"/>
          <a:chOff y="0" x="0"/>
          <a:chExt cy="0" cx="0"/>
        </a:xfrm>
      </p:grpSpPr>
      <p:sp>
        <p:nvSpPr>
          <p:cNvPr id="262" name="Shape 26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00000"/>
              </a:lnSpc>
              <a:spcBef>
                <a:spcPts val="0"/>
              </a:spcBef>
              <a:buNone/>
            </a:pPr>
            <a:r>
              <a:rPr sz="2400" lang="en">
                <a:solidFill>
                  <a:srgbClr val="0085B8"/>
                </a:solidFill>
                <a:latin typeface="Trebuchet MS"/>
                <a:ea typeface="Trebuchet MS"/>
                <a:cs typeface="Trebuchet MS"/>
                <a:sym typeface="Trebuchet MS"/>
              </a:rPr>
              <a:t>Some games use information about the player to tailor</a:t>
            </a:r>
          </a:p>
          <a:p>
            <a:pPr rtl="0" lvl="0">
              <a:lnSpc>
                <a:spcPct val="150000"/>
              </a:lnSpc>
              <a:spcBef>
                <a:spcPts val="0"/>
              </a:spcBef>
              <a:buNone/>
            </a:pPr>
            <a:r>
              <a:rPr sz="2400" lang="en">
                <a:solidFill>
                  <a:srgbClr val="0085B8"/>
                </a:solidFill>
                <a:latin typeface="Trebuchet MS"/>
                <a:ea typeface="Trebuchet MS"/>
                <a:cs typeface="Trebuchet MS"/>
                <a:sym typeface="Trebuchet MS"/>
              </a:rPr>
              <a:t>content at runtime, to improve:</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rPr>
              <a:t>▸</a:t>
            </a:r>
            <a:r>
              <a:rPr b="1" sz="2400" lang="en">
                <a:solidFill>
                  <a:srgbClr val="0085B8"/>
                </a:solidFill>
              </a:rPr>
              <a:t> </a:t>
            </a:r>
            <a:r>
              <a:rPr sz="2400" lang="en">
                <a:solidFill>
                  <a:srgbClr val="0085B8"/>
                </a:solidFill>
                <a:latin typeface="Trebuchet MS"/>
                <a:ea typeface="Trebuchet MS"/>
                <a:cs typeface="Trebuchet MS"/>
                <a:sym typeface="Trebuchet MS"/>
              </a:rPr>
              <a:t>Experience of</a:t>
            </a:r>
            <a:r>
              <a:rPr sz="2400" lang="en">
                <a:solidFill>
                  <a:srgbClr val="0085B8"/>
                </a:solidFill>
              </a:rPr>
              <a:t> gameplay</a:t>
            </a:r>
            <a:r>
              <a:rPr b="1" sz="2400" lang="en">
                <a:solidFill>
                  <a:srgbClr val="0085B8"/>
                </a:solidFill>
              </a:rPr>
              <a:t> </a:t>
            </a:r>
            <a:r>
              <a:rPr sz="2400" lang="en">
                <a:solidFill>
                  <a:srgbClr val="0085B8"/>
                </a:solidFill>
              </a:rPr>
              <a:t>overall</a:t>
            </a:r>
          </a:p>
          <a:p>
            <a:pPr rtl="0" lvl="0">
              <a:lnSpc>
                <a:spcPct val="115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Valve’s ‘AI Director’</a:t>
            </a:r>
          </a:p>
        </p:txBody>
      </p:sp>
      <p:sp>
        <p:nvSpPr>
          <p:cNvPr id="263" name="Shape 263"/>
          <p:cNvSpPr txBox="1"/>
          <p:nvPr>
            <p:ph type="title"/>
          </p:nvPr>
        </p:nvSpPr>
        <p:spPr>
          <a:xfrm>
            <a:off y="274638"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Consumers</a:t>
            </a:r>
          </a:p>
        </p:txBody>
      </p:sp>
      <p:cxnSp>
        <p:nvCxnSpPr>
          <p:cNvPr id="264" name="Shape 264"/>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65" name="Shape 265"/>
          <p:cNvSpPr/>
          <p:nvPr/>
        </p:nvSpPr>
        <p:spPr>
          <a:xfrm>
            <a:off y="274637" x="457200"/>
            <a:ext cy="1143000" cx="1199342"/>
          </a:xfrm>
          <a:prstGeom prst="rect">
            <a:avLst/>
          </a:prstGeom>
          <a:blipFill>
            <a:blip r:embed="rId3"/>
            <a:stretch>
              <a:fillRect/>
            </a:stretch>
          </a:blipFill>
          <a:ln>
            <a:noFill/>
          </a:ln>
        </p:spPr>
      </p:sp>
      <p:sp>
        <p:nvSpPr>
          <p:cNvPr id="266" name="Shape 266"/>
          <p:cNvSpPr/>
          <p:nvPr/>
        </p:nvSpPr>
        <p:spPr>
          <a:xfrm>
            <a:off y="4050687" x="457200"/>
            <a:ext cy="1614445" cx="8229598"/>
          </a:xfrm>
          <a:prstGeom prst="rect">
            <a:avLst/>
          </a:prstGeom>
          <a:blipFill>
            <a:blip r:embed="rId4"/>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y="0" x="0"/>
          <a:ext cy="0" cx="0"/>
          <a:chOff y="0" x="0"/>
          <a:chExt cy="0" cx="0"/>
        </a:xfrm>
      </p:grpSpPr>
      <p:sp>
        <p:nvSpPr>
          <p:cNvPr id="38" name="Shape 3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Procedural Content Generation has been used by hundreds of commercially successful games, from Elite (1984) to Assassins Creed 3 (2012). But what is it?</a:t>
            </a:r>
          </a:p>
          <a:p>
            <a:r>
              <a:t/>
            </a:r>
          </a:p>
          <a:p>
            <a:r>
              <a:t/>
            </a:r>
          </a:p>
        </p:txBody>
      </p:sp>
      <p:cxnSp>
        <p:nvCxnSpPr>
          <p:cNvPr id="39" name="Shape 39"/>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40" name="Shape 40"/>
          <p:cNvSpPr/>
          <p:nvPr/>
        </p:nvSpPr>
        <p:spPr>
          <a:xfrm>
            <a:off y="274637" x="457200"/>
            <a:ext cy="1143000" cx="1199343"/>
          </a:xfrm>
          <a:prstGeom prst="rect">
            <a:avLst/>
          </a:prstGeom>
          <a:blipFill>
            <a:blip r:embed="rId3"/>
            <a:stretch>
              <a:fillRect/>
            </a:stretch>
          </a:blipFill>
          <a:ln>
            <a:noFill/>
          </a:ln>
        </p:spPr>
      </p:sp>
      <p:sp>
        <p:nvSpPr>
          <p:cNvPr id="41" name="Shape 41"/>
          <p:cNvSpPr/>
          <p:nvPr/>
        </p:nvSpPr>
        <p:spPr>
          <a:xfrm>
            <a:off y="3286125" x="2190750"/>
            <a:ext cy="3181350" cx="4762500"/>
          </a:xfrm>
          <a:prstGeom prst="rect">
            <a:avLst/>
          </a:prstGeom>
          <a:blipFill>
            <a:blip r:embed="rId4"/>
            <a:stretch>
              <a:fillRect/>
            </a:stretch>
          </a:blipFill>
          <a:ln>
            <a:noFill/>
          </a:ln>
        </p:spPr>
      </p:sp>
      <p:sp>
        <p:nvSpPr>
          <p:cNvPr id="42" name="Shape 42"/>
          <p:cNvSpPr txBox="1"/>
          <p:nvPr>
            <p:ph type="title"/>
          </p:nvPr>
        </p:nvSpPr>
        <p:spPr>
          <a:xfrm>
            <a:off y="274638" x="1808943"/>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What is Procedural </a:t>
            </a:r>
          </a:p>
          <a:p>
            <a:pPr rtl="0" lvl="0">
              <a:buNone/>
            </a:pPr>
            <a:r>
              <a:rPr lang="en">
                <a:solidFill>
                  <a:srgbClr val="2779AA"/>
                </a:solidFill>
                <a:latin typeface="Trebuchet MS"/>
                <a:ea typeface="Trebuchet MS"/>
                <a:cs typeface="Trebuchet MS"/>
                <a:sym typeface="Trebuchet MS"/>
              </a:rPr>
              <a:t>Content Generation?</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y="0" x="0"/>
          <a:ext cy="0" cx="0"/>
          <a:chOff y="0" x="0"/>
          <a:chExt cy="0" cx="0"/>
        </a:xfrm>
      </p:grpSpPr>
      <p:sp>
        <p:nvSpPr>
          <p:cNvPr id="271" name="Shape 271"/>
          <p:cNvSpPr txBox="1"/>
          <p:nvPr>
            <p:ph type="title"/>
          </p:nvPr>
        </p:nvSpPr>
        <p:spPr>
          <a:xfrm>
            <a:off y="274638"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Consumers</a:t>
            </a:r>
          </a:p>
        </p:txBody>
      </p:sp>
      <p:sp>
        <p:nvSpPr>
          <p:cNvPr id="272" name="Shape 27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00000"/>
              </a:lnSpc>
              <a:spcBef>
                <a:spcPts val="0"/>
              </a:spcBef>
              <a:buNone/>
            </a:pPr>
            <a:r>
              <a:rPr sz="2400" lang="en">
                <a:solidFill>
                  <a:srgbClr val="0085B8"/>
                </a:solidFill>
                <a:latin typeface="Trebuchet MS"/>
                <a:ea typeface="Trebuchet MS"/>
                <a:cs typeface="Trebuchet MS"/>
                <a:sym typeface="Trebuchet MS"/>
              </a:rPr>
              <a:t>Some games use information about the player to tailor</a:t>
            </a:r>
          </a:p>
          <a:p>
            <a:pPr rtl="0" lvl="0">
              <a:lnSpc>
                <a:spcPct val="150000"/>
              </a:lnSpc>
              <a:spcBef>
                <a:spcPts val="0"/>
              </a:spcBef>
              <a:buNone/>
            </a:pPr>
            <a:r>
              <a:rPr sz="2400" lang="en">
                <a:solidFill>
                  <a:srgbClr val="0085B8"/>
                </a:solidFill>
                <a:latin typeface="Trebuchet MS"/>
                <a:ea typeface="Trebuchet MS"/>
                <a:cs typeface="Trebuchet MS"/>
                <a:sym typeface="Trebuchet MS"/>
              </a:rPr>
              <a:t>content at runtime, to improve:</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rPr>
              <a:t>▸</a:t>
            </a:r>
            <a:r>
              <a:rPr b="1" sz="2400" lang="en">
                <a:solidFill>
                  <a:srgbClr val="0085B8"/>
                </a:solidFill>
              </a:rPr>
              <a:t> </a:t>
            </a:r>
            <a:r>
              <a:rPr sz="2400" lang="en">
                <a:solidFill>
                  <a:srgbClr val="0085B8"/>
                </a:solidFill>
                <a:latin typeface="Trebuchet MS"/>
                <a:ea typeface="Trebuchet MS"/>
                <a:cs typeface="Trebuchet MS"/>
                <a:sym typeface="Trebuchet MS"/>
              </a:rPr>
              <a:t>Experience of</a:t>
            </a:r>
            <a:r>
              <a:rPr sz="2400" lang="en">
                <a:solidFill>
                  <a:srgbClr val="0085B8"/>
                </a:solidFill>
              </a:rPr>
              <a:t> gameplay</a:t>
            </a:r>
            <a:r>
              <a:rPr b="1" sz="2400" lang="en">
                <a:solidFill>
                  <a:srgbClr val="0085B8"/>
                </a:solidFill>
              </a:rPr>
              <a:t> </a:t>
            </a:r>
            <a:r>
              <a:rPr sz="2400" lang="en">
                <a:solidFill>
                  <a:srgbClr val="0085B8"/>
                </a:solidFill>
              </a:rPr>
              <a:t>overall</a:t>
            </a:r>
          </a:p>
          <a:p>
            <a:pPr rtl="0" lvl="0">
              <a:lnSpc>
                <a:spcPct val="115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Valve’s ‘AI Director’</a:t>
            </a:r>
          </a:p>
          <a:p>
            <a:pPr rtl="0" lvl="0">
              <a:lnSpc>
                <a:spcPct val="150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Bethesda’s ‘Radiant Story’</a:t>
            </a:r>
          </a:p>
          <a:p>
            <a:r>
              <a:t/>
            </a:r>
          </a:p>
          <a:p>
            <a:r>
              <a:t/>
            </a:r>
          </a:p>
        </p:txBody>
      </p:sp>
      <p:cxnSp>
        <p:nvCxnSpPr>
          <p:cNvPr id="273" name="Shape 273"/>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74" name="Shape 274"/>
          <p:cNvSpPr/>
          <p:nvPr/>
        </p:nvSpPr>
        <p:spPr>
          <a:xfrm>
            <a:off y="274637" x="457200"/>
            <a:ext cy="1143000" cx="1199342"/>
          </a:xfrm>
          <a:prstGeom prst="rect">
            <a:avLst/>
          </a:prstGeom>
          <a:blipFill>
            <a:blip r:embed="rId3"/>
            <a:stretch>
              <a:fillRect/>
            </a:stretch>
          </a:blipFill>
          <a:ln>
            <a:noFill/>
          </a:ln>
        </p:spPr>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y="0" x="0"/>
          <a:ext cy="0" cx="0"/>
          <a:chOff y="0" x="0"/>
          <a:chExt cy="0" cx="0"/>
        </a:xfrm>
      </p:grpSpPr>
      <p:sp>
        <p:nvSpPr>
          <p:cNvPr id="279" name="Shape 279"/>
          <p:cNvSpPr txBox="1"/>
          <p:nvPr>
            <p:ph type="title"/>
          </p:nvPr>
        </p:nvSpPr>
        <p:spPr>
          <a:xfrm>
            <a:off y="274638"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Consumers</a:t>
            </a:r>
          </a:p>
        </p:txBody>
      </p:sp>
      <p:sp>
        <p:nvSpPr>
          <p:cNvPr id="280" name="Shape 28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00000"/>
              </a:lnSpc>
              <a:spcBef>
                <a:spcPts val="0"/>
              </a:spcBef>
              <a:buNone/>
            </a:pPr>
            <a:r>
              <a:rPr sz="2400" lang="en">
                <a:solidFill>
                  <a:srgbClr val="0085B8"/>
                </a:solidFill>
                <a:latin typeface="Trebuchet MS"/>
                <a:ea typeface="Trebuchet MS"/>
                <a:cs typeface="Trebuchet MS"/>
                <a:sym typeface="Trebuchet MS"/>
              </a:rPr>
              <a:t>Some games use information about the player to tailor</a:t>
            </a:r>
          </a:p>
          <a:p>
            <a:pPr rtl="0" lvl="0">
              <a:lnSpc>
                <a:spcPct val="150000"/>
              </a:lnSpc>
              <a:spcBef>
                <a:spcPts val="0"/>
              </a:spcBef>
              <a:buNone/>
            </a:pPr>
            <a:r>
              <a:rPr sz="2400" lang="en">
                <a:solidFill>
                  <a:srgbClr val="0085B8"/>
                </a:solidFill>
                <a:latin typeface="Trebuchet MS"/>
                <a:ea typeface="Trebuchet MS"/>
                <a:cs typeface="Trebuchet MS"/>
                <a:sym typeface="Trebuchet MS"/>
              </a:rPr>
              <a:t>content at runtime, to improve:</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rPr>
              <a:t>▸</a:t>
            </a:r>
            <a:r>
              <a:rPr b="1" sz="2400" lang="en">
                <a:solidFill>
                  <a:srgbClr val="0085B8"/>
                </a:solidFill>
              </a:rPr>
              <a:t> </a:t>
            </a:r>
            <a:r>
              <a:rPr sz="2400" lang="en">
                <a:solidFill>
                  <a:srgbClr val="0085B8"/>
                </a:solidFill>
                <a:latin typeface="Trebuchet MS"/>
                <a:ea typeface="Trebuchet MS"/>
                <a:cs typeface="Trebuchet MS"/>
                <a:sym typeface="Trebuchet MS"/>
              </a:rPr>
              <a:t>Experience of</a:t>
            </a:r>
            <a:r>
              <a:rPr sz="2400" lang="en">
                <a:solidFill>
                  <a:srgbClr val="0085B8"/>
                </a:solidFill>
              </a:rPr>
              <a:t> gameplay</a:t>
            </a:r>
            <a:r>
              <a:rPr b="1" sz="2400" lang="en">
                <a:solidFill>
                  <a:srgbClr val="0085B8"/>
                </a:solidFill>
              </a:rPr>
              <a:t> </a:t>
            </a:r>
            <a:r>
              <a:rPr sz="2400" lang="en">
                <a:solidFill>
                  <a:srgbClr val="0085B8"/>
                </a:solidFill>
              </a:rPr>
              <a:t>overall</a:t>
            </a:r>
          </a:p>
          <a:p>
            <a:pPr rtl="0" lvl="0">
              <a:lnSpc>
                <a:spcPct val="115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Valve’s ‘AI Director’</a:t>
            </a:r>
          </a:p>
          <a:p>
            <a:pPr rtl="0" lvl="0">
              <a:lnSpc>
                <a:spcPct val="150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Bethesda’s ‘Radiant Story’</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Agency available to players</a:t>
            </a:r>
          </a:p>
          <a:p>
            <a:r>
              <a:t/>
            </a:r>
          </a:p>
        </p:txBody>
      </p:sp>
      <p:cxnSp>
        <p:nvCxnSpPr>
          <p:cNvPr id="281" name="Shape 281"/>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82" name="Shape 282"/>
          <p:cNvSpPr/>
          <p:nvPr/>
        </p:nvSpPr>
        <p:spPr>
          <a:xfrm>
            <a:off y="274637" x="457200"/>
            <a:ext cy="1143000" cx="1199342"/>
          </a:xfrm>
          <a:prstGeom prst="rect">
            <a:avLst/>
          </a:prstGeom>
          <a:blipFill>
            <a:blip r:embed="rId3"/>
            <a:stretch>
              <a:fillRect/>
            </a:stretch>
          </a:blipFill>
          <a:ln>
            <a:noFill/>
          </a:ln>
        </p:spPr>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y="0" x="0"/>
          <a:ext cy="0" cx="0"/>
          <a:chOff y="0" x="0"/>
          <a:chExt cy="0" cx="0"/>
        </a:xfrm>
      </p:grpSpPr>
      <p:sp>
        <p:nvSpPr>
          <p:cNvPr id="287" name="Shape 287"/>
          <p:cNvSpPr txBox="1"/>
          <p:nvPr>
            <p:ph type="title"/>
          </p:nvPr>
        </p:nvSpPr>
        <p:spPr>
          <a:xfrm>
            <a:off y="274638"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Consumers</a:t>
            </a:r>
          </a:p>
        </p:txBody>
      </p:sp>
      <p:sp>
        <p:nvSpPr>
          <p:cNvPr id="288" name="Shape 28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00000"/>
              </a:lnSpc>
              <a:spcBef>
                <a:spcPts val="0"/>
              </a:spcBef>
              <a:buNone/>
            </a:pPr>
            <a:r>
              <a:rPr sz="2400" lang="en">
                <a:solidFill>
                  <a:srgbClr val="0085B8"/>
                </a:solidFill>
                <a:latin typeface="Trebuchet MS"/>
                <a:ea typeface="Trebuchet MS"/>
                <a:cs typeface="Trebuchet MS"/>
                <a:sym typeface="Trebuchet MS"/>
              </a:rPr>
              <a:t>Some games use information about the player to tailor</a:t>
            </a:r>
          </a:p>
          <a:p>
            <a:pPr rtl="0" lvl="0">
              <a:lnSpc>
                <a:spcPct val="150000"/>
              </a:lnSpc>
              <a:spcBef>
                <a:spcPts val="0"/>
              </a:spcBef>
              <a:buNone/>
            </a:pPr>
            <a:r>
              <a:rPr sz="2400" lang="en">
                <a:solidFill>
                  <a:srgbClr val="0085B8"/>
                </a:solidFill>
                <a:latin typeface="Trebuchet MS"/>
                <a:ea typeface="Trebuchet MS"/>
                <a:cs typeface="Trebuchet MS"/>
                <a:sym typeface="Trebuchet MS"/>
              </a:rPr>
              <a:t>content at runtime, to improve:</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rPr>
              <a:t>▸</a:t>
            </a:r>
            <a:r>
              <a:rPr b="1" sz="2400" lang="en">
                <a:solidFill>
                  <a:srgbClr val="0085B8"/>
                </a:solidFill>
              </a:rPr>
              <a:t> </a:t>
            </a:r>
            <a:r>
              <a:rPr sz="2400" lang="en">
                <a:solidFill>
                  <a:srgbClr val="0085B8"/>
                </a:solidFill>
                <a:latin typeface="Trebuchet MS"/>
                <a:ea typeface="Trebuchet MS"/>
                <a:cs typeface="Trebuchet MS"/>
                <a:sym typeface="Trebuchet MS"/>
              </a:rPr>
              <a:t>Experience of</a:t>
            </a:r>
            <a:r>
              <a:rPr sz="2400" lang="en">
                <a:solidFill>
                  <a:srgbClr val="0085B8"/>
                </a:solidFill>
              </a:rPr>
              <a:t> gameplay</a:t>
            </a:r>
            <a:r>
              <a:rPr b="1" sz="2400" lang="en">
                <a:solidFill>
                  <a:srgbClr val="0085B8"/>
                </a:solidFill>
              </a:rPr>
              <a:t> </a:t>
            </a:r>
            <a:r>
              <a:rPr sz="2400" lang="en">
                <a:solidFill>
                  <a:srgbClr val="0085B8"/>
                </a:solidFill>
              </a:rPr>
              <a:t>overall</a:t>
            </a:r>
          </a:p>
          <a:p>
            <a:pPr rtl="0" lvl="0">
              <a:lnSpc>
                <a:spcPct val="115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Valve’s ‘AI Director’</a:t>
            </a:r>
          </a:p>
          <a:p>
            <a:pPr rtl="0" lvl="0">
              <a:lnSpc>
                <a:spcPct val="150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Bethesda’s ‘Radiant Story’</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Agency available to players</a:t>
            </a:r>
          </a:p>
          <a:p>
            <a:pPr rtl="0" lvl="0">
              <a:lnSpc>
                <a:spcPct val="115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‘Weapons Lab’ in Galactic Arms Race</a:t>
            </a:r>
          </a:p>
          <a:p>
            <a:r>
              <a:t/>
            </a:r>
          </a:p>
        </p:txBody>
      </p:sp>
      <p:cxnSp>
        <p:nvCxnSpPr>
          <p:cNvPr id="289" name="Shape 289"/>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90" name="Shape 290"/>
          <p:cNvSpPr/>
          <p:nvPr/>
        </p:nvSpPr>
        <p:spPr>
          <a:xfrm>
            <a:off y="274637" x="457200"/>
            <a:ext cy="1143000" cx="1199342"/>
          </a:xfrm>
          <a:prstGeom prst="rect">
            <a:avLst/>
          </a:prstGeom>
          <a:blipFill>
            <a:blip r:embed="rId3"/>
            <a:stretch>
              <a:fillRect/>
            </a:stretch>
          </a:blipFill>
          <a:ln>
            <a:noFill/>
          </a:ln>
        </p:spPr>
      </p:sp>
      <p:sp>
        <p:nvSpPr>
          <p:cNvPr id="291" name="Shape 291"/>
          <p:cNvSpPr/>
          <p:nvPr/>
        </p:nvSpPr>
        <p:spPr>
          <a:xfrm>
            <a:off y="2553336" x="5820641"/>
            <a:ext cy="1598926" cx="2622067"/>
          </a:xfrm>
          <a:prstGeom prst="rect">
            <a:avLst/>
          </a:prstGeom>
          <a:blipFill>
            <a:blip r:embed="rId4"/>
            <a:stretch>
              <a:fillRect/>
            </a:stretch>
          </a:blipFill>
          <a:ln>
            <a:noFill/>
          </a:ln>
        </p:spPr>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y="0" x="0"/>
          <a:ext cy="0" cx="0"/>
          <a:chOff y="0" x="0"/>
          <a:chExt cy="0" cx="0"/>
        </a:xfrm>
      </p:grpSpPr>
      <p:sp>
        <p:nvSpPr>
          <p:cNvPr id="296" name="Shape 296"/>
          <p:cNvSpPr txBox="1"/>
          <p:nvPr>
            <p:ph type="title"/>
          </p:nvPr>
        </p:nvSpPr>
        <p:spPr>
          <a:xfrm>
            <a:off y="274638" x="1808941"/>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PCG for Consumers</a:t>
            </a:r>
          </a:p>
        </p:txBody>
      </p:sp>
      <p:sp>
        <p:nvSpPr>
          <p:cNvPr id="297" name="Shape 29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00000"/>
              </a:lnSpc>
              <a:spcBef>
                <a:spcPts val="0"/>
              </a:spcBef>
              <a:buNone/>
            </a:pPr>
            <a:r>
              <a:rPr sz="2400" lang="en">
                <a:solidFill>
                  <a:srgbClr val="0085B8"/>
                </a:solidFill>
                <a:latin typeface="Trebuchet MS"/>
                <a:ea typeface="Trebuchet MS"/>
                <a:cs typeface="Trebuchet MS"/>
                <a:sym typeface="Trebuchet MS"/>
              </a:rPr>
              <a:t>Some games use information about the player to tailor</a:t>
            </a:r>
          </a:p>
          <a:p>
            <a:pPr rtl="0" lvl="0">
              <a:lnSpc>
                <a:spcPct val="150000"/>
              </a:lnSpc>
              <a:spcBef>
                <a:spcPts val="0"/>
              </a:spcBef>
              <a:buNone/>
            </a:pPr>
            <a:r>
              <a:rPr sz="2400" lang="en">
                <a:solidFill>
                  <a:srgbClr val="0085B8"/>
                </a:solidFill>
                <a:latin typeface="Trebuchet MS"/>
                <a:ea typeface="Trebuchet MS"/>
                <a:cs typeface="Trebuchet MS"/>
                <a:sym typeface="Trebuchet MS"/>
              </a:rPr>
              <a:t>content at runtime, to improve:</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rPr>
              <a:t>▸</a:t>
            </a:r>
            <a:r>
              <a:rPr b="1" sz="2400" lang="en">
                <a:solidFill>
                  <a:srgbClr val="0085B8"/>
                </a:solidFill>
              </a:rPr>
              <a:t> </a:t>
            </a:r>
            <a:r>
              <a:rPr sz="2400" lang="en">
                <a:solidFill>
                  <a:srgbClr val="0085B8"/>
                </a:solidFill>
                <a:latin typeface="Trebuchet MS"/>
                <a:ea typeface="Trebuchet MS"/>
                <a:cs typeface="Trebuchet MS"/>
                <a:sym typeface="Trebuchet MS"/>
              </a:rPr>
              <a:t>Experience of</a:t>
            </a:r>
            <a:r>
              <a:rPr sz="2400" lang="en">
                <a:solidFill>
                  <a:srgbClr val="0085B8"/>
                </a:solidFill>
              </a:rPr>
              <a:t> gameplay</a:t>
            </a:r>
            <a:r>
              <a:rPr b="1" sz="2400" lang="en">
                <a:solidFill>
                  <a:srgbClr val="0085B8"/>
                </a:solidFill>
              </a:rPr>
              <a:t> </a:t>
            </a:r>
            <a:r>
              <a:rPr sz="2400" lang="en">
                <a:solidFill>
                  <a:srgbClr val="0085B8"/>
                </a:solidFill>
              </a:rPr>
              <a:t>overall</a:t>
            </a:r>
          </a:p>
          <a:p>
            <a:pPr rtl="0" lvl="0">
              <a:lnSpc>
                <a:spcPct val="115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Valve’s ‘AI Director’</a:t>
            </a:r>
          </a:p>
          <a:p>
            <a:pPr rtl="0" lvl="0">
              <a:lnSpc>
                <a:spcPct val="150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Bethesda’s ‘Radiant Story’</a:t>
            </a:r>
          </a:p>
          <a:p>
            <a:pPr rtl="0" lvl="0">
              <a:lnSpc>
                <a:spcPct val="115000"/>
              </a:lnSpc>
              <a:spcBef>
                <a:spcPts val="0"/>
              </a:spcBef>
              <a:buNone/>
            </a:pPr>
            <a:r>
              <a:rPr b="1" sz="2400" lang="en">
                <a:solidFill>
                  <a:srgbClr val="0085B8"/>
                </a:solidFill>
                <a:latin typeface="Trebuchet MS"/>
                <a:ea typeface="Trebuchet MS"/>
                <a:cs typeface="Trebuchet MS"/>
                <a:sym typeface="Trebuchet MS"/>
              </a:rPr>
              <a:t> </a:t>
            </a:r>
            <a:r>
              <a:rPr b="1" sz="2400" lang="en">
                <a:solidFill>
                  <a:srgbClr val="5EB888"/>
                </a:solidFill>
                <a:latin typeface="Trebuchet MS"/>
                <a:ea typeface="Trebuchet MS"/>
                <a:cs typeface="Trebuchet MS"/>
                <a:sym typeface="Trebuchet MS"/>
              </a:rPr>
              <a:t>▸</a:t>
            </a:r>
            <a:r>
              <a:rPr b="1" sz="2400" lang="en">
                <a:solidFill>
                  <a:srgbClr val="0085B8"/>
                </a:solidFill>
                <a:latin typeface="Trebuchet MS"/>
                <a:ea typeface="Trebuchet MS"/>
                <a:cs typeface="Trebuchet MS"/>
                <a:sym typeface="Trebuchet MS"/>
              </a:rPr>
              <a:t> </a:t>
            </a:r>
            <a:r>
              <a:rPr sz="2400" lang="en">
                <a:solidFill>
                  <a:srgbClr val="0085B8"/>
                </a:solidFill>
                <a:latin typeface="Trebuchet MS"/>
                <a:ea typeface="Trebuchet MS"/>
                <a:cs typeface="Trebuchet MS"/>
                <a:sym typeface="Trebuchet MS"/>
              </a:rPr>
              <a:t>Agency available to players</a:t>
            </a:r>
          </a:p>
          <a:p>
            <a:pPr rtl="0" lvl="0">
              <a:lnSpc>
                <a:spcPct val="115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‘Weapons Lab’ in Galactic Arms Race</a:t>
            </a:r>
          </a:p>
          <a:p>
            <a:pPr rtl="0" lvl="0">
              <a:lnSpc>
                <a:spcPct val="150000"/>
              </a:lnSpc>
              <a:spcBef>
                <a:spcPts val="0"/>
              </a:spcBef>
              <a:buNone/>
            </a:pPr>
            <a:r>
              <a:rPr sz="2400" lang="en">
                <a:solidFill>
                  <a:srgbClr val="0085B8"/>
                </a:solidFill>
                <a:latin typeface="Trebuchet MS"/>
                <a:ea typeface="Trebuchet MS"/>
                <a:cs typeface="Trebuchet MS"/>
                <a:sym typeface="Trebuchet MS"/>
              </a:rPr>
              <a:t>    </a:t>
            </a:r>
            <a:r>
              <a:rPr sz="2400" lang="en">
                <a:solidFill>
                  <a:srgbClr val="5EB888"/>
                </a:solidFill>
              </a:rPr>
              <a:t>▹</a:t>
            </a:r>
            <a:r>
              <a:rPr sz="2400" lang="en">
                <a:solidFill>
                  <a:srgbClr val="0085B8"/>
                </a:solidFill>
              </a:rPr>
              <a:t> ‘Creature Creator’ in Spore</a:t>
            </a:r>
          </a:p>
          <a:p>
            <a:r>
              <a:t/>
            </a:r>
          </a:p>
        </p:txBody>
      </p:sp>
      <p:cxnSp>
        <p:nvCxnSpPr>
          <p:cNvPr id="298" name="Shape 298"/>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299" name="Shape 299"/>
          <p:cNvSpPr/>
          <p:nvPr/>
        </p:nvSpPr>
        <p:spPr>
          <a:xfrm>
            <a:off y="274637" x="457200"/>
            <a:ext cy="1143000" cx="1199342"/>
          </a:xfrm>
          <a:prstGeom prst="rect">
            <a:avLst/>
          </a:prstGeom>
          <a:blipFill>
            <a:blip r:embed="rId3"/>
            <a:stretch>
              <a:fillRect/>
            </a:stretch>
          </a:blipFill>
          <a:ln>
            <a:noFill/>
          </a:ln>
        </p:spPr>
      </p:sp>
      <p:sp>
        <p:nvSpPr>
          <p:cNvPr id="300" name="Shape 300"/>
          <p:cNvSpPr/>
          <p:nvPr/>
        </p:nvSpPr>
        <p:spPr>
          <a:xfrm>
            <a:off y="2553336" x="6061117"/>
            <a:ext cy="1598926" cx="2141114"/>
          </a:xfrm>
          <a:prstGeom prst="rect">
            <a:avLst/>
          </a:prstGeom>
          <a:blipFill>
            <a:blip r:embed="rId3"/>
            <a:stretch>
              <a:fillRect/>
            </a:stretch>
          </a:blipFill>
          <a:ln>
            <a:noFill/>
          </a:ln>
        </p:spPr>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y="0" x="0"/>
          <a:ext cy="0" cx="0"/>
          <a:chOff y="0" x="0"/>
          <a:chExt cy="0" cx="0"/>
        </a:xfrm>
      </p:grpSpPr>
      <p:sp>
        <p:nvSpPr>
          <p:cNvPr id="305" name="Shape 305"/>
          <p:cNvSpPr txBox="1"/>
          <p:nvPr>
            <p:ph idx="1" type="body"/>
          </p:nvPr>
        </p:nvSpPr>
        <p:spPr>
          <a:xfrm>
            <a:off y="1600200" x="457200"/>
            <a:ext cy="4967700" cx="84591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PCG methods can improve the process of content creation.</a:t>
            </a:r>
          </a:p>
        </p:txBody>
      </p:sp>
      <p:sp>
        <p:nvSpPr>
          <p:cNvPr id="306" name="Shape 306"/>
          <p:cNvSpPr txBox="1"/>
          <p:nvPr>
            <p:ph type="title"/>
          </p:nvPr>
        </p:nvSpPr>
        <p:spPr>
          <a:xfrm>
            <a:off y="274638" x="1763797"/>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Conclusions &amp; Future Work</a:t>
            </a:r>
          </a:p>
        </p:txBody>
      </p:sp>
      <p:cxnSp>
        <p:nvCxnSpPr>
          <p:cNvPr id="307" name="Shape 307"/>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308" name="Shape 308"/>
          <p:cNvSpPr/>
          <p:nvPr/>
        </p:nvSpPr>
        <p:spPr>
          <a:xfrm>
            <a:off y="274638" x="502344"/>
            <a:ext cy="1143000" cx="1109053"/>
          </a:xfrm>
          <a:prstGeom prst="rect">
            <a:avLst/>
          </a:prstGeom>
          <a:blipFill>
            <a:blip r:embed="rId3"/>
            <a:stretch>
              <a:fillRect/>
            </a:stretch>
          </a:blipFill>
          <a:ln>
            <a:noFill/>
          </a:ln>
        </p:spPr>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y="0" x="0"/>
          <a:ext cy="0" cx="0"/>
          <a:chOff y="0" x="0"/>
          <a:chExt cy="0" cx="0"/>
        </a:xfrm>
      </p:grpSpPr>
      <p:sp>
        <p:nvSpPr>
          <p:cNvPr id="313" name="Shape 313"/>
          <p:cNvSpPr txBox="1"/>
          <p:nvPr>
            <p:ph idx="1" type="body"/>
          </p:nvPr>
        </p:nvSpPr>
        <p:spPr>
          <a:xfrm>
            <a:off y="1600200" x="457200"/>
            <a:ext cy="4967700" cx="84591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PCG methods can improve the process of content creation,</a:t>
            </a:r>
          </a:p>
          <a:p>
            <a:pPr rtl="0" lvl="0">
              <a:lnSpc>
                <a:spcPct val="150000"/>
              </a:lnSpc>
              <a:spcBef>
                <a:spcPts val="0"/>
              </a:spcBef>
              <a:buNone/>
            </a:pPr>
            <a:r>
              <a:rPr sz="2400" lang="en">
                <a:solidFill>
                  <a:srgbClr val="0085B8"/>
                </a:solidFill>
                <a:latin typeface="Trebuchet MS"/>
                <a:ea typeface="Trebuchet MS"/>
                <a:cs typeface="Trebuchet MS"/>
                <a:sym typeface="Trebuchet MS"/>
              </a:rPr>
              <a:t>providing:</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Increased efficiency</a:t>
            </a:r>
          </a:p>
        </p:txBody>
      </p:sp>
      <p:sp>
        <p:nvSpPr>
          <p:cNvPr id="314" name="Shape 314"/>
          <p:cNvSpPr txBox="1"/>
          <p:nvPr>
            <p:ph type="title"/>
          </p:nvPr>
        </p:nvSpPr>
        <p:spPr>
          <a:xfrm>
            <a:off y="274638" x="1763797"/>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Conclusions &amp; Future Work</a:t>
            </a:r>
          </a:p>
        </p:txBody>
      </p:sp>
      <p:cxnSp>
        <p:nvCxnSpPr>
          <p:cNvPr id="315" name="Shape 315"/>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316" name="Shape 316"/>
          <p:cNvSpPr/>
          <p:nvPr/>
        </p:nvSpPr>
        <p:spPr>
          <a:xfrm>
            <a:off y="274638" x="502344"/>
            <a:ext cy="1143000" cx="1109053"/>
          </a:xfrm>
          <a:prstGeom prst="rect">
            <a:avLst/>
          </a:prstGeom>
          <a:blipFill>
            <a:blip r:embed="rId3"/>
            <a:stretch>
              <a:fillRect/>
            </a:stretch>
          </a:blipFill>
          <a:ln>
            <a:noFill/>
          </a:ln>
        </p:spPr>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idx="1" type="body"/>
          </p:nvPr>
        </p:nvSpPr>
        <p:spPr>
          <a:xfrm>
            <a:off y="1600200" x="457200"/>
            <a:ext cy="4967700" cx="84591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PCG methods can improve the process of content creation,</a:t>
            </a:r>
          </a:p>
          <a:p>
            <a:pPr rtl="0" lvl="0">
              <a:lnSpc>
                <a:spcPct val="150000"/>
              </a:lnSpc>
              <a:spcBef>
                <a:spcPts val="0"/>
              </a:spcBef>
              <a:buNone/>
            </a:pPr>
            <a:r>
              <a:rPr sz="2400" lang="en">
                <a:solidFill>
                  <a:srgbClr val="0085B8"/>
                </a:solidFill>
                <a:latin typeface="Trebuchet MS"/>
                <a:ea typeface="Trebuchet MS"/>
                <a:cs typeface="Trebuchet MS"/>
                <a:sym typeface="Trebuchet MS"/>
              </a:rPr>
              <a:t>providing:</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Increased efficiency</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Greater variation    </a:t>
            </a:r>
          </a:p>
          <a:p>
            <a:r>
              <a:t/>
            </a:r>
          </a:p>
        </p:txBody>
      </p:sp>
      <p:sp>
        <p:nvSpPr>
          <p:cNvPr id="322" name="Shape 322"/>
          <p:cNvSpPr txBox="1"/>
          <p:nvPr>
            <p:ph type="title"/>
          </p:nvPr>
        </p:nvSpPr>
        <p:spPr>
          <a:xfrm>
            <a:off y="274638" x="1763797"/>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Conclusions &amp; Future Work</a:t>
            </a:r>
          </a:p>
        </p:txBody>
      </p:sp>
      <p:cxnSp>
        <p:nvCxnSpPr>
          <p:cNvPr id="323" name="Shape 323"/>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324" name="Shape 324"/>
          <p:cNvSpPr/>
          <p:nvPr/>
        </p:nvSpPr>
        <p:spPr>
          <a:xfrm>
            <a:off y="274638" x="502344"/>
            <a:ext cy="1143000" cx="1109053"/>
          </a:xfrm>
          <a:prstGeom prst="rect">
            <a:avLst/>
          </a:prstGeom>
          <a:blipFill>
            <a:blip r:embed="rId3"/>
            <a:stretch>
              <a:fillRect/>
            </a:stretch>
          </a:blipFill>
          <a:ln>
            <a:noFill/>
          </a:ln>
        </p:spPr>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y="0" x="0"/>
          <a:ext cy="0" cx="0"/>
          <a:chOff y="0" x="0"/>
          <a:chExt cy="0" cx="0"/>
        </a:xfrm>
      </p:grpSpPr>
      <p:sp>
        <p:nvSpPr>
          <p:cNvPr id="329" name="Shape 329"/>
          <p:cNvSpPr txBox="1"/>
          <p:nvPr>
            <p:ph idx="1" type="body"/>
          </p:nvPr>
        </p:nvSpPr>
        <p:spPr>
          <a:xfrm>
            <a:off y="1600200" x="457200"/>
            <a:ext cy="4967700" cx="84591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PCG methods can improve the process of content creation,</a:t>
            </a:r>
          </a:p>
          <a:p>
            <a:pPr rtl="0" lvl="0">
              <a:lnSpc>
                <a:spcPct val="150000"/>
              </a:lnSpc>
              <a:spcBef>
                <a:spcPts val="0"/>
              </a:spcBef>
              <a:buNone/>
            </a:pPr>
            <a:r>
              <a:rPr sz="2400" lang="en">
                <a:solidFill>
                  <a:srgbClr val="0085B8"/>
                </a:solidFill>
                <a:latin typeface="Trebuchet MS"/>
                <a:ea typeface="Trebuchet MS"/>
                <a:cs typeface="Trebuchet MS"/>
                <a:sym typeface="Trebuchet MS"/>
              </a:rPr>
              <a:t>providing:</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Increased efficiency</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Greater variation    </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Tailored content </a:t>
            </a:r>
          </a:p>
        </p:txBody>
      </p:sp>
      <p:sp>
        <p:nvSpPr>
          <p:cNvPr id="330" name="Shape 330"/>
          <p:cNvSpPr txBox="1"/>
          <p:nvPr>
            <p:ph type="title"/>
          </p:nvPr>
        </p:nvSpPr>
        <p:spPr>
          <a:xfrm>
            <a:off y="274638" x="1763797"/>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Conclusions &amp; Future Work</a:t>
            </a:r>
          </a:p>
        </p:txBody>
      </p:sp>
      <p:cxnSp>
        <p:nvCxnSpPr>
          <p:cNvPr id="331" name="Shape 331"/>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332" name="Shape 332"/>
          <p:cNvSpPr/>
          <p:nvPr/>
        </p:nvSpPr>
        <p:spPr>
          <a:xfrm>
            <a:off y="274638" x="502344"/>
            <a:ext cy="1143000" cx="1109053"/>
          </a:xfrm>
          <a:prstGeom prst="rect">
            <a:avLst/>
          </a:prstGeom>
          <a:blipFill>
            <a:blip r:embed="rId3"/>
            <a:stretch>
              <a:fillRect/>
            </a:stretch>
          </a:blipFill>
          <a:ln>
            <a:noFill/>
          </a:ln>
        </p:spPr>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y="0" x="0"/>
          <a:ext cy="0" cx="0"/>
          <a:chOff y="0" x="0"/>
          <a:chExt cy="0" cx="0"/>
        </a:xfrm>
      </p:grpSpPr>
      <p:sp>
        <p:nvSpPr>
          <p:cNvPr id="337" name="Shape 337"/>
          <p:cNvSpPr txBox="1"/>
          <p:nvPr>
            <p:ph idx="1" type="body"/>
          </p:nvPr>
        </p:nvSpPr>
        <p:spPr>
          <a:xfrm>
            <a:off y="1600200" x="457200"/>
            <a:ext cy="4967700" cx="84591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PCG methods can improve the process of content creation,</a:t>
            </a:r>
          </a:p>
          <a:p>
            <a:pPr rtl="0" lvl="0">
              <a:lnSpc>
                <a:spcPct val="150000"/>
              </a:lnSpc>
              <a:spcBef>
                <a:spcPts val="0"/>
              </a:spcBef>
              <a:buNone/>
            </a:pPr>
            <a:r>
              <a:rPr sz="2400" lang="en">
                <a:solidFill>
                  <a:srgbClr val="0085B8"/>
                </a:solidFill>
                <a:latin typeface="Trebuchet MS"/>
                <a:ea typeface="Trebuchet MS"/>
                <a:cs typeface="Trebuchet MS"/>
                <a:sym typeface="Trebuchet MS"/>
              </a:rPr>
              <a:t>providing:</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Increased efficiency</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Greater variation    </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Tailored content </a:t>
            </a:r>
          </a:p>
          <a:p>
            <a:pPr rtl="0" lvl="0">
              <a:lnSpc>
                <a:spcPct val="115000"/>
              </a:lnSpc>
              <a:spcBef>
                <a:spcPts val="0"/>
              </a:spcBef>
              <a:buNone/>
            </a:pPr>
            <a:r>
              <a:rPr sz="2400" lang="en">
                <a:solidFill>
                  <a:srgbClr val="0085B8"/>
                </a:solidFill>
                <a:latin typeface="Trebuchet MS"/>
                <a:ea typeface="Trebuchet MS"/>
                <a:cs typeface="Trebuchet MS"/>
                <a:sym typeface="Trebuchet MS"/>
              </a:rPr>
              <a:t>However, focus is divided between incompatible methods.</a:t>
            </a:r>
          </a:p>
          <a:p>
            <a:r>
              <a:t/>
            </a:r>
          </a:p>
        </p:txBody>
      </p:sp>
      <p:sp>
        <p:nvSpPr>
          <p:cNvPr id="338" name="Shape 338"/>
          <p:cNvSpPr txBox="1"/>
          <p:nvPr>
            <p:ph type="title"/>
          </p:nvPr>
        </p:nvSpPr>
        <p:spPr>
          <a:xfrm>
            <a:off y="274638" x="1763797"/>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Conclusions &amp; Future Work</a:t>
            </a:r>
          </a:p>
        </p:txBody>
      </p:sp>
      <p:cxnSp>
        <p:nvCxnSpPr>
          <p:cNvPr id="339" name="Shape 339"/>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340" name="Shape 340"/>
          <p:cNvSpPr/>
          <p:nvPr/>
        </p:nvSpPr>
        <p:spPr>
          <a:xfrm>
            <a:off y="274638" x="502344"/>
            <a:ext cy="1143000" cx="1109053"/>
          </a:xfrm>
          <a:prstGeom prst="rect">
            <a:avLst/>
          </a:prstGeom>
          <a:blipFill>
            <a:blip r:embed="rId3"/>
            <a:stretch>
              <a:fillRect/>
            </a:stretch>
          </a:blipFill>
          <a:ln>
            <a:noFill/>
          </a:ln>
        </p:spPr>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y="0" x="0"/>
          <a:ext cy="0" cx="0"/>
          <a:chOff y="0" x="0"/>
          <a:chExt cy="0" cx="0"/>
        </a:xfrm>
      </p:grpSpPr>
      <p:sp>
        <p:nvSpPr>
          <p:cNvPr id="345" name="Shape 345"/>
          <p:cNvSpPr txBox="1"/>
          <p:nvPr>
            <p:ph idx="1" type="body"/>
          </p:nvPr>
        </p:nvSpPr>
        <p:spPr>
          <a:xfrm>
            <a:off y="1600200" x="457200"/>
            <a:ext cy="4967700" cx="84591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PCG methods can improve the process of content creation,</a:t>
            </a:r>
          </a:p>
          <a:p>
            <a:pPr rtl="0" lvl="0">
              <a:lnSpc>
                <a:spcPct val="150000"/>
              </a:lnSpc>
              <a:spcBef>
                <a:spcPts val="0"/>
              </a:spcBef>
              <a:buNone/>
            </a:pPr>
            <a:r>
              <a:rPr sz="2400" lang="en">
                <a:solidFill>
                  <a:srgbClr val="0085B8"/>
                </a:solidFill>
                <a:latin typeface="Trebuchet MS"/>
                <a:ea typeface="Trebuchet MS"/>
                <a:cs typeface="Trebuchet MS"/>
                <a:sym typeface="Trebuchet MS"/>
              </a:rPr>
              <a:t>providing:</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Increased efficiency</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Greater variation    </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Tailored content </a:t>
            </a:r>
          </a:p>
          <a:p>
            <a:pPr rtl="0" lvl="0">
              <a:lnSpc>
                <a:spcPct val="115000"/>
              </a:lnSpc>
              <a:spcBef>
                <a:spcPts val="0"/>
              </a:spcBef>
              <a:buNone/>
            </a:pPr>
            <a:r>
              <a:rPr sz="2400" lang="en">
                <a:solidFill>
                  <a:srgbClr val="0085B8"/>
                </a:solidFill>
                <a:latin typeface="Trebuchet MS"/>
                <a:ea typeface="Trebuchet MS"/>
                <a:cs typeface="Trebuchet MS"/>
                <a:sym typeface="Trebuchet MS"/>
              </a:rPr>
              <a:t>However, focus is divided between incompatible methods.</a:t>
            </a:r>
          </a:p>
          <a:p>
            <a:pPr rtl="0" lvl="0">
              <a:lnSpc>
                <a:spcPct val="150000"/>
              </a:lnSpc>
              <a:spcBef>
                <a:spcPts val="0"/>
              </a:spcBef>
              <a:buNone/>
            </a:pPr>
            <a:r>
              <a:rPr sz="2400" lang="en">
                <a:solidFill>
                  <a:srgbClr val="0085B8"/>
                </a:solidFill>
                <a:latin typeface="Trebuchet MS"/>
                <a:ea typeface="Trebuchet MS"/>
                <a:cs typeface="Trebuchet MS"/>
                <a:sym typeface="Trebuchet MS"/>
              </a:rPr>
              <a:t>Further work is needed to:</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Develop domain-independent methods</a:t>
            </a:r>
          </a:p>
        </p:txBody>
      </p:sp>
      <p:sp>
        <p:nvSpPr>
          <p:cNvPr id="346" name="Shape 346"/>
          <p:cNvSpPr txBox="1"/>
          <p:nvPr>
            <p:ph type="title"/>
          </p:nvPr>
        </p:nvSpPr>
        <p:spPr>
          <a:xfrm>
            <a:off y="274638" x="1763797"/>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Conclusions &amp; Future Work</a:t>
            </a:r>
          </a:p>
        </p:txBody>
      </p:sp>
      <p:cxnSp>
        <p:nvCxnSpPr>
          <p:cNvPr id="347" name="Shape 347"/>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348" name="Shape 348"/>
          <p:cNvSpPr/>
          <p:nvPr/>
        </p:nvSpPr>
        <p:spPr>
          <a:xfrm>
            <a:off y="274638" x="502344"/>
            <a:ext cy="1143000" cx="1109053"/>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Procedural Content Generation has been used by hundreds of commercially successful games, from Elite (1984) to Assassins Creed 3 (2012). But what is it?</a:t>
            </a:r>
          </a:p>
          <a:p>
            <a:r>
              <a:t/>
            </a:r>
          </a:p>
          <a:p>
            <a:pPr rtl="0" lvl="0" indent="457200" marL="457200">
              <a:lnSpc>
                <a:spcPct val="115000"/>
              </a:lnSpc>
              <a:spcBef>
                <a:spcPts val="0"/>
              </a:spcBef>
              <a:buNone/>
            </a:pPr>
            <a:r>
              <a:rPr sz="2400" lang="en">
                <a:solidFill>
                  <a:srgbClr val="0085B8"/>
                </a:solidFill>
                <a:latin typeface="Trebuchet MS"/>
                <a:ea typeface="Trebuchet MS"/>
                <a:cs typeface="Trebuchet MS"/>
                <a:sym typeface="Trebuchet MS"/>
              </a:rPr>
              <a:t>“the application of computers to generate game content, distinguish interesting instances among the ones generated, and select entertaining instances on behalf of the players.”</a:t>
            </a:r>
          </a:p>
          <a:p>
            <a:pPr rtl="0" lvl="0" indent="0" marL="45720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 Hendrikx et al.</a:t>
            </a:r>
          </a:p>
          <a:p>
            <a:r>
              <a:t/>
            </a:r>
          </a:p>
          <a:p>
            <a:r>
              <a:t/>
            </a:r>
          </a:p>
        </p:txBody>
      </p:sp>
      <p:cxnSp>
        <p:nvCxnSpPr>
          <p:cNvPr id="48" name="Shape 48"/>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49" name="Shape 49"/>
          <p:cNvSpPr/>
          <p:nvPr/>
        </p:nvSpPr>
        <p:spPr>
          <a:xfrm>
            <a:off y="274637" x="457200"/>
            <a:ext cy="1143000" cx="1199343"/>
          </a:xfrm>
          <a:prstGeom prst="rect">
            <a:avLst/>
          </a:prstGeom>
          <a:blipFill>
            <a:blip r:embed="rId3"/>
            <a:stretch>
              <a:fillRect/>
            </a:stretch>
          </a:blipFill>
          <a:ln>
            <a:noFill/>
          </a:ln>
        </p:spPr>
      </p:sp>
      <p:sp>
        <p:nvSpPr>
          <p:cNvPr id="50" name="Shape 50"/>
          <p:cNvSpPr txBox="1"/>
          <p:nvPr>
            <p:ph type="title"/>
          </p:nvPr>
        </p:nvSpPr>
        <p:spPr>
          <a:xfrm>
            <a:off y="274638" x="1808943"/>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What is Procedural </a:t>
            </a:r>
          </a:p>
          <a:p>
            <a:pPr rtl="0" lvl="0">
              <a:buNone/>
            </a:pPr>
            <a:r>
              <a:rPr lang="en">
                <a:solidFill>
                  <a:srgbClr val="2779AA"/>
                </a:solidFill>
                <a:latin typeface="Trebuchet MS"/>
                <a:ea typeface="Trebuchet MS"/>
                <a:cs typeface="Trebuchet MS"/>
                <a:sym typeface="Trebuchet MS"/>
              </a:rPr>
              <a:t>Content Generation?</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y="0" x="0"/>
          <a:ext cy="0" cx="0"/>
          <a:chOff y="0" x="0"/>
          <a:chExt cy="0" cx="0"/>
        </a:xfrm>
      </p:grpSpPr>
      <p:sp>
        <p:nvSpPr>
          <p:cNvPr id="353" name="Shape 353"/>
          <p:cNvSpPr txBox="1"/>
          <p:nvPr>
            <p:ph idx="1" type="body"/>
          </p:nvPr>
        </p:nvSpPr>
        <p:spPr>
          <a:xfrm>
            <a:off y="1600200" x="457200"/>
            <a:ext cy="4967700" cx="8459100"/>
          </a:xfrm>
          <a:prstGeom prst="rect">
            <a:avLst/>
          </a:prstGeom>
        </p:spPr>
        <p:txBody>
          <a:bodyPr bIns="91425" rIns="91425" lIns="91425" tIns="91425" anchor="t" anchorCtr="0">
            <a:noAutofit/>
          </a:bodyPr>
          <a:lstStyle/>
          <a:p>
            <a:pPr rtl="0" lvl="0">
              <a:lnSpc>
                <a:spcPct val="115000"/>
              </a:lnSpc>
              <a:spcBef>
                <a:spcPts val="0"/>
              </a:spcBef>
              <a:buNone/>
            </a:pPr>
            <a:r>
              <a:rPr sz="2400" lang="en">
                <a:solidFill>
                  <a:srgbClr val="0085B8"/>
                </a:solidFill>
                <a:latin typeface="Trebuchet MS"/>
                <a:ea typeface="Trebuchet MS"/>
                <a:cs typeface="Trebuchet MS"/>
                <a:sym typeface="Trebuchet MS"/>
              </a:rPr>
              <a:t>PCG methods can improve the process of content creation,</a:t>
            </a:r>
          </a:p>
          <a:p>
            <a:pPr rtl="0" lvl="0">
              <a:lnSpc>
                <a:spcPct val="150000"/>
              </a:lnSpc>
              <a:spcBef>
                <a:spcPts val="0"/>
              </a:spcBef>
              <a:buNone/>
            </a:pPr>
            <a:r>
              <a:rPr sz="2400" lang="en">
                <a:solidFill>
                  <a:srgbClr val="0085B8"/>
                </a:solidFill>
                <a:latin typeface="Trebuchet MS"/>
                <a:ea typeface="Trebuchet MS"/>
                <a:cs typeface="Trebuchet MS"/>
                <a:sym typeface="Trebuchet MS"/>
              </a:rPr>
              <a:t>providing:</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Increased efficiency</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Greater variation    </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Tailored content </a:t>
            </a:r>
          </a:p>
          <a:p>
            <a:pPr rtl="0" lvl="0">
              <a:lnSpc>
                <a:spcPct val="115000"/>
              </a:lnSpc>
              <a:spcBef>
                <a:spcPts val="0"/>
              </a:spcBef>
              <a:buNone/>
            </a:pPr>
            <a:r>
              <a:rPr sz="2400" lang="en">
                <a:solidFill>
                  <a:srgbClr val="0085B8"/>
                </a:solidFill>
                <a:latin typeface="Trebuchet MS"/>
                <a:ea typeface="Trebuchet MS"/>
                <a:cs typeface="Trebuchet MS"/>
                <a:sym typeface="Trebuchet MS"/>
              </a:rPr>
              <a:t>However, focus is divided between incompatible methods.</a:t>
            </a:r>
          </a:p>
          <a:p>
            <a:pPr rtl="0" lvl="0">
              <a:lnSpc>
                <a:spcPct val="150000"/>
              </a:lnSpc>
              <a:spcBef>
                <a:spcPts val="0"/>
              </a:spcBef>
              <a:buNone/>
            </a:pPr>
            <a:r>
              <a:rPr sz="2400" lang="en">
                <a:solidFill>
                  <a:srgbClr val="0085B8"/>
                </a:solidFill>
                <a:latin typeface="Trebuchet MS"/>
                <a:ea typeface="Trebuchet MS"/>
                <a:cs typeface="Trebuchet MS"/>
                <a:sym typeface="Trebuchet MS"/>
              </a:rPr>
              <a:t>Further work is needed to:</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Develop domain-independent methods</a:t>
            </a:r>
          </a:p>
          <a:p>
            <a:pPr rtl="0" lvl="0" indent="457200">
              <a:lnSpc>
                <a:spcPct val="150000"/>
              </a:lnSpc>
              <a:spcBef>
                <a:spcPts val="0"/>
              </a:spcBef>
              <a:buNone/>
            </a:pP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Investigate combination with related research areas</a:t>
            </a:r>
          </a:p>
          <a:p>
            <a:r>
              <a:t/>
            </a:r>
          </a:p>
        </p:txBody>
      </p:sp>
      <p:sp>
        <p:nvSpPr>
          <p:cNvPr id="354" name="Shape 354"/>
          <p:cNvSpPr txBox="1"/>
          <p:nvPr>
            <p:ph type="title"/>
          </p:nvPr>
        </p:nvSpPr>
        <p:spPr>
          <a:xfrm>
            <a:off y="274638" x="1763797"/>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Conclusions &amp; Future Work</a:t>
            </a:r>
          </a:p>
        </p:txBody>
      </p:sp>
      <p:cxnSp>
        <p:nvCxnSpPr>
          <p:cNvPr id="355" name="Shape 355"/>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356" name="Shape 356"/>
          <p:cNvSpPr/>
          <p:nvPr/>
        </p:nvSpPr>
        <p:spPr>
          <a:xfrm>
            <a:off y="274638" x="502344"/>
            <a:ext cy="1143000" cx="1109053"/>
          </a:xfrm>
          <a:prstGeom prst="rect">
            <a:avLst/>
          </a:prstGeom>
          <a:blipFill>
            <a:blip r:embed="rId3"/>
            <a:stretch>
              <a:fillRect/>
            </a:stretch>
          </a:blipFill>
          <a:ln>
            <a:noFill/>
          </a:ln>
        </p:spPr>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y="0" x="0"/>
          <a:ext cy="0" cx="0"/>
          <a:chOff y="0" x="0"/>
          <a:chExt cy="0" cx="0"/>
        </a:xfrm>
      </p:grpSpPr>
      <p:sp>
        <p:nvSpPr>
          <p:cNvPr id="361" name="Shape 361"/>
          <p:cNvSpPr txBox="1"/>
          <p:nvPr>
            <p:ph idx="1" type="subTitle"/>
          </p:nvPr>
        </p:nvSpPr>
        <p:spPr>
          <a:xfrm>
            <a:off y="4275137" x="685800"/>
            <a:ext cy="1046400" cx="7772400"/>
          </a:xfrm>
          <a:prstGeom prst="rect">
            <a:avLst/>
          </a:prstGeom>
        </p:spPr>
        <p:txBody>
          <a:bodyPr bIns="91425" rIns="91425" lIns="91425" tIns="91425" anchor="t" anchorCtr="0">
            <a:noAutofit/>
          </a:bodyPr>
          <a:lstStyle/>
          <a:p>
            <a:pPr rtl="0" lvl="0">
              <a:lnSpc>
                <a:spcPct val="150000"/>
              </a:lnSpc>
              <a:buClr>
                <a:srgbClr val="000000"/>
              </a:buClr>
              <a:buSzPct val="45833"/>
              <a:buFont typeface="Arial"/>
              <a:buNone/>
            </a:pPr>
            <a:r>
              <a:rPr b="1" sz="2400" lang="en">
                <a:solidFill>
                  <a:srgbClr val="0085B8"/>
                </a:solidFill>
                <a:latin typeface="Trebuchet MS"/>
                <a:ea typeface="Trebuchet MS"/>
                <a:cs typeface="Trebuchet MS"/>
                <a:sym typeface="Trebuchet MS"/>
              </a:rPr>
              <a:t>Procedural Content Generation for Computer Games</a:t>
            </a:r>
          </a:p>
          <a:p>
            <a:pPr rtl="0" lvl="0">
              <a:lnSpc>
                <a:spcPct val="115000"/>
              </a:lnSpc>
              <a:buClr>
                <a:srgbClr val="000000"/>
              </a:buClr>
              <a:buSzPct val="45833"/>
              <a:buFont typeface="Arial"/>
              <a:buNone/>
            </a:pPr>
            <a:r>
              <a:rPr b="1" sz="2400" lang="en">
                <a:solidFill>
                  <a:srgbClr val="0085B8"/>
                </a:solidFill>
                <a:latin typeface="Trebuchet MS"/>
                <a:ea typeface="Trebuchet MS"/>
                <a:cs typeface="Trebuchet MS"/>
                <a:sym typeface="Trebuchet MS"/>
              </a:rPr>
              <a:t>Author: Tom Smith (taes1g09@ecs.soton.ac.uk)</a:t>
            </a:r>
          </a:p>
          <a:p>
            <a:pPr rtl="0" lvl="0">
              <a:lnSpc>
                <a:spcPct val="115000"/>
              </a:lnSpc>
              <a:buClr>
                <a:srgbClr val="000000"/>
              </a:buClr>
              <a:buSzPct val="45833"/>
              <a:buFont typeface="Arial"/>
              <a:buNone/>
            </a:pPr>
            <a:r>
              <a:rPr b="1" sz="2400" lang="en">
                <a:solidFill>
                  <a:srgbClr val="0085B8"/>
                </a:solidFill>
                <a:latin typeface="Trebuchet MS"/>
                <a:ea typeface="Trebuchet MS"/>
                <a:cs typeface="Trebuchet MS"/>
                <a:sym typeface="Trebuchet MS"/>
              </a:rPr>
              <a:t>Supervisor: Rikki Prince (rfp@ecs.soton.ac.uk)</a:t>
            </a:r>
          </a:p>
          <a:p>
            <a:r>
              <a:t/>
            </a:r>
          </a:p>
        </p:txBody>
      </p:sp>
      <p:sp>
        <p:nvSpPr>
          <p:cNvPr id="362" name="Shape 362"/>
          <p:cNvSpPr txBox="1"/>
          <p:nvPr>
            <p:ph type="ctrTitle"/>
          </p:nvPr>
        </p:nvSpPr>
        <p:spPr>
          <a:xfrm>
            <a:off y="1120523" x="685800"/>
            <a:ext cy="1546500" cx="77724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Questions?</a:t>
            </a:r>
          </a:p>
        </p:txBody>
      </p:sp>
      <p:cxnSp>
        <p:nvCxnSpPr>
          <p:cNvPr id="363" name="Shape 363"/>
          <p:cNvCxnSpPr/>
          <p:nvPr/>
        </p:nvCxnSpPr>
        <p:spPr>
          <a:xfrm>
            <a:off y="4198937" x="457200"/>
            <a:ext cy="0" cx="8229600"/>
          </a:xfrm>
          <a:prstGeom prst="straightConnector1">
            <a:avLst/>
          </a:prstGeom>
          <a:noFill/>
          <a:ln w="114300" cap="flat">
            <a:solidFill>
              <a:srgbClr val="5EB888"/>
            </a:solidFill>
            <a:prstDash val="solid"/>
            <a:round/>
            <a:headEnd w="lg" len="lg" type="none"/>
            <a:tailEnd w="lg" len="lg" type="non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Procedural Content Generation has been used by hundreds of commercially successful games, from Elite (1984) to Assassins Creed 3 (2012). But what is it?</a:t>
            </a:r>
          </a:p>
          <a:p>
            <a:r>
              <a:t/>
            </a:r>
          </a:p>
          <a:p>
            <a:pPr rtl="0" lvl="0" indent="457200" marL="457200">
              <a:lnSpc>
                <a:spcPct val="115000"/>
              </a:lnSpc>
              <a:spcBef>
                <a:spcPts val="0"/>
              </a:spcBef>
              <a:buNone/>
            </a:pPr>
            <a:r>
              <a:rPr sz="2400" lang="en">
                <a:solidFill>
                  <a:srgbClr val="0085B8"/>
                </a:solidFill>
                <a:latin typeface="Trebuchet MS"/>
                <a:ea typeface="Trebuchet MS"/>
                <a:cs typeface="Trebuchet MS"/>
                <a:sym typeface="Trebuchet MS"/>
              </a:rPr>
              <a:t>“the algorithmical creation of game content with limited or indirect user input.”</a:t>
            </a:r>
          </a:p>
          <a:p>
            <a:pPr rtl="0" lvl="0" indent="457200">
              <a:lnSpc>
                <a:spcPct val="115000"/>
              </a:lnSpc>
              <a:spcBef>
                <a:spcPts val="0"/>
              </a:spcBef>
              <a:buNone/>
            </a:pPr>
            <a:r>
              <a:rPr sz="2400" lang="en">
                <a:solidFill>
                  <a:srgbClr val="0085B8"/>
                </a:solidFill>
                <a:latin typeface="Trebuchet MS"/>
                <a:ea typeface="Trebuchet MS"/>
                <a:cs typeface="Trebuchet MS"/>
                <a:sym typeface="Trebuchet MS"/>
              </a:rPr>
              <a:t> - Togelius et al. 2011</a:t>
            </a:r>
          </a:p>
        </p:txBody>
      </p:sp>
      <p:cxnSp>
        <p:nvCxnSpPr>
          <p:cNvPr id="56" name="Shape 56"/>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57" name="Shape 57"/>
          <p:cNvSpPr/>
          <p:nvPr/>
        </p:nvSpPr>
        <p:spPr>
          <a:xfrm>
            <a:off y="274637" x="457200"/>
            <a:ext cy="1143000" cx="1199343"/>
          </a:xfrm>
          <a:prstGeom prst="rect">
            <a:avLst/>
          </a:prstGeom>
          <a:blipFill>
            <a:blip r:embed="rId3"/>
            <a:stretch>
              <a:fillRect/>
            </a:stretch>
          </a:blipFill>
          <a:ln>
            <a:noFill/>
          </a:ln>
        </p:spPr>
      </p:sp>
      <p:sp>
        <p:nvSpPr>
          <p:cNvPr id="58" name="Shape 58"/>
          <p:cNvSpPr txBox="1"/>
          <p:nvPr>
            <p:ph type="title"/>
          </p:nvPr>
        </p:nvSpPr>
        <p:spPr>
          <a:xfrm>
            <a:off y="274638" x="1808943"/>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What is Procedural </a:t>
            </a:r>
          </a:p>
          <a:p>
            <a:pPr rtl="0" lvl="0">
              <a:buNone/>
            </a:pPr>
            <a:r>
              <a:rPr lang="en">
                <a:solidFill>
                  <a:srgbClr val="2779AA"/>
                </a:solidFill>
                <a:latin typeface="Trebuchet MS"/>
                <a:ea typeface="Trebuchet MS"/>
                <a:cs typeface="Trebuchet MS"/>
                <a:sym typeface="Trebuchet MS"/>
              </a:rPr>
              <a:t>Content Generation?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Procedural Content Generation has been used by hundreds of commercially successful games, from Elite (1984) to Assassins Creed 3 (2012). But what is it?</a:t>
            </a:r>
          </a:p>
          <a:p>
            <a:r>
              <a:t/>
            </a:r>
          </a:p>
          <a:p>
            <a:pPr rtl="0" lvl="0" indent="457200" marL="457200">
              <a:lnSpc>
                <a:spcPct val="115000"/>
              </a:lnSpc>
              <a:spcBef>
                <a:spcPts val="0"/>
              </a:spcBef>
              <a:buNone/>
            </a:pPr>
            <a:r>
              <a:rPr sz="2400" lang="en">
                <a:solidFill>
                  <a:srgbClr val="0085B8"/>
                </a:solidFill>
                <a:latin typeface="Trebuchet MS"/>
                <a:ea typeface="Trebuchet MS"/>
                <a:cs typeface="Trebuchet MS"/>
                <a:sym typeface="Trebuchet MS"/>
              </a:rPr>
              <a:t>“the algorithmical creation of game content with limited or indirect user input.”</a:t>
            </a:r>
          </a:p>
          <a:p>
            <a:pPr rtl="0" lvl="0" indent="457200">
              <a:lnSpc>
                <a:spcPct val="115000"/>
              </a:lnSpc>
              <a:spcBef>
                <a:spcPts val="0"/>
              </a:spcBef>
              <a:buNone/>
            </a:pPr>
            <a:r>
              <a:rPr sz="2400" lang="en">
                <a:solidFill>
                  <a:srgbClr val="0085B8"/>
                </a:solidFill>
                <a:latin typeface="Trebuchet MS"/>
                <a:ea typeface="Trebuchet MS"/>
                <a:cs typeface="Trebuchet MS"/>
                <a:sym typeface="Trebuchet MS"/>
              </a:rPr>
              <a:t> - Togelius et al. 2011</a:t>
            </a:r>
          </a:p>
          <a:p>
            <a:r>
              <a:t/>
            </a:r>
          </a:p>
          <a:p>
            <a:pPr rtl="0" lvl="0">
              <a:lnSpc>
                <a:spcPct val="115000"/>
              </a:lnSpc>
              <a:spcBef>
                <a:spcPts val="0"/>
              </a:spcBef>
              <a:buNone/>
            </a:pPr>
            <a:r>
              <a:rPr sz="2400" lang="en">
                <a:solidFill>
                  <a:srgbClr val="0085B8"/>
                </a:solidFill>
                <a:latin typeface="Trebuchet MS"/>
                <a:ea typeface="Trebuchet MS"/>
                <a:cs typeface="Trebuchet MS"/>
                <a:sym typeface="Trebuchet MS"/>
              </a:rPr>
              <a:t>PCG techniques often use methods from the related fields of dynamic difficulty adjustment, particle systems, evolutionary algorithms, cellular automata and AI.</a:t>
            </a:r>
          </a:p>
          <a:p>
            <a:r>
              <a:t/>
            </a:r>
          </a:p>
        </p:txBody>
      </p:sp>
      <p:cxnSp>
        <p:nvCxnSpPr>
          <p:cNvPr id="64" name="Shape 64"/>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65" name="Shape 65"/>
          <p:cNvSpPr/>
          <p:nvPr/>
        </p:nvSpPr>
        <p:spPr>
          <a:xfrm>
            <a:off y="274637" x="457200"/>
            <a:ext cy="1143000" cx="1199343"/>
          </a:xfrm>
          <a:prstGeom prst="rect">
            <a:avLst/>
          </a:prstGeom>
          <a:blipFill>
            <a:blip r:embed="rId3"/>
            <a:stretch>
              <a:fillRect/>
            </a:stretch>
          </a:blipFill>
          <a:ln>
            <a:noFill/>
          </a:ln>
        </p:spPr>
      </p:sp>
      <p:sp>
        <p:nvSpPr>
          <p:cNvPr id="66" name="Shape 66"/>
          <p:cNvSpPr txBox="1"/>
          <p:nvPr>
            <p:ph type="title"/>
          </p:nvPr>
        </p:nvSpPr>
        <p:spPr>
          <a:xfrm>
            <a:off y="274638" x="1808943"/>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What is Procedural </a:t>
            </a:r>
          </a:p>
          <a:p>
            <a:pPr rtl="0" lvl="0">
              <a:buNone/>
            </a:pPr>
            <a:r>
              <a:rPr lang="en">
                <a:solidFill>
                  <a:srgbClr val="2779AA"/>
                </a:solidFill>
                <a:latin typeface="Trebuchet MS"/>
                <a:ea typeface="Trebuchet MS"/>
                <a:cs typeface="Trebuchet MS"/>
                <a:sym typeface="Trebuchet MS"/>
              </a:rPr>
              <a:t>Content Generation?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74638" x="1808943"/>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What is Procedural </a:t>
            </a:r>
          </a:p>
          <a:p>
            <a:pPr rtl="0" lvl="0">
              <a:buNone/>
            </a:pPr>
            <a:r>
              <a:rPr lang="en">
                <a:solidFill>
                  <a:srgbClr val="2779AA"/>
                </a:solidFill>
                <a:latin typeface="Trebuchet MS"/>
                <a:ea typeface="Trebuchet MS"/>
                <a:cs typeface="Trebuchet MS"/>
                <a:sym typeface="Trebuchet MS"/>
              </a:rPr>
              <a:t>Content Generation?</a:t>
            </a:r>
          </a:p>
        </p:txBody>
      </p:sp>
      <p:cxnSp>
        <p:nvCxnSpPr>
          <p:cNvPr id="72" name="Shape 72"/>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73" name="Shape 73"/>
          <p:cNvSpPr/>
          <p:nvPr/>
        </p:nvSpPr>
        <p:spPr>
          <a:xfrm>
            <a:off y="274637" x="457200"/>
            <a:ext cy="1143000" cx="1199343"/>
          </a:xfrm>
          <a:prstGeom prst="rect">
            <a:avLst/>
          </a:prstGeom>
          <a:blipFill>
            <a:blip r:embed="rId3"/>
            <a:stretch>
              <a:fillRect/>
            </a:stretch>
          </a:blipFill>
          <a:ln>
            <a:noFill/>
          </a:ln>
        </p:spPr>
      </p:sp>
      <p:sp>
        <p:nvSpPr>
          <p:cNvPr id="74" name="Shape 74"/>
          <p:cNvSpPr/>
          <p:nvPr/>
        </p:nvSpPr>
        <p:spPr>
          <a:xfrm>
            <a:off y="1844535" x="2209533"/>
            <a:ext cy="4592315" cx="4724933"/>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74638" x="1808943"/>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Online PCG vs. Offline PCG</a:t>
            </a:r>
          </a:p>
        </p:txBody>
      </p:sp>
      <p:sp>
        <p:nvSpPr>
          <p:cNvPr id="80" name="Shape 8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PCG can be performed at a number of different stages.</a:t>
            </a:r>
          </a:p>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a:t>
            </a:r>
          </a:p>
        </p:txBody>
      </p:sp>
      <p:cxnSp>
        <p:nvCxnSpPr>
          <p:cNvPr id="81" name="Shape 81"/>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82" name="Shape 82"/>
          <p:cNvSpPr/>
          <p:nvPr/>
        </p:nvSpPr>
        <p:spPr>
          <a:xfrm>
            <a:off y="274637" x="457200"/>
            <a:ext cy="1143000" cx="1199343"/>
          </a:xfrm>
          <a:prstGeom prst="rect">
            <a:avLst/>
          </a:prstGeom>
          <a:blipFill>
            <a:blip r:embed="rId3"/>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PCG can be performed at a number of different stages.</a:t>
            </a:r>
          </a:p>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a:t>
            </a: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“Offline” PCG techniques</a:t>
            </a:r>
          </a:p>
          <a:p>
            <a:pPr rtl="0" lvl="0">
              <a:lnSpc>
                <a:spcPct val="115000"/>
              </a:lnSpc>
              <a:spcBef>
                <a:spcPts val="0"/>
              </a:spcBef>
              <a:buClr>
                <a:srgbClr val="000000"/>
              </a:buClr>
              <a:buSzPct val="45833"/>
              <a:buFont typeface="Arial"/>
              <a:buNone/>
            </a:pPr>
            <a:r>
              <a:rPr sz="2400" lang="en">
                <a:solidFill>
                  <a:srgbClr val="0085B8"/>
                </a:solidFill>
                <a:latin typeface="Trebuchet MS"/>
                <a:ea typeface="Trebuchet MS"/>
                <a:cs typeface="Trebuchet MS"/>
                <a:sym typeface="Trebuchet MS"/>
              </a:rPr>
              <a:t>     </a:t>
            </a:r>
            <a:r>
              <a:rPr sz="2400" lang="en">
                <a:solidFill>
                  <a:srgbClr val="5EB888"/>
                </a:solidFill>
                <a:latin typeface="Trebuchet MS"/>
                <a:ea typeface="Trebuchet MS"/>
                <a:cs typeface="Trebuchet MS"/>
                <a:sym typeface="Trebuchet MS"/>
              </a:rPr>
              <a:t>▹</a:t>
            </a:r>
            <a:r>
              <a:rPr sz="2400" lang="en">
                <a:solidFill>
                  <a:srgbClr val="0085B8"/>
                </a:solidFill>
                <a:latin typeface="Trebuchet MS"/>
                <a:ea typeface="Trebuchet MS"/>
                <a:cs typeface="Trebuchet MS"/>
                <a:sym typeface="Trebuchet MS"/>
              </a:rPr>
              <a:t> Performed at development or load time</a:t>
            </a:r>
          </a:p>
        </p:txBody>
      </p:sp>
      <p:cxnSp>
        <p:nvCxnSpPr>
          <p:cNvPr id="88" name="Shape 88"/>
          <p:cNvCxnSpPr/>
          <p:nvPr/>
        </p:nvCxnSpPr>
        <p:spPr>
          <a:xfrm>
            <a:off y="1531937" x="457200"/>
            <a:ext cy="0" cx="8229600"/>
          </a:xfrm>
          <a:prstGeom prst="straightConnector1">
            <a:avLst/>
          </a:prstGeom>
          <a:noFill/>
          <a:ln w="114300" cap="flat">
            <a:solidFill>
              <a:srgbClr val="5EB888"/>
            </a:solidFill>
            <a:prstDash val="solid"/>
            <a:round/>
            <a:headEnd w="lg" len="lg" type="none"/>
            <a:tailEnd w="lg" len="lg" type="none"/>
          </a:ln>
        </p:spPr>
      </p:cxnSp>
      <p:sp>
        <p:nvSpPr>
          <p:cNvPr id="89" name="Shape 89"/>
          <p:cNvSpPr/>
          <p:nvPr/>
        </p:nvSpPr>
        <p:spPr>
          <a:xfrm>
            <a:off y="274637" x="457200"/>
            <a:ext cy="1143000" cx="1199343"/>
          </a:xfrm>
          <a:prstGeom prst="rect">
            <a:avLst/>
          </a:prstGeom>
          <a:blipFill>
            <a:blip r:embed="rId3"/>
            <a:stretch>
              <a:fillRect/>
            </a:stretch>
          </a:blipFill>
          <a:ln>
            <a:noFill/>
          </a:ln>
        </p:spPr>
      </p:sp>
      <p:sp>
        <p:nvSpPr>
          <p:cNvPr id="90" name="Shape 90"/>
          <p:cNvSpPr txBox="1"/>
          <p:nvPr>
            <p:ph type="title"/>
          </p:nvPr>
        </p:nvSpPr>
        <p:spPr>
          <a:xfrm>
            <a:off y="274638" x="1808943"/>
            <a:ext cy="1143000" cx="8229600"/>
          </a:xfrm>
          <a:prstGeom prst="rect">
            <a:avLst/>
          </a:prstGeom>
        </p:spPr>
        <p:txBody>
          <a:bodyPr bIns="91425" rIns="91425" lIns="91425" tIns="91425" anchor="b" anchorCtr="0">
            <a:noAutofit/>
          </a:bodyPr>
          <a:lstStyle/>
          <a:p>
            <a:pPr rtl="0" lvl="0">
              <a:buNone/>
            </a:pPr>
            <a:r>
              <a:rPr lang="en">
                <a:solidFill>
                  <a:srgbClr val="2779AA"/>
                </a:solidFill>
                <a:latin typeface="Trebuchet MS"/>
                <a:ea typeface="Trebuchet MS"/>
                <a:cs typeface="Trebuchet MS"/>
                <a:sym typeface="Trebuchet MS"/>
              </a:rPr>
              <a:t>Online PCG vs. Offline PCG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