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8" r:id="rId4"/>
    <p:sldId id="259" r:id="rId5"/>
    <p:sldId id="274" r:id="rId6"/>
    <p:sldId id="299" r:id="rId7"/>
    <p:sldId id="262" r:id="rId8"/>
    <p:sldId id="261" r:id="rId9"/>
    <p:sldId id="297" r:id="rId10"/>
    <p:sldId id="277" r:id="rId11"/>
    <p:sldId id="291" r:id="rId12"/>
    <p:sldId id="294" r:id="rId13"/>
    <p:sldId id="287" r:id="rId14"/>
    <p:sldId id="296" r:id="rId15"/>
    <p:sldId id="289" r:id="rId16"/>
    <p:sldId id="280" r:id="rId17"/>
    <p:sldId id="281" r:id="rId18"/>
    <p:sldId id="298" r:id="rId19"/>
    <p:sldId id="282" r:id="rId20"/>
    <p:sldId id="293" r:id="rId21"/>
    <p:sldId id="300" r:id="rId22"/>
    <p:sldId id="292" r:id="rId23"/>
    <p:sldId id="275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202">
          <p15:clr>
            <a:srgbClr val="A4A3A4"/>
          </p15:clr>
        </p15:guide>
        <p15:guide id="3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 Uk Kim" initials="HUK" lastIdx="14" clrIdx="0">
    <p:extLst>
      <p:ext uri="{19B8F6BF-5375-455C-9EA6-DF929625EA0E}">
        <p15:presenceInfo xmlns:p15="http://schemas.microsoft.com/office/powerpoint/2012/main" userId="b0374d8ce7b74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F372CEF0-20D0-4271-8E5D-44551141A8E2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6"/>
              </a:solidFill>
              <a:prstDash val="dash"/>
            </a:ln>
          </a:left>
          <a:right>
            <a:ln w="32700" cmpd="sng">
              <a:solidFill>
                <a:schemeClr val="accent6"/>
              </a:solidFill>
              <a:prstDash val="dash"/>
            </a:ln>
          </a:right>
          <a:top>
            <a:ln w="32700" cmpd="sng">
              <a:solidFill>
                <a:schemeClr val="accent6"/>
              </a:solidFill>
              <a:prstDash val="dash"/>
            </a:ln>
          </a:top>
          <a:bottom>
            <a:ln w="32700" cmpd="sng">
              <a:solidFill>
                <a:schemeClr val="accent6"/>
              </a:solidFill>
              <a:prstDash val="dash"/>
            </a:ln>
          </a:bottom>
          <a:insideH>
            <a:ln w="22700" cmpd="sng">
              <a:solidFill>
                <a:schemeClr val="accent6"/>
              </a:solidFill>
              <a:prstDash val="sysDot"/>
            </a:ln>
          </a:insideH>
          <a:insideV>
            <a:ln w="22700" cmpd="sng">
              <a:solidFill>
                <a:schemeClr val="accent6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/>
    <p:restoredTop sz="94660"/>
  </p:normalViewPr>
  <p:slideViewPr>
    <p:cSldViewPr snapToGrid="0">
      <p:cViewPr varScale="1">
        <p:scale>
          <a:sx n="79" d="100"/>
          <a:sy n="79" d="100"/>
        </p:scale>
        <p:origin x="132" y="438"/>
      </p:cViewPr>
      <p:guideLst>
        <p:guide orient="horz" pos="2158"/>
        <p:guide orient="horz" pos="3202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11:51:39.794" idx="14">
    <p:pos x="10" y="10"/>
    <p:text>https://drive.google.com/file/d/1Igl5oQGnjUKbD7IpXzLwfqbBR4Q2aA4U/view?usp=sharing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5T14:12:42.111" idx="2">
    <p:pos x="10" y="10"/>
    <p:text>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7T11:51:15.483" idx="13">
    <p:pos x="10" y="10"/>
    <p:text>https://drive.google.com/file/d/1KuZmbKpE_BY0MeOGj31mHR4j1aoS7dvv/view?usp=sharing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5T14:16:27.635" idx="8">
    <p:pos x="10" y="10"/>
    <p:text>4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A70B2-8DFF-43DA-A1B1-E89CC7E0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78C09-24F7-4A01-A2FF-F5CD9F726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75E25-0F2A-4C22-91B7-EA161BF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73B69-B63E-44DD-B8BD-98F530F0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62F21-FC05-466E-8826-16D70CD1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6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1B4C0-8A53-4DF2-8B6F-B50C4830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782CC-F684-4031-964B-2D829A90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D62DD-32B3-46D3-8655-26E6892F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C26F9-3BBC-47A8-BC3A-E4C7E59F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F68C-0368-41FB-9F05-06DBBF00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89CC0-581B-4AFB-94BF-57E888C2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543D7E-8756-406B-B953-40A2D5A79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A4980-F0AC-4EDD-8716-0F28B073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86002-D94B-4CC2-AFFA-28AE13C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AD09D-9820-4164-8065-7FD16828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0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1CBA5-D638-4799-B997-F21CD405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6EBF9-D816-4C38-AFEB-8E795816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E7506-2530-47EB-AABA-41F7CBE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3D9B0-675F-4F6B-9F2F-F62193D9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C34AA-BAC0-44A5-B41E-A2951A71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2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1B8D6-DA9C-4AE4-AB46-C2A92922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17D67-15DF-4061-8594-DCB6ED00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4AC73-C5B8-4FC6-ACCE-581AA44D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0A7B-582A-4AA7-B7B1-72389E83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06625-138D-455E-88F3-0985AE45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1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9B1F2-13AE-4E00-8C74-237F8AE2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EACA7-8A98-49C4-AFDC-992DD7FE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5E966-6C48-45D4-9DEF-AA5185EB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6087B-C3DE-4747-BC01-B0AFC454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B74CD-882C-4E20-8AA5-2B15AE9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E9E92-D070-4D81-828A-A08252B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381BC-2F1B-4B7C-B391-F85EDFFE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FEAB3-FE5C-4D3D-AE78-65A13C9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3564D-FB7A-4DF0-A4EA-C37A4A2B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174F6-82A1-47BF-94E3-836E1F880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D835A3-AF90-4E7D-A688-35E7B8950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6BFBB-57C2-4162-B3A6-44A80F75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B263E-194A-4DF2-B419-98039F36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B24C7-9256-4D2C-BA43-84AA23F1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A463-5E43-4D91-BF8C-61702CDD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05C53-CF67-42EE-9067-C9BFE079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D17E0-8AAD-4412-B258-29F16597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53E0E-4E25-4806-A041-BE271F9E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6EE10D-1C3D-4E9E-82DE-2AB8805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D428FD-4466-4AF8-AADE-9E641AFB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67E58-6321-490F-8559-E0050D51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88AAD-E6A0-4478-A770-F99E6CBD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E1BB7-9D7B-4F18-9D2E-C16B6DEA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8A676-4B92-48D6-92EB-164C3A20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9DE1C-CB1E-40C2-A3C0-683CD621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C4BE6-FF53-4A17-88BF-CADB2DED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A0364-49E9-42C3-9FF8-A31DF12D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0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F9855-A954-43ED-85C6-5E65995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027599-CB89-410C-917A-7DC3DB513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577A5-5DC6-4EC8-AA11-AE4B8B3A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4B701-776F-47E3-AEC1-38AA88F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4CEC0-9577-4D61-88F4-F00A106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5EEE1-9513-483C-B2C4-4D32E6B2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A3A2D-E560-4002-A415-ABF2B8E0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13FBC-0D05-4F59-BD2B-469CFC06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F3DC5-7DCE-48A7-ACB2-D2529EDB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AF0BE-78EB-46FB-8EE1-8CD2CE630587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E8877-8A31-4A0D-ABFD-EDCEBD0DC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9881E-47C9-4630-9CC1-E7387D45C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251F-89B7-40CB-AE88-02D80696F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6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1307215" TargetMode="External"/><Relationship Id="rId2" Type="http://schemas.openxmlformats.org/officeDocument/2006/relationships/hyperlink" Target="http://www.riss.kr/search/download/FullTextDownload.do?control_no=343b368148748c1c&amp;p_mat_type=be54d9b8bc7cdb09&amp;p_submat_type=f1a8c7a1de0e08b8&amp;fulltext_kind=a8cb3aaead67ab5b&amp;t_gubun=undefined&amp;DDODFlag=&amp;redirectURL=/search/download/FullTextDownload.do&amp;loginFlag=1&amp;url_type=&amp;query=&amp;content_page=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dsl.kr/ndsl/search/detail/article/articleSearchResultDetail.do?cn=JAKO201215239621254&amp;SITE=CLIC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1307215" TargetMode="External"/><Relationship Id="rId2" Type="http://schemas.openxmlformats.org/officeDocument/2006/relationships/hyperlink" Target="http://www.riss.kr/search/download/FullTextDownload.do?control_no=343b368148748c1c&amp;p_mat_type=be54d9b8bc7cdb09&amp;p_submat_type=f1a8c7a1de0e08b8&amp;fulltext_kind=a8cb3aaead67ab5b&amp;t_gubun=undefined&amp;DDODFlag=&amp;redirectURL=/search/download/FullTextDownload.do&amp;loginFlag=1&amp;url_type=&amp;query=&amp;content_page=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7FE4C1-E944-4C8E-8783-785513B82F2F}"/>
              </a:ext>
            </a:extLst>
          </p:cNvPr>
          <p:cNvSpPr/>
          <p:nvPr/>
        </p:nvSpPr>
        <p:spPr>
          <a:xfrm>
            <a:off x="149820" y="13012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2FABA8-7989-4D10-82A5-D52BEBE38B2D}"/>
              </a:ext>
            </a:extLst>
          </p:cNvPr>
          <p:cNvGrpSpPr/>
          <p:nvPr/>
        </p:nvGrpSpPr>
        <p:grpSpPr>
          <a:xfrm>
            <a:off x="517001" y="862992"/>
            <a:ext cx="11157995" cy="859395"/>
            <a:chOff x="613458" y="3090446"/>
            <a:chExt cx="11157995" cy="85939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519B41C-87DB-43BC-891F-0788774771EF}"/>
                </a:ext>
              </a:extLst>
            </p:cNvPr>
            <p:cNvCxnSpPr>
              <a:cxnSpLocks/>
            </p:cNvCxnSpPr>
            <p:nvPr/>
          </p:nvCxnSpPr>
          <p:spPr>
            <a:xfrm>
              <a:off x="2213081" y="3949841"/>
              <a:ext cx="7917392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C783A9F7-A4CD-4266-A1D1-E8272C47EF91}"/>
                </a:ext>
              </a:extLst>
            </p:cNvPr>
            <p:cNvSpPr txBox="1"/>
            <p:nvPr/>
          </p:nvSpPr>
          <p:spPr>
            <a:xfrm>
              <a:off x="613458" y="3090446"/>
              <a:ext cx="111579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800" b="1" dirty="0" err="1">
                  <a:solidFill>
                    <a:schemeClr val="accent6">
                      <a:lumMod val="50000"/>
                    </a:schemeClr>
                  </a:solidFill>
                </a:rPr>
                <a:t>비콘을</a:t>
              </a:r>
              <a:r>
                <a:rPr lang="ko-KR" altLang="en-US" sz="3800" b="1" dirty="0">
                  <a:solidFill>
                    <a:schemeClr val="accent6">
                      <a:lumMod val="50000"/>
                    </a:schemeClr>
                  </a:solidFill>
                </a:rPr>
                <a:t> 활용한 경로 탐색 </a:t>
              </a:r>
              <a:r>
                <a:rPr lang="ko-KR" altLang="en-US" sz="3800" b="1" dirty="0" err="1">
                  <a:solidFill>
                    <a:schemeClr val="accent6">
                      <a:lumMod val="50000"/>
                    </a:schemeClr>
                  </a:solidFill>
                </a:rPr>
                <a:t>스마트카트</a:t>
              </a:r>
              <a:endParaRPr lang="ko-KR" altLang="en-US" sz="3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5EDCC855-8AE0-48E3-90B7-35C9F20DA5E3}"/>
              </a:ext>
            </a:extLst>
          </p:cNvPr>
          <p:cNvSpPr txBox="1"/>
          <p:nvPr/>
        </p:nvSpPr>
        <p:spPr>
          <a:xfrm>
            <a:off x="1313724" y="1722387"/>
            <a:ext cx="956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err="1">
                <a:solidFill>
                  <a:schemeClr val="bg1">
                    <a:lumMod val="50000"/>
                  </a:schemeClr>
                </a:solidFill>
              </a:rPr>
              <a:t>Smartcart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 to navigate route using Beacon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DEF3A9E-CF57-4A23-915A-9F2320CCD68A}"/>
              </a:ext>
            </a:extLst>
          </p:cNvPr>
          <p:cNvSpPr txBox="1"/>
          <p:nvPr/>
        </p:nvSpPr>
        <p:spPr>
          <a:xfrm>
            <a:off x="3919761" y="4788287"/>
            <a:ext cx="4352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2014150009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김현욱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2014154001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강준혁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2015152053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조시우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2016154048   </a:t>
            </a:r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염은경</a:t>
            </a:r>
          </a:p>
        </p:txBody>
      </p:sp>
      <p:pic>
        <p:nvPicPr>
          <p:cNvPr id="1026" name="Picture 2" descr="https://lh5.googleusercontent.com/f93YN3xTTfIHCgIPef2n8eJtA6SAbzx2CcqwBxxH-2_Mp05eOUP6WMtZPZPz9D7zySFuuRDGSflV5XTMD0N3xE7lj5iAA9Uq16sjzSlgj8Eo-HNvNwXdcd45KhNFrNH3jqGBhmUj">
            <a:extLst>
              <a:ext uri="{FF2B5EF4-FFF2-40B4-BE49-F238E27FC236}">
                <a16:creationId xmlns:a16="http://schemas.microsoft.com/office/drawing/2014/main" id="{1BAEFCAA-7311-49D5-AB2B-E44C030FB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13" y="2750872"/>
            <a:ext cx="1661570" cy="17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85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CFDAB201-780B-4D7B-9C69-EFAD4A4FEEE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3B51CAB4-8161-4490-AADC-37F860C33958}"/>
              </a:ext>
            </a:extLst>
          </p:cNvPr>
          <p:cNvSpPr txBox="1"/>
          <p:nvPr/>
        </p:nvSpPr>
        <p:spPr>
          <a:xfrm>
            <a:off x="1013452" y="31686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수행 시나리오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2D11B-95E5-4E84-A57F-DEA84AB587C0}"/>
              </a:ext>
            </a:extLst>
          </p:cNvPr>
          <p:cNvGrpSpPr/>
          <p:nvPr/>
        </p:nvGrpSpPr>
        <p:grpSpPr>
          <a:xfrm>
            <a:off x="1958752" y="1162268"/>
            <a:ext cx="8483571" cy="5378868"/>
            <a:chOff x="1639677" y="1229616"/>
            <a:chExt cx="8483571" cy="53788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D3A033-77C9-4736-B0A7-AF7E08693772}"/>
                </a:ext>
              </a:extLst>
            </p:cNvPr>
            <p:cNvSpPr txBox="1"/>
            <p:nvPr/>
          </p:nvSpPr>
          <p:spPr>
            <a:xfrm>
              <a:off x="7602865" y="3876410"/>
              <a:ext cx="25203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데이터베이스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46E9A70-0393-4A5B-AC65-6039DFAE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60929" y="1745560"/>
              <a:ext cx="635071" cy="105566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9AE420-BB18-4DDD-A520-5AF58DFA2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59470" y="4876270"/>
              <a:ext cx="867594" cy="130376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634938-FD2B-447B-8FFB-724195DFC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22812" y="5129829"/>
              <a:ext cx="1071562" cy="107156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F2A81D8-03B6-4FCD-8DF7-DE769726C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72262" y="2597008"/>
              <a:ext cx="1150462" cy="115046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2ADF762-C44E-483F-A229-4A5DCA7B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85" y="2555293"/>
              <a:ext cx="1071563" cy="1367724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F993536-830B-434B-8801-CFE6DC09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775" y="2363821"/>
              <a:ext cx="1147817" cy="69220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978DF6-80BB-4DFE-BBB5-D0A6B0CDBCE0}"/>
                </a:ext>
              </a:extLst>
            </p:cNvPr>
            <p:cNvSpPr txBox="1"/>
            <p:nvPr/>
          </p:nvSpPr>
          <p:spPr>
            <a:xfrm rot="19806383">
              <a:off x="3303681" y="2295803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원하는 상품 검색</a:t>
              </a:r>
              <a:endParaRPr lang="en-US" altLang="ko-KR" sz="1500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8F1AB44-2E05-4432-8CF4-FC251453BE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2465" y="2235831"/>
              <a:ext cx="1450541" cy="5120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0E6A2D-4DDE-48B9-9C97-E9D3FD8B3849}"/>
                </a:ext>
              </a:extLst>
            </p:cNvPr>
            <p:cNvSpPr txBox="1"/>
            <p:nvPr/>
          </p:nvSpPr>
          <p:spPr>
            <a:xfrm rot="1086910">
              <a:off x="6764225" y="2104309"/>
              <a:ext cx="1473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상품 정보 요청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B66DBF9-6FFF-4F33-981F-150D96AE9F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10" y="2344980"/>
              <a:ext cx="1443970" cy="50974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6278F83-59E4-4BEE-ABB4-019DDB27A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2251" y="2474829"/>
              <a:ext cx="1134407" cy="684119"/>
            </a:xfrm>
            <a:prstGeom prst="straightConnector1">
              <a:avLst/>
            </a:prstGeom>
            <a:ln w="9525" cap="flat" cmpd="sng" algn="ctr">
              <a:solidFill>
                <a:schemeClr val="dk1">
                  <a:alpha val="99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5E1041-0442-464C-899E-09F5C49FE74D}"/>
                </a:ext>
              </a:extLst>
            </p:cNvPr>
            <p:cNvSpPr txBox="1"/>
            <p:nvPr/>
          </p:nvSpPr>
          <p:spPr>
            <a:xfrm rot="1190896">
              <a:off x="6458241" y="2680064"/>
              <a:ext cx="14734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상품 정보 송신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5661E1-623C-48A4-8FEA-E22806C62DD0}"/>
                </a:ext>
              </a:extLst>
            </p:cNvPr>
            <p:cNvSpPr txBox="1"/>
            <p:nvPr/>
          </p:nvSpPr>
          <p:spPr>
            <a:xfrm>
              <a:off x="4507074" y="1229616"/>
              <a:ext cx="25203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스마트 카트 내 디바이스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C1776E-5E0E-43DD-B3CD-D2744C4F6E38}"/>
                </a:ext>
              </a:extLst>
            </p:cNvPr>
            <p:cNvSpPr txBox="1"/>
            <p:nvPr/>
          </p:nvSpPr>
          <p:spPr>
            <a:xfrm>
              <a:off x="5840756" y="6285319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동선 계산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FA3083-26F2-4388-8F8B-3C7C9A63DEBC}"/>
                </a:ext>
              </a:extLst>
            </p:cNvPr>
            <p:cNvSpPr txBox="1"/>
            <p:nvPr/>
          </p:nvSpPr>
          <p:spPr>
            <a:xfrm rot="19720783">
              <a:off x="3688636" y="2934083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상품 검색 </a:t>
              </a:r>
              <a:r>
                <a:rPr lang="ko-KR" altLang="en-US" sz="1500" b="1" dirty="0" err="1"/>
                <a:t>재요청</a:t>
              </a:r>
              <a:endParaRPr lang="ko-KR" altLang="en-US" sz="1500" b="1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A27C6A-6340-4324-BE6F-8E20AA3F79E1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30" y="3267818"/>
              <a:ext cx="711035" cy="128612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1CF71-4CA5-4822-95FB-8AE6929BB077}"/>
                </a:ext>
              </a:extLst>
            </p:cNvPr>
            <p:cNvSpPr txBox="1"/>
            <p:nvPr/>
          </p:nvSpPr>
          <p:spPr>
            <a:xfrm>
              <a:off x="4474130" y="3882236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최적 동선 요청</a:t>
              </a:r>
              <a:endParaRPr lang="en-US" altLang="ko-KR" sz="1500" b="1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7BFC390-A0D8-430D-85C4-53F93F756E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4936" y="3253388"/>
              <a:ext cx="698558" cy="126355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D48F02-5D88-48CA-9B66-FA38AF915D9C}"/>
                </a:ext>
              </a:extLst>
            </p:cNvPr>
            <p:cNvSpPr txBox="1"/>
            <p:nvPr/>
          </p:nvSpPr>
          <p:spPr>
            <a:xfrm>
              <a:off x="5817284" y="3627465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경로 송신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284686-CD05-4C77-AAE4-556D7DAE0D6D}"/>
                </a:ext>
              </a:extLst>
            </p:cNvPr>
            <p:cNvCxnSpPr/>
            <p:nvPr/>
          </p:nvCxnSpPr>
          <p:spPr>
            <a:xfrm>
              <a:off x="4664287" y="5775338"/>
              <a:ext cx="121860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44E85F-6A23-48EE-9317-F5D098013B11}"/>
                </a:ext>
              </a:extLst>
            </p:cNvPr>
            <p:cNvSpPr txBox="1"/>
            <p:nvPr/>
          </p:nvSpPr>
          <p:spPr>
            <a:xfrm>
              <a:off x="4209029" y="5919630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신호세기 전송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BFCCF50-1A65-45D4-994A-42F8B88BF411}"/>
                </a:ext>
              </a:extLst>
            </p:cNvPr>
            <p:cNvCxnSpPr/>
            <p:nvPr/>
          </p:nvCxnSpPr>
          <p:spPr>
            <a:xfrm flipH="1">
              <a:off x="4671291" y="5669341"/>
              <a:ext cx="1218599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F34C5E-0C28-4AD8-85B9-AF125EE4E34B}"/>
                </a:ext>
              </a:extLst>
            </p:cNvPr>
            <p:cNvSpPr txBox="1"/>
            <p:nvPr/>
          </p:nvSpPr>
          <p:spPr>
            <a:xfrm>
              <a:off x="4226661" y="5262473"/>
              <a:ext cx="218174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 dirty="0"/>
                <a:t>위치정보갱신 요청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26C4E0-133C-43C8-A527-F2E1D62239EC}"/>
                </a:ext>
              </a:extLst>
            </p:cNvPr>
            <p:cNvSpPr txBox="1"/>
            <p:nvPr/>
          </p:nvSpPr>
          <p:spPr>
            <a:xfrm>
              <a:off x="1639677" y="4026337"/>
              <a:ext cx="25203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500" b="1"/>
                <a:t>고객</a:t>
              </a:r>
              <a:endParaRPr lang="ko-KR" altLang="en-US" sz="1500" b="1" dirty="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BE7B42-4AB5-4C19-99DC-40550AA5744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61CA370-2B01-4DCA-A0D0-0849B797F4A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프로그램 시나리오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87E4E-762B-4704-9CC2-49BD2584ECC6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5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6424B-1CDD-4123-B774-1F689226B81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A030-654B-4A0D-972C-F999CC9AA394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E41A35F-18EE-49F6-B08C-F301ADD3D42D}"/>
              </a:ext>
            </a:extLst>
          </p:cNvPr>
          <p:cNvSpPr txBox="1"/>
          <p:nvPr/>
        </p:nvSpPr>
        <p:spPr>
          <a:xfrm>
            <a:off x="1013452" y="31686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6217D532-154B-4692-BBB2-CE45DCE5291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위치 표시 개요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F89D6-68FA-41F5-8992-D74BC87D7F1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002D4-94AB-43AF-A928-E3393554A1F6}"/>
              </a:ext>
            </a:extLst>
          </p:cNvPr>
          <p:cNvSpPr txBox="1"/>
          <p:nvPr/>
        </p:nvSpPr>
        <p:spPr>
          <a:xfrm>
            <a:off x="577049" y="1500326"/>
            <a:ext cx="1129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386A8-E261-4C47-9806-9ABEBDA12D88}"/>
              </a:ext>
            </a:extLst>
          </p:cNvPr>
          <p:cNvSpPr txBox="1"/>
          <p:nvPr/>
        </p:nvSpPr>
        <p:spPr>
          <a:xfrm>
            <a:off x="6095763" y="3303460"/>
            <a:ext cx="5594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그림과 같이 섹터별로 포인트와 객체 설정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장바구니에 상품 객체가 담겨 있으면 그 포인트로 최단 경로를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 객체와 유사한 할인 객체의 정보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고객 위치 주위의 할인 객체의 정보를 알림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현 위치에서 회원 할인가 상품을 구매하고 </a:t>
            </a:r>
            <a:endParaRPr lang="en-US" altLang="ko-KR" dirty="0"/>
          </a:p>
          <a:p>
            <a:r>
              <a:rPr lang="ko-KR" altLang="en-US" dirty="0"/>
              <a:t>엘리베이터를 이용하여 다음 층으로 이동할 경우의 경로 안내 흐름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3A10A7-DEC9-45BC-B8F7-CCA8D78C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" y="1530490"/>
            <a:ext cx="5371037" cy="4765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C11697-E167-49A3-B979-8FB1AEC177BB}"/>
              </a:ext>
            </a:extLst>
          </p:cNvPr>
          <p:cNvSpPr txBox="1"/>
          <p:nvPr/>
        </p:nvSpPr>
        <p:spPr>
          <a:xfrm>
            <a:off x="6421550" y="1530490"/>
            <a:ext cx="4706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분홍색 마름모  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포인트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살구색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빨간색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전단지 할인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파란색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할인가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초록색 동그라미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그린카드 할인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5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F0E902-4D77-4120-9919-4F9D36166B1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08F238E-080A-49A5-996B-E0765791F169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D9C31-56A6-4950-BADD-50400272A30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42E72FC-830C-4223-8CEE-E0CC4C41F0F0}"/>
              </a:ext>
            </a:extLst>
          </p:cNvPr>
          <p:cNvSpPr txBox="1"/>
          <p:nvPr/>
        </p:nvSpPr>
        <p:spPr>
          <a:xfrm>
            <a:off x="1028259" y="902415"/>
            <a:ext cx="405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유스케이스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D5DE-A937-480B-9895-95FDFCDB37FD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B04BC-92AE-4957-9500-905F7036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44" y="1409838"/>
            <a:ext cx="9334237" cy="51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FAEEC5FB-8AD6-4329-BF8D-DA326472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86" y="1928657"/>
            <a:ext cx="867594" cy="13037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106659-8EA5-4E9A-8802-4E6269CF2D24}"/>
              </a:ext>
            </a:extLst>
          </p:cNvPr>
          <p:cNvSpPr txBox="1"/>
          <p:nvPr/>
        </p:nvSpPr>
        <p:spPr>
          <a:xfrm>
            <a:off x="8430711" y="318775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Server</a:t>
            </a:r>
            <a:endParaRPr lang="ko-KR" altLang="en-US" sz="1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12A7CB-F7E6-4E8B-8B9D-CB9DDF4D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09" y="2052704"/>
            <a:ext cx="1150462" cy="11504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C94F81A-2AAE-4B14-AB4B-B75894E13814}"/>
              </a:ext>
            </a:extLst>
          </p:cNvPr>
          <p:cNvSpPr txBox="1"/>
          <p:nvPr/>
        </p:nvSpPr>
        <p:spPr>
          <a:xfrm>
            <a:off x="6272038" y="3211903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Database</a:t>
            </a:r>
            <a:endParaRPr lang="ko-KR" altLang="en-US" sz="1500" b="1" dirty="0"/>
          </a:p>
        </p:txBody>
      </p:sp>
      <p:sp>
        <p:nvSpPr>
          <p:cNvPr id="38" name="모서리가 둥근 직사각형 70">
            <a:extLst>
              <a:ext uri="{FF2B5EF4-FFF2-40B4-BE49-F238E27FC236}">
                <a16:creationId xmlns:a16="http://schemas.microsoft.com/office/drawing/2014/main" id="{11B9D560-F69F-4DED-BE0E-AAA06623D5A6}"/>
              </a:ext>
            </a:extLst>
          </p:cNvPr>
          <p:cNvSpPr/>
          <p:nvPr/>
        </p:nvSpPr>
        <p:spPr>
          <a:xfrm>
            <a:off x="2234013" y="4568055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장바구니</a:t>
            </a:r>
          </a:p>
        </p:txBody>
      </p:sp>
      <p:sp>
        <p:nvSpPr>
          <p:cNvPr id="40" name="모서리가 둥근 직사각형 70">
            <a:extLst>
              <a:ext uri="{FF2B5EF4-FFF2-40B4-BE49-F238E27FC236}">
                <a16:creationId xmlns:a16="http://schemas.microsoft.com/office/drawing/2014/main" id="{F555E994-430B-4ED2-9D0A-924F85C12901}"/>
              </a:ext>
            </a:extLst>
          </p:cNvPr>
          <p:cNvSpPr/>
          <p:nvPr/>
        </p:nvSpPr>
        <p:spPr>
          <a:xfrm>
            <a:off x="8771134" y="4010045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최적 동선 계산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36991523-EE8C-4828-980B-ED923DF14A0C}"/>
              </a:ext>
            </a:extLst>
          </p:cNvPr>
          <p:cNvSpPr/>
          <p:nvPr/>
        </p:nvSpPr>
        <p:spPr>
          <a:xfrm>
            <a:off x="6487924" y="3765766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1FC1E64B-78B3-44AF-9F77-06811D5A3774}"/>
              </a:ext>
            </a:extLst>
          </p:cNvPr>
          <p:cNvSpPr/>
          <p:nvPr/>
        </p:nvSpPr>
        <p:spPr>
          <a:xfrm>
            <a:off x="8613598" y="3742935"/>
            <a:ext cx="1815970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70">
            <a:extLst>
              <a:ext uri="{FF2B5EF4-FFF2-40B4-BE49-F238E27FC236}">
                <a16:creationId xmlns:a16="http://schemas.microsoft.com/office/drawing/2014/main" id="{87D80E45-8FC3-4485-8F7F-DAA1AE9EE638}"/>
              </a:ext>
            </a:extLst>
          </p:cNvPr>
          <p:cNvSpPr/>
          <p:nvPr/>
        </p:nvSpPr>
        <p:spPr>
          <a:xfrm>
            <a:off x="2234013" y="5128315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동선 안내</a:t>
            </a:r>
          </a:p>
        </p:txBody>
      </p:sp>
      <p:sp>
        <p:nvSpPr>
          <p:cNvPr id="55" name="모서리가 둥근 직사각형 70">
            <a:extLst>
              <a:ext uri="{FF2B5EF4-FFF2-40B4-BE49-F238E27FC236}">
                <a16:creationId xmlns:a16="http://schemas.microsoft.com/office/drawing/2014/main" id="{27296534-6385-4B0F-89A2-330CAF63B713}"/>
              </a:ext>
            </a:extLst>
          </p:cNvPr>
          <p:cNvSpPr/>
          <p:nvPr/>
        </p:nvSpPr>
        <p:spPr>
          <a:xfrm>
            <a:off x="6627436" y="4016669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재고 관리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6424B-1CDD-4123-B774-1F689226B81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AA0BF-95C3-40B2-A6DF-EF0D29FAE5E4}"/>
              </a:ext>
            </a:extLst>
          </p:cNvPr>
          <p:cNvSpPr txBox="1"/>
          <p:nvPr/>
        </p:nvSpPr>
        <p:spPr>
          <a:xfrm>
            <a:off x="1889643" y="318775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Smart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Cart</a:t>
            </a:r>
            <a:endParaRPr lang="ko-KR" altLang="en-US" sz="1500" b="1" dirty="0"/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36991523-EE8C-4828-980B-ED923DF14A0C}"/>
              </a:ext>
            </a:extLst>
          </p:cNvPr>
          <p:cNvSpPr/>
          <p:nvPr/>
        </p:nvSpPr>
        <p:spPr>
          <a:xfrm>
            <a:off x="2105530" y="3742935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70">
            <a:extLst>
              <a:ext uri="{FF2B5EF4-FFF2-40B4-BE49-F238E27FC236}">
                <a16:creationId xmlns:a16="http://schemas.microsoft.com/office/drawing/2014/main" id="{27296534-6385-4B0F-89A2-330CAF63B713}"/>
              </a:ext>
            </a:extLst>
          </p:cNvPr>
          <p:cNvSpPr/>
          <p:nvPr/>
        </p:nvSpPr>
        <p:spPr>
          <a:xfrm>
            <a:off x="2234013" y="4001254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위치 정보 발신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AA0BF-95C3-40B2-A6DF-EF0D29FAE5E4}"/>
              </a:ext>
            </a:extLst>
          </p:cNvPr>
          <p:cNvSpPr txBox="1"/>
          <p:nvPr/>
        </p:nvSpPr>
        <p:spPr>
          <a:xfrm>
            <a:off x="4021620" y="3210581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Beacon</a:t>
            </a:r>
            <a:endParaRPr lang="ko-KR" altLang="en-US" sz="1500" b="1" dirty="0"/>
          </a:p>
        </p:txBody>
      </p:sp>
      <p:sp>
        <p:nvSpPr>
          <p:cNvPr id="24" name="모서리가 둥근 직사각형 10">
            <a:extLst>
              <a:ext uri="{FF2B5EF4-FFF2-40B4-BE49-F238E27FC236}">
                <a16:creationId xmlns:a16="http://schemas.microsoft.com/office/drawing/2014/main" id="{36991523-EE8C-4828-980B-ED923DF14A0C}"/>
              </a:ext>
            </a:extLst>
          </p:cNvPr>
          <p:cNvSpPr/>
          <p:nvPr/>
        </p:nvSpPr>
        <p:spPr>
          <a:xfrm>
            <a:off x="4259951" y="3765766"/>
            <a:ext cx="1749973" cy="1945640"/>
          </a:xfrm>
          <a:prstGeom prst="roundRect">
            <a:avLst/>
          </a:prstGeom>
          <a:noFill/>
          <a:ln>
            <a:solidFill>
              <a:srgbClr val="C9E2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70">
            <a:extLst>
              <a:ext uri="{FF2B5EF4-FFF2-40B4-BE49-F238E27FC236}">
                <a16:creationId xmlns:a16="http://schemas.microsoft.com/office/drawing/2014/main" id="{27296534-6385-4B0F-89A2-330CAF63B713}"/>
              </a:ext>
            </a:extLst>
          </p:cNvPr>
          <p:cNvSpPr/>
          <p:nvPr/>
        </p:nvSpPr>
        <p:spPr>
          <a:xfrm>
            <a:off x="4425316" y="4024084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ea typeface="HY울릉도B" pitchFamily="18" charset="-127"/>
              </a:rPr>
              <a:t>카트</a:t>
            </a:r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 위치 관리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1699" y="2052704"/>
            <a:ext cx="1437633" cy="10556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rcRect b="20405"/>
          <a:stretch/>
        </p:blipFill>
        <p:spPr>
          <a:xfrm>
            <a:off x="4571005" y="2272261"/>
            <a:ext cx="1071562" cy="8529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AAA030-654B-4A0D-972C-F999CC9AA394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E41A35F-18EE-49F6-B08C-F301ADD3D42D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6217D532-154B-4692-BBB2-CE45DCE5291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시스템 구성도 개요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F89D6-68FA-41F5-8992-D74BC87D7F1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7" name="모서리가 둥근 직사각형 70">
            <a:extLst>
              <a:ext uri="{FF2B5EF4-FFF2-40B4-BE49-F238E27FC236}">
                <a16:creationId xmlns:a16="http://schemas.microsoft.com/office/drawing/2014/main" id="{C0102EA2-11BD-4CBD-86E7-3FE66F929977}"/>
              </a:ext>
            </a:extLst>
          </p:cNvPr>
          <p:cNvSpPr/>
          <p:nvPr/>
        </p:nvSpPr>
        <p:spPr>
          <a:xfrm>
            <a:off x="6627436" y="4489054"/>
            <a:ext cx="1493008" cy="3749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HY울릉도B" pitchFamily="18" charset="-127"/>
              </a:rPr>
              <a:t>경로 저장</a:t>
            </a:r>
          </a:p>
        </p:txBody>
      </p:sp>
    </p:spTree>
    <p:extLst>
      <p:ext uri="{BB962C8B-B14F-4D97-AF65-F5344CB8AC3E}">
        <p14:creationId xmlns:p14="http://schemas.microsoft.com/office/powerpoint/2010/main" val="5203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6424B-1CDD-4123-B774-1F689226B81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AA030-654B-4A0D-972C-F999CC9AA394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8E41A35F-18EE-49F6-B08C-F301ADD3D42D}"/>
              </a:ext>
            </a:extLst>
          </p:cNvPr>
          <p:cNvSpPr txBox="1"/>
          <p:nvPr/>
        </p:nvSpPr>
        <p:spPr>
          <a:xfrm>
            <a:off x="1013452" y="31686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6217D532-154B-4692-BBB2-CE45DCE52912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배치 다이어그램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8F89D6-68FA-41F5-8992-D74BC87D7F1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D9ED4B-DFEB-4060-B1A6-A6EE7F3C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52" y="1302525"/>
            <a:ext cx="9462516" cy="53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99653" y="3682617"/>
          <a:ext cx="3694412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OS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Windows 10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C++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DB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Oracle RDBMS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TCP/IP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6959" y="2023784"/>
            <a:ext cx="635071" cy="1055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0155" y="1844250"/>
            <a:ext cx="867594" cy="1303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97F9C-807C-4DFC-A485-411CC845AA8C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B12B772-6FED-459C-B179-C7532FE3B585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C2300A9-3C1C-4618-A77A-9F65EB299D9A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개발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환경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054148-8074-4A9E-89F3-9CB91B163B18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DA14C-AF19-43E9-B360-902730F6582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8E97484-9470-4550-A421-8D99A2AB08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72570" y="3682617"/>
          <a:ext cx="3694412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OS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Android 7.1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개발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Tool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Android studio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 JAVA</a:t>
                      </a: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Bluetooth, TCP/IP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6725D86-7182-4846-BE3B-2BE7D532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94893"/>
              </p:ext>
            </p:extLst>
          </p:nvPr>
        </p:nvGraphicFramePr>
        <p:xfrm>
          <a:off x="8145487" y="3682617"/>
          <a:ext cx="3694412" cy="2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 Spec 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Nordic nRF52832</a:t>
                      </a:r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Interface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UART, I2C, SPI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Size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17x10x2.6mm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9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0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통신 방식</a:t>
                      </a:r>
                    </a:p>
                  </a:txBody>
                  <a:tcPr anchor="ctr"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Bluetooth</a:t>
                      </a:r>
                    </a:p>
                  </a:txBody>
                  <a:tcPr anchor="ctr">
                    <a:solidFill>
                      <a:srgbClr val="9EC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23F768AD-54F0-418A-9382-09199514C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05"/>
          <a:stretch/>
        </p:blipFill>
        <p:spPr>
          <a:xfrm>
            <a:off x="9299900" y="1955223"/>
            <a:ext cx="1385586" cy="11927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58FC99-D383-41E5-9623-E69ED4EBCB03}"/>
              </a:ext>
            </a:extLst>
          </p:cNvPr>
          <p:cNvSpPr txBox="1"/>
          <p:nvPr/>
        </p:nvSpPr>
        <p:spPr>
          <a:xfrm>
            <a:off x="1312599" y="3143845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Server</a:t>
            </a:r>
            <a:endParaRPr lang="ko-KR" altLang="en-US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74F2-3F88-47BB-9403-69DD8720686C}"/>
              </a:ext>
            </a:extLst>
          </p:cNvPr>
          <p:cNvSpPr txBox="1"/>
          <p:nvPr/>
        </p:nvSpPr>
        <p:spPr>
          <a:xfrm>
            <a:off x="5163622" y="3092421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Smart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Cart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942F38-8F18-4CFF-8C04-D6ECE8322A6C}"/>
              </a:ext>
            </a:extLst>
          </p:cNvPr>
          <p:cNvSpPr txBox="1"/>
          <p:nvPr/>
        </p:nvSpPr>
        <p:spPr>
          <a:xfrm>
            <a:off x="8901821" y="3112820"/>
            <a:ext cx="218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Beacon</a:t>
            </a:r>
            <a:endParaRPr lang="ko-KR" altLang="en-US" sz="1500" b="1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44243F-30FD-4639-B603-A38D229C5AE3}"/>
              </a:ext>
            </a:extLst>
          </p:cNvPr>
          <p:cNvSpPr txBox="1">
            <a:spLocks/>
          </p:cNvSpPr>
          <p:nvPr/>
        </p:nvSpPr>
        <p:spPr>
          <a:xfrm>
            <a:off x="1333440" y="1457849"/>
            <a:ext cx="9026964" cy="4909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b="1" dirty="0"/>
              <a:t>Application</a:t>
            </a:r>
            <a:r>
              <a:rPr lang="en-US" altLang="ko-KR" sz="1800" dirty="0"/>
              <a:t> (Devices attached to Smart-carts)</a:t>
            </a:r>
          </a:p>
          <a:p>
            <a:pPr lvl="1">
              <a:defRPr/>
            </a:pPr>
            <a:r>
              <a:rPr lang="en-US" altLang="ko-KR" sz="1600" dirty="0"/>
              <a:t>Android Studio</a:t>
            </a:r>
            <a:r>
              <a:rPr lang="ko-KR" altLang="en-US" sz="1600" dirty="0"/>
              <a:t>를 이용하여 </a:t>
            </a:r>
            <a:r>
              <a:rPr lang="en-US" altLang="ko-KR" sz="1600" b="1" dirty="0"/>
              <a:t>Android App</a:t>
            </a:r>
            <a:r>
              <a:rPr lang="en-US" altLang="ko-KR" sz="1600" dirty="0"/>
              <a:t>(Version : Nougat)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스마트폰과 연동</a:t>
            </a:r>
            <a:r>
              <a:rPr lang="en-US" altLang="ko-KR" sz="1600" dirty="0"/>
              <a:t>(Google API </a:t>
            </a:r>
            <a:r>
              <a:rPr lang="ko-KR" altLang="en-US" sz="1600" dirty="0"/>
              <a:t>이용</a:t>
            </a:r>
            <a:r>
              <a:rPr lang="en-US" altLang="ko-KR" sz="1600" dirty="0"/>
              <a:t>) </a:t>
            </a:r>
            <a:r>
              <a:rPr lang="ko-KR" altLang="en-US" sz="1600" dirty="0"/>
              <a:t>하여 장바구니 목록을 받아올 수 있음</a:t>
            </a:r>
            <a:endParaRPr lang="en-US" altLang="ko-KR" sz="1600" dirty="0"/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안드로이드의 </a:t>
            </a:r>
            <a:r>
              <a:rPr lang="en-US" altLang="ko-KR" sz="1600" b="1" dirty="0"/>
              <a:t>BLE </a:t>
            </a:r>
            <a:r>
              <a:rPr lang="ko-KR" altLang="en-US" sz="1600" b="1" dirty="0"/>
              <a:t>수신강도 측정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를 이용</a:t>
            </a:r>
            <a:r>
              <a:rPr lang="ko-KR" altLang="en-US" sz="1600" dirty="0"/>
              <a:t>하여 카트의 위치 측정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측정 알고리즘 </a:t>
            </a:r>
            <a:r>
              <a:rPr lang="en-US" altLang="ko-KR" sz="1600" dirty="0"/>
              <a:t>– </a:t>
            </a:r>
            <a:r>
              <a:rPr lang="ko-KR" altLang="en-US" sz="1600" dirty="0"/>
              <a:t>삼각 측량 기반 칼만 필터를 적용하여 오차를 줄이고</a:t>
            </a:r>
            <a:r>
              <a:rPr lang="en-US" altLang="ko-KR" sz="1600" dirty="0"/>
              <a:t>, RSSI </a:t>
            </a:r>
            <a:r>
              <a:rPr lang="ko-KR" altLang="en-US" sz="1600" dirty="0"/>
              <a:t>값을 포인트마다 측정하여 어플리케이션이 일정한 오차 값 이하의 </a:t>
            </a:r>
            <a:r>
              <a:rPr lang="en-US" altLang="ko-KR" sz="1600" dirty="0"/>
              <a:t>RSSI</a:t>
            </a:r>
            <a:r>
              <a:rPr lang="ko-KR" altLang="en-US" sz="1600" dirty="0"/>
              <a:t>값을 수신하게 되면 해당 포인트에 있는 것으로 처리</a:t>
            </a:r>
            <a:r>
              <a:rPr lang="en-US" altLang="ko-KR" sz="1600" dirty="0"/>
              <a:t> (</a:t>
            </a:r>
            <a:r>
              <a:rPr lang="ko-KR" altLang="en-US" sz="1600" dirty="0"/>
              <a:t>범위 밖의 값은 오류 처리</a:t>
            </a:r>
            <a:r>
              <a:rPr lang="en-US" altLang="ko-KR" sz="1600" dirty="0"/>
              <a:t>)</a:t>
            </a:r>
          </a:p>
          <a:p>
            <a:pPr lvl="1">
              <a:defRPr/>
            </a:pPr>
            <a:endParaRPr lang="en-US" altLang="ko-KR" sz="1600" dirty="0"/>
          </a:p>
          <a:p>
            <a:pPr lvl="1">
              <a:defRPr/>
            </a:pPr>
            <a:r>
              <a:rPr lang="en-US" altLang="ko-KR" sz="1600" dirty="0"/>
              <a:t>TCP/IP</a:t>
            </a:r>
            <a:r>
              <a:rPr lang="ko-KR" altLang="en-US" sz="1600" dirty="0"/>
              <a:t> 기반으로 서버</a:t>
            </a:r>
            <a:r>
              <a:rPr lang="en-US" altLang="ko-KR" sz="1600" dirty="0"/>
              <a:t>(</a:t>
            </a:r>
            <a:r>
              <a:rPr lang="ko-KR" altLang="en-US" sz="1600" dirty="0"/>
              <a:t>로컬</a:t>
            </a:r>
            <a:r>
              <a:rPr lang="en-US" altLang="ko-KR" sz="1600" dirty="0"/>
              <a:t>)</a:t>
            </a:r>
            <a:r>
              <a:rPr lang="ko-KR" altLang="en-US" sz="1600" dirty="0"/>
              <a:t>와 통신하여 경로를 수신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600" dirty="0"/>
              <a:t>수신한 경로를 기반으로 </a:t>
            </a:r>
            <a:r>
              <a:rPr lang="ko-KR" altLang="en-US" sz="1600" b="1" dirty="0"/>
              <a:t>안내</a:t>
            </a:r>
            <a:r>
              <a:rPr lang="en-US" altLang="ko-KR" sz="1600" dirty="0"/>
              <a:t>(Navigation </a:t>
            </a:r>
            <a:r>
              <a:rPr lang="ko-KR" altLang="en-US" sz="1600" dirty="0"/>
              <a:t>역할</a:t>
            </a:r>
            <a:r>
              <a:rPr lang="en-US" altLang="ko-KR" sz="1600" dirty="0"/>
              <a:t>)</a:t>
            </a:r>
          </a:p>
          <a:p>
            <a:pPr marL="400050" lvl="1" indent="0">
              <a:buNone/>
              <a:defRPr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 startAt="2"/>
              <a:defRPr/>
            </a:pPr>
            <a:r>
              <a:rPr lang="en-US" altLang="ko-KR" sz="1800" b="1" dirty="0"/>
              <a:t>Management Tool</a:t>
            </a:r>
            <a:r>
              <a:rPr lang="en-US" altLang="ko-KR" b="1" dirty="0"/>
              <a:t> </a:t>
            </a:r>
          </a:p>
          <a:p>
            <a:pPr marL="571500" lvl="1" indent="-171450">
              <a:defRPr/>
            </a:pPr>
            <a:r>
              <a:rPr lang="ko-KR" altLang="en-US" sz="1600" dirty="0"/>
              <a:t>관리자용 관리 소프트웨어 구축</a:t>
            </a:r>
            <a:endParaRPr lang="en-US" altLang="ko-KR" sz="1600" dirty="0"/>
          </a:p>
          <a:p>
            <a:pPr marL="571500" lvl="1" indent="-171450">
              <a:defRPr/>
            </a:pPr>
            <a:r>
              <a:rPr lang="ko-KR" altLang="en-US" sz="1600" dirty="0" err="1"/>
              <a:t>트래킹한</a:t>
            </a:r>
            <a:r>
              <a:rPr lang="ko-KR" altLang="en-US" sz="1600" dirty="0"/>
              <a:t> 카트 경로 조회</a:t>
            </a:r>
            <a:endParaRPr lang="en-US" altLang="ko-KR" sz="1600" dirty="0"/>
          </a:p>
          <a:p>
            <a:pPr marL="571500" lvl="1" indent="-171450">
              <a:defRPr/>
            </a:pPr>
            <a:r>
              <a:rPr lang="ko-KR" altLang="en-US" sz="1600" dirty="0"/>
              <a:t>이벤트 객체 관리</a:t>
            </a:r>
            <a:endParaRPr lang="en-US" altLang="ko-KR" sz="16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506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스마트 카트 디바이스 및 관리도구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63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44243F-30FD-4639-B603-A38D229C5AE3}"/>
              </a:ext>
            </a:extLst>
          </p:cNvPr>
          <p:cNvSpPr txBox="1">
            <a:spLocks/>
          </p:cNvSpPr>
          <p:nvPr/>
        </p:nvSpPr>
        <p:spPr>
          <a:xfrm>
            <a:off x="1333440" y="1457849"/>
            <a:ext cx="9169577" cy="4909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ko-KR" sz="1800" b="1" dirty="0">
                <a:latin typeface="+mn-ea"/>
              </a:rPr>
              <a:t>Server </a:t>
            </a:r>
            <a:r>
              <a:rPr lang="ko-KR" altLang="en-US" sz="1800" b="1" dirty="0">
                <a:latin typeface="+mn-ea"/>
              </a:rPr>
              <a:t>및 </a:t>
            </a:r>
            <a:r>
              <a:rPr lang="en-US" altLang="ko-KR" sz="1800" b="1" dirty="0">
                <a:latin typeface="+mn-ea"/>
              </a:rPr>
              <a:t>Database</a:t>
            </a:r>
          </a:p>
          <a:p>
            <a:pPr lvl="1">
              <a:defRPr/>
            </a:pPr>
            <a:r>
              <a:rPr lang="en-US" altLang="ko-KR" sz="1600" i="1" dirty="0">
                <a:latin typeface="+mn-ea"/>
              </a:rPr>
              <a:t>Windows </a:t>
            </a:r>
            <a:r>
              <a:rPr lang="ko-KR" altLang="en-US" sz="1600" i="1" dirty="0">
                <a:latin typeface="+mn-ea"/>
              </a:rPr>
              <a:t>기반의 서버 구축</a:t>
            </a:r>
            <a:endParaRPr lang="en-US" altLang="ko-KR" sz="1600" i="1" dirty="0">
              <a:latin typeface="+mn-ea"/>
            </a:endParaRP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Oracle RDBMS</a:t>
            </a:r>
            <a:r>
              <a:rPr lang="ko-KR" altLang="en-US" sz="1600" dirty="0">
                <a:latin typeface="+mn-ea"/>
              </a:rPr>
              <a:t>를 이용한 더미 상품 데이터베이스 구축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ko-KR" altLang="en-US" sz="1600" dirty="0">
                <a:latin typeface="+mn-ea"/>
              </a:rPr>
              <a:t>장바구니와 카트 위치를 통해 </a:t>
            </a:r>
            <a:r>
              <a:rPr lang="ko-KR" altLang="en-US" sz="1600" b="1" dirty="0">
                <a:latin typeface="+mn-ea"/>
              </a:rPr>
              <a:t>최단 경로를 탐색</a:t>
            </a:r>
            <a:r>
              <a:rPr lang="en-US" altLang="ko-KR" sz="1600" dirty="0">
                <a:latin typeface="+mn-ea"/>
              </a:rPr>
              <a:t>(TSP)</a:t>
            </a:r>
          </a:p>
          <a:p>
            <a:pPr lvl="1">
              <a:defRPr/>
            </a:pPr>
            <a:r>
              <a:rPr lang="en-US" altLang="ko-KR" sz="1600" dirty="0">
                <a:latin typeface="+mn-ea"/>
              </a:rPr>
              <a:t>TSP </a:t>
            </a:r>
            <a:r>
              <a:rPr lang="ko-KR" altLang="en-US" sz="1600" dirty="0">
                <a:latin typeface="+mn-ea"/>
              </a:rPr>
              <a:t>문제 해결을 위하여 최단거리 위치측정 알고리즘</a:t>
            </a:r>
            <a:r>
              <a:rPr lang="en-US" altLang="ko-KR" sz="1600" dirty="0">
                <a:latin typeface="+mn-ea"/>
              </a:rPr>
              <a:t>(K-OPT </a:t>
            </a:r>
            <a:r>
              <a:rPr lang="ko-KR" altLang="en-US" sz="1600" dirty="0">
                <a:latin typeface="+mn-ea"/>
              </a:rPr>
              <a:t>알고리즘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통해 </a:t>
            </a:r>
            <a:endParaRPr lang="en-US" altLang="ko-KR" sz="1600" dirty="0">
              <a:latin typeface="+mn-ea"/>
            </a:endParaRPr>
          </a:p>
          <a:p>
            <a:pPr marL="457200" lvl="1" indent="0">
              <a:buNone/>
              <a:defRPr/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각 노드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별 최적 이동경로를 제안 </a:t>
            </a:r>
            <a:endParaRPr lang="en-US" altLang="ko-KR" sz="1600" dirty="0">
              <a:latin typeface="+mn-ea"/>
            </a:endParaRPr>
          </a:p>
          <a:p>
            <a:pPr lvl="1">
              <a:defRPr/>
            </a:pPr>
            <a:r>
              <a:rPr lang="ko-KR" altLang="en-US" sz="1600" dirty="0">
                <a:latin typeface="+mn-ea"/>
              </a:rPr>
              <a:t>왜 </a:t>
            </a:r>
            <a:r>
              <a:rPr lang="en-US" altLang="ko-KR" sz="1600" dirty="0">
                <a:latin typeface="+mn-ea"/>
              </a:rPr>
              <a:t>K-OPT </a:t>
            </a:r>
            <a:r>
              <a:rPr lang="ko-KR" altLang="en-US" sz="1600" dirty="0">
                <a:latin typeface="+mn-ea"/>
              </a:rPr>
              <a:t>인가</a:t>
            </a:r>
            <a:r>
              <a:rPr lang="en-US" altLang="ko-KR" sz="1600" dirty="0">
                <a:latin typeface="+mn-ea"/>
              </a:rPr>
              <a:t>?</a:t>
            </a:r>
          </a:p>
          <a:p>
            <a:pPr marL="457200" lvl="1" indent="0">
              <a:buNone/>
              <a:defRPr/>
            </a:pPr>
            <a:r>
              <a:rPr lang="en-US" altLang="ko-KR" sz="1600" dirty="0">
                <a:latin typeface="+mn-ea"/>
              </a:rPr>
              <a:t>	1. </a:t>
            </a:r>
            <a:r>
              <a:rPr lang="ko-KR" altLang="en-US" sz="1600" dirty="0">
                <a:latin typeface="+mn-ea"/>
              </a:rPr>
              <a:t>시간 복잡도가 </a:t>
            </a:r>
            <a:r>
              <a:rPr lang="en-US" altLang="ko-KR" sz="1600" dirty="0">
                <a:latin typeface="+mn-ea"/>
              </a:rPr>
              <a:t>N^3 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en-US" altLang="ko-KR" sz="1600" dirty="0">
                <a:latin typeface="+mn-ea"/>
              </a:rPr>
              <a:t>DP </a:t>
            </a:r>
            <a:r>
              <a:rPr lang="ko-KR" altLang="en-US" sz="1600" dirty="0">
                <a:latin typeface="+mn-ea"/>
              </a:rPr>
              <a:t>등 기타 알고리즘 대비 우수</a:t>
            </a:r>
            <a:endParaRPr lang="en-US" altLang="ko-KR" sz="1600" dirty="0">
              <a:latin typeface="+mn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dirty="0">
                <a:latin typeface="+mn-ea"/>
              </a:rPr>
              <a:t>	2. 2-MST</a:t>
            </a:r>
            <a:r>
              <a:rPr lang="ko-KR" altLang="en-US" sz="1600" dirty="0">
                <a:latin typeface="+mn-ea"/>
              </a:rPr>
              <a:t> 까지 차수를 제약하여 최적화가 가능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>
                <a:latin typeface="+mn-ea"/>
              </a:rPr>
              <a:t>실질적으로 사용되는 것은 </a:t>
            </a:r>
            <a:r>
              <a:rPr lang="en-US" altLang="ko-KR" sz="1600" dirty="0">
                <a:latin typeface="+mn-ea"/>
              </a:rPr>
              <a:t>MST </a:t>
            </a:r>
            <a:r>
              <a:rPr lang="ko-KR" altLang="en-US" sz="1600" dirty="0">
                <a:latin typeface="+mn-ea"/>
              </a:rPr>
              <a:t>까지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571500" lvl="1" indent="-171450">
              <a:defRPr/>
            </a:pP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r>
              <a:rPr lang="ko-KR" altLang="en-US" sz="1600" dirty="0">
                <a:latin typeface="+mn-ea"/>
              </a:rPr>
              <a:t>이동 경로 정보도 데이터베이스에 삽입해야 하면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데이터베이스의 용량이 커짐</a:t>
            </a: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r>
              <a:rPr lang="ko-KR" altLang="en-US" sz="1600" dirty="0">
                <a:latin typeface="+mn-ea"/>
              </a:rPr>
              <a:t>데이터베이스에 각 포인트를 만들고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포인트에 클라이언트가 경유한 횟수를 저장시키면 위치 </a:t>
            </a:r>
            <a:r>
              <a:rPr lang="ko-KR" altLang="en-US" sz="1600" dirty="0" err="1">
                <a:latin typeface="+mn-ea"/>
              </a:rPr>
              <a:t>트래킹이</a:t>
            </a:r>
            <a:r>
              <a:rPr lang="ko-KR" altLang="en-US" sz="1600" dirty="0">
                <a:latin typeface="+mn-ea"/>
              </a:rPr>
              <a:t> 가능</a:t>
            </a: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r>
              <a:rPr lang="ko-KR" altLang="en-US" sz="1600" dirty="0">
                <a:latin typeface="+mn-ea"/>
              </a:rPr>
              <a:t>데이터베이스 테이블에 각 상품 객체를 설정하고 현재 상태를 가지고 있으므로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각각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상품 객체의 상태 변경 가능한 정보를 객체의 하위 테이블에 저장함</a:t>
            </a:r>
            <a:endParaRPr lang="en-US" altLang="ko-KR" sz="1600" dirty="0">
              <a:latin typeface="+mn-ea"/>
            </a:endParaRPr>
          </a:p>
          <a:p>
            <a:pPr marL="571500" lvl="1" indent="-171450">
              <a:defRPr/>
            </a:pPr>
            <a:endParaRPr lang="en-US" altLang="ko-KR" sz="16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AutoNum type="arabicPeriod" startAt="2"/>
              <a:defRPr/>
            </a:pPr>
            <a:endParaRPr lang="en-US" altLang="ko-KR" sz="1600" dirty="0">
              <a:latin typeface="+mn-ea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473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서버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데이터베이스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57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F0E902-4D77-4120-9919-4F9D36166B1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08F238E-080A-49A5-996B-E0765791F169}"/>
              </a:ext>
            </a:extLst>
          </p:cNvPr>
          <p:cNvSpPr txBox="1"/>
          <p:nvPr/>
        </p:nvSpPr>
        <p:spPr>
          <a:xfrm>
            <a:off x="1013452" y="31686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D9C31-56A6-4950-BADD-50400272A30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42E72FC-830C-4223-8CEE-E0CC4C41F0F0}"/>
              </a:ext>
            </a:extLst>
          </p:cNvPr>
          <p:cNvSpPr txBox="1"/>
          <p:nvPr/>
        </p:nvSpPr>
        <p:spPr>
          <a:xfrm>
            <a:off x="1028259" y="902415"/>
            <a:ext cx="405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수행 시나리오 활동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D5DE-A937-480B-9895-95FDFCDB37FD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699A08-CDEE-4054-842A-8EBA67B6F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3641" r="78683" b="11682"/>
          <a:stretch/>
        </p:blipFill>
        <p:spPr>
          <a:xfrm>
            <a:off x="2597507" y="1438552"/>
            <a:ext cx="1475533" cy="496204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04D12EE-F5F0-4D20-8C4C-8514BB2BE000}"/>
              </a:ext>
            </a:extLst>
          </p:cNvPr>
          <p:cNvSpPr/>
          <p:nvPr/>
        </p:nvSpPr>
        <p:spPr>
          <a:xfrm>
            <a:off x="4411046" y="3648075"/>
            <a:ext cx="1266825" cy="285750"/>
          </a:xfrm>
          <a:prstGeom prst="rightArrow">
            <a:avLst>
              <a:gd name="adj1" fmla="val 16666"/>
              <a:gd name="adj2" fmla="val 9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2E93C8-2A47-4265-B8BD-D6B468817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90" y="316864"/>
            <a:ext cx="5706739" cy="60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위치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트래킹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AAE15DA-449E-48BC-B517-7267195E1F31}"/>
              </a:ext>
            </a:extLst>
          </p:cNvPr>
          <p:cNvGraphicFramePr>
            <a:graphicFrameLocks noGrp="1"/>
          </p:cNvGraphicFramePr>
          <p:nvPr/>
        </p:nvGraphicFramePr>
        <p:xfrm>
          <a:off x="5920509" y="1663872"/>
          <a:ext cx="60313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6948">
                  <a:extLst>
                    <a:ext uri="{9D8B030D-6E8A-4147-A177-3AD203B41FA5}">
                      <a16:colId xmlns:a16="http://schemas.microsoft.com/office/drawing/2014/main" val="305412092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51127830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812098559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4219423151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593995598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06443203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764757781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847853961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26756486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821657976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845378482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221339496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40994917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2217646670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3596808973"/>
                    </a:ext>
                  </a:extLst>
                </a:gridCol>
                <a:gridCol w="342960">
                  <a:extLst>
                    <a:ext uri="{9D8B030D-6E8A-4147-A177-3AD203B41FA5}">
                      <a16:colId xmlns:a16="http://schemas.microsoft.com/office/drawing/2014/main" val="142378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방문횟수</a:t>
                      </a:r>
                      <a:endParaRPr lang="en-US" altLang="ko-KR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…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79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고객 </a:t>
                      </a:r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321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고객 </a:t>
                      </a:r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6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1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091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Verdana" panose="020B0604030504040204" pitchFamily="34" charset="0"/>
                        </a:rPr>
                        <a:t>고객 </a:t>
                      </a:r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2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4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8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5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7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3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Verdana" panose="020B0604030504040204" pitchFamily="34" charset="0"/>
                        </a:rPr>
                        <a:t>0</a:t>
                      </a:r>
                      <a:endParaRPr lang="ko-KR" altLang="en-US" sz="1200" dirty="0"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2115428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32C671E2-A387-4260-AC4B-BFAFC02B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" y="1529516"/>
            <a:ext cx="5371037" cy="4766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2D2124-AA6B-454E-AFA3-913AE323370F}"/>
              </a:ext>
            </a:extLst>
          </p:cNvPr>
          <p:cNvSpPr txBox="1"/>
          <p:nvPr/>
        </p:nvSpPr>
        <p:spPr>
          <a:xfrm>
            <a:off x="6160654" y="3639127"/>
            <a:ext cx="537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데이터를 그대로 저장하면 지나치게 큰 용량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고객의 포인트별 방문위치를 기록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방문횟수를 통해 고객의 쇼핑 패턴 파악 가능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DB832-5BD6-4A3D-9400-5B8BF1F3243A}"/>
              </a:ext>
            </a:extLst>
          </p:cNvPr>
          <p:cNvSpPr txBox="1"/>
          <p:nvPr/>
        </p:nvSpPr>
        <p:spPr>
          <a:xfrm>
            <a:off x="2388774" y="6296096"/>
            <a:ext cx="422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 고객</a:t>
            </a:r>
            <a:r>
              <a:rPr lang="en-US" altLang="ko-KR" dirty="0"/>
              <a:t>1</a:t>
            </a:r>
            <a:r>
              <a:rPr lang="ko-KR" altLang="en-US" dirty="0"/>
              <a:t>의 실제 쇼핑 동선 기록</a:t>
            </a:r>
          </a:p>
        </p:txBody>
      </p:sp>
    </p:spTree>
    <p:extLst>
      <p:ext uri="{BB962C8B-B14F-4D97-AF65-F5344CB8AC3E}">
        <p14:creationId xmlns:p14="http://schemas.microsoft.com/office/powerpoint/2010/main" val="14090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EA650B-739F-4DA5-AEAD-670B5ADE8A8A}"/>
              </a:ext>
            </a:extLst>
          </p:cNvPr>
          <p:cNvSpPr/>
          <p:nvPr/>
        </p:nvSpPr>
        <p:spPr>
          <a:xfrm>
            <a:off x="0" y="0"/>
            <a:ext cx="555955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EFDC1FE-A27E-4D00-90FA-47BCEDC679D1}"/>
              </a:ext>
            </a:extLst>
          </p:cNvPr>
          <p:cNvSpPr txBox="1"/>
          <p:nvPr/>
        </p:nvSpPr>
        <p:spPr>
          <a:xfrm>
            <a:off x="4820211" y="575657"/>
            <a:ext cx="327334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25F9306-AE5F-44A3-A214-74718F2ECCAE}"/>
              </a:ext>
            </a:extLst>
          </p:cNvPr>
          <p:cNvSpPr txBox="1"/>
          <p:nvPr/>
        </p:nvSpPr>
        <p:spPr>
          <a:xfrm>
            <a:off x="5809980" y="6404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348E3BE-E447-443C-BAA6-88CAB6087A7F}"/>
              </a:ext>
            </a:extLst>
          </p:cNvPr>
          <p:cNvSpPr txBox="1"/>
          <p:nvPr/>
        </p:nvSpPr>
        <p:spPr>
          <a:xfrm>
            <a:off x="4820211" y="1285801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5DA4FCCC-169F-4962-8237-20414E643ED6}"/>
              </a:ext>
            </a:extLst>
          </p:cNvPr>
          <p:cNvSpPr txBox="1"/>
          <p:nvPr/>
        </p:nvSpPr>
        <p:spPr>
          <a:xfrm>
            <a:off x="4820211" y="202134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DA61B01F-06B9-4AD2-8AB3-3FC259F3651A}"/>
              </a:ext>
            </a:extLst>
          </p:cNvPr>
          <p:cNvSpPr txBox="1"/>
          <p:nvPr/>
        </p:nvSpPr>
        <p:spPr>
          <a:xfrm>
            <a:off x="4838778" y="280223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9562322E-E653-47BD-873A-DAA28A040B9C}"/>
              </a:ext>
            </a:extLst>
          </p:cNvPr>
          <p:cNvSpPr txBox="1"/>
          <p:nvPr/>
        </p:nvSpPr>
        <p:spPr>
          <a:xfrm>
            <a:off x="4838778" y="3503642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CE3C21B6-E17C-476E-A4CD-412FE4AA31C5}"/>
              </a:ext>
            </a:extLst>
          </p:cNvPr>
          <p:cNvSpPr txBox="1"/>
          <p:nvPr/>
        </p:nvSpPr>
        <p:spPr>
          <a:xfrm>
            <a:off x="4838778" y="4213786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AA4DFB37-5D4F-407D-887D-B8B6F26E9E36}"/>
              </a:ext>
            </a:extLst>
          </p:cNvPr>
          <p:cNvSpPr txBox="1"/>
          <p:nvPr/>
        </p:nvSpPr>
        <p:spPr>
          <a:xfrm>
            <a:off x="4838778" y="4949330"/>
            <a:ext cx="385042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9701E9-6E8B-432F-BA90-1FD79D2AAF57}"/>
              </a:ext>
            </a:extLst>
          </p:cNvPr>
          <p:cNvSpPr txBox="1"/>
          <p:nvPr/>
        </p:nvSpPr>
        <p:spPr>
          <a:xfrm>
            <a:off x="4857345" y="5730220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F97F9184-30FF-40EB-8749-DDC0A7B4C93B}"/>
              </a:ext>
            </a:extLst>
          </p:cNvPr>
          <p:cNvSpPr txBox="1"/>
          <p:nvPr/>
        </p:nvSpPr>
        <p:spPr>
          <a:xfrm>
            <a:off x="5809980" y="136212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관련 연구 및 사례</a:t>
            </a: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99713506-6324-48F9-93D2-4331E064D5E3}"/>
              </a:ext>
            </a:extLst>
          </p:cNvPr>
          <p:cNvSpPr txBox="1"/>
          <p:nvPr/>
        </p:nvSpPr>
        <p:spPr>
          <a:xfrm>
            <a:off x="5842178" y="208378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수행 시나리오</a:t>
            </a: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04B57D26-A701-4C14-AEEA-FBDBC9908DFC}"/>
              </a:ext>
            </a:extLst>
          </p:cNvPr>
          <p:cNvSpPr txBox="1"/>
          <p:nvPr/>
        </p:nvSpPr>
        <p:spPr>
          <a:xfrm>
            <a:off x="5842178" y="28054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구성도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A520EACA-52C9-42BB-81D7-48CAF08D56B6}"/>
              </a:ext>
            </a:extLst>
          </p:cNvPr>
          <p:cNvSpPr txBox="1"/>
          <p:nvPr/>
        </p:nvSpPr>
        <p:spPr>
          <a:xfrm>
            <a:off x="5842178" y="35271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AD1ECCF0-BA5E-42E7-B11C-72F827E2043C}"/>
              </a:ext>
            </a:extLst>
          </p:cNvPr>
          <p:cNvSpPr txBox="1"/>
          <p:nvPr/>
        </p:nvSpPr>
        <p:spPr>
          <a:xfrm>
            <a:off x="5842178" y="424878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업무 분담</a:t>
            </a: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32933766-3E5A-4D4A-96D0-F81D3DF8460C}"/>
              </a:ext>
            </a:extLst>
          </p:cNvPr>
          <p:cNvSpPr txBox="1"/>
          <p:nvPr/>
        </p:nvSpPr>
        <p:spPr>
          <a:xfrm>
            <a:off x="5842178" y="497045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졸업 연구 수행 일정</a:t>
            </a: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8754638B-47DD-4FCF-A42D-44C66C593B25}"/>
              </a:ext>
            </a:extLst>
          </p:cNvPr>
          <p:cNvSpPr txBox="1"/>
          <p:nvPr/>
        </p:nvSpPr>
        <p:spPr>
          <a:xfrm>
            <a:off x="5842178" y="5692120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A415D5ED-A313-40E6-BC52-6D8A34CFA8AC}"/>
              </a:ext>
            </a:extLst>
          </p:cNvPr>
          <p:cNvSpPr txBox="1"/>
          <p:nvPr/>
        </p:nvSpPr>
        <p:spPr>
          <a:xfrm>
            <a:off x="2207259" y="2896894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목차</a:t>
            </a:r>
            <a:endParaRPr lang="ko-KR" altLang="en-US" sz="12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B649D-636C-48B3-811B-3206BB8BB997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28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44243F-30FD-4639-B603-A38D229C5AE3}"/>
              </a:ext>
            </a:extLst>
          </p:cNvPr>
          <p:cNvSpPr txBox="1">
            <a:spLocks/>
          </p:cNvSpPr>
          <p:nvPr/>
        </p:nvSpPr>
        <p:spPr>
          <a:xfrm>
            <a:off x="1333440" y="1457849"/>
            <a:ext cx="8229600" cy="4909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571500" lvl="1" indent="-171450">
              <a:defRPr/>
            </a:pPr>
            <a:endParaRPr lang="en-US" altLang="ko-KR" sz="1600" dirty="0"/>
          </a:p>
          <a:p>
            <a:pPr marL="571500" lvl="1" indent="-171450">
              <a:defRPr/>
            </a:pPr>
            <a:endParaRPr lang="en-US" altLang="ko-KR" sz="16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개발 환경 및 방향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FAFB3-61B6-4E7F-B01F-093B4781429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41A2FFD-E959-401A-B96D-7CA3920CE254}"/>
              </a:ext>
            </a:extLst>
          </p:cNvPr>
          <p:cNvSpPr txBox="1"/>
          <p:nvPr/>
        </p:nvSpPr>
        <p:spPr>
          <a:xfrm>
            <a:off x="1028259" y="902415"/>
            <a:ext cx="382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상품 데이터베이스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F9990-CEF9-4654-971B-4543DA696E4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028259" y="2113495"/>
          <a:ext cx="9216756" cy="1522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2571">
                  <a:extLst>
                    <a:ext uri="{9D8B030D-6E8A-4147-A177-3AD203B41FA5}">
                      <a16:colId xmlns:a16="http://schemas.microsoft.com/office/drawing/2014/main" val="503663776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1358666407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4272328841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544039851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3511025875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885457558"/>
                    </a:ext>
                  </a:extLst>
                </a:gridCol>
              </a:tblGrid>
              <a:tr h="380718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상태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5342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객체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1(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평시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1(</a:t>
                      </a:r>
                      <a:r>
                        <a:rPr lang="ko-KR" altLang="en-US" sz="1600" dirty="0">
                          <a:latin typeface="+mn-lt"/>
                        </a:rPr>
                        <a:t>평시</a:t>
                      </a:r>
                      <a:r>
                        <a:rPr lang="en-US" altLang="ko-KR" sz="1600" dirty="0">
                          <a:latin typeface="+mn-lt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92832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객체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2(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중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6503"/>
                  </a:ext>
                </a:extLst>
              </a:tr>
              <a:tr h="38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객체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3(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이벤트 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2, 4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중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402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3452" y="4119261"/>
            <a:ext cx="9315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객체</a:t>
            </a:r>
            <a:r>
              <a:rPr lang="en-US" altLang="ko-KR" dirty="0"/>
              <a:t>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r>
              <a:rPr lang="ko-KR" altLang="en-US" dirty="0"/>
              <a:t>별로 진행되는 이벤트는</a:t>
            </a:r>
            <a:r>
              <a:rPr lang="en-US" altLang="ko-KR" dirty="0"/>
              <a:t>1, </a:t>
            </a:r>
            <a:r>
              <a:rPr lang="ko-KR" altLang="en-US" dirty="0"/>
              <a:t>진행되지 않는 이벤트는 </a:t>
            </a:r>
            <a:r>
              <a:rPr lang="en-US" altLang="ko-KR" dirty="0"/>
              <a:t>0</a:t>
            </a:r>
            <a:r>
              <a:rPr lang="ko-KR" altLang="en-US" dirty="0"/>
              <a:t>으로 표시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상품별 이벤트 진행 상황을 데이터베이스에 저장하고</a:t>
            </a:r>
            <a:r>
              <a:rPr lang="en-US" altLang="ko-KR" sz="1700" dirty="0"/>
              <a:t> </a:t>
            </a:r>
            <a:r>
              <a:rPr lang="ko-KR" altLang="en-US" sz="1700" dirty="0"/>
              <a:t>사용자에게 쉽게 보여줄 수 있도록 함</a:t>
            </a:r>
            <a:endParaRPr lang="en-US" altLang="ko-KR" sz="1700" dirty="0"/>
          </a:p>
          <a:p>
            <a:endParaRPr lang="en-US" altLang="ko-KR" dirty="0"/>
          </a:p>
          <a:p>
            <a:r>
              <a:rPr lang="ko-KR" altLang="en-US" dirty="0"/>
              <a:t>왜 이벤트 코드화 해서 저장하지 않는가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700" dirty="0"/>
              <a:t>이벤트 </a:t>
            </a:r>
            <a:r>
              <a:rPr lang="en-US" altLang="ko-KR" sz="1700" dirty="0"/>
              <a:t>1</a:t>
            </a:r>
            <a:r>
              <a:rPr lang="ko-KR" altLang="en-US" sz="1700" dirty="0"/>
              <a:t>과 이벤트 </a:t>
            </a:r>
            <a:r>
              <a:rPr lang="en-US" altLang="ko-KR" sz="1700" dirty="0"/>
              <a:t>3</a:t>
            </a:r>
            <a:r>
              <a:rPr lang="ko-KR" altLang="en-US" sz="1700" dirty="0"/>
              <a:t>이 같은 객체에 적용될 경우</a:t>
            </a:r>
            <a:r>
              <a:rPr lang="en-US" altLang="ko-KR" sz="1700" dirty="0"/>
              <a:t>, </a:t>
            </a:r>
            <a:r>
              <a:rPr lang="ko-KR" altLang="en-US" sz="1700" dirty="0"/>
              <a:t>코드를 새로 만들어야 해서 복잡함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79725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FF0DF9-61A1-4737-A6B6-42BE5612EE3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57D9618-328E-4463-AED5-DA2B5AB4F8E9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업무 분담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C79BB-7173-47C7-B005-5B55D6546840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19</a:t>
            </a:r>
            <a:endParaRPr lang="ko-KR" altLang="en-US" dirty="0"/>
          </a:p>
        </p:txBody>
      </p:sp>
      <p:graphicFrame>
        <p:nvGraphicFramePr>
          <p:cNvPr id="14" name="Group 37">
            <a:extLst>
              <a:ext uri="{FF2B5EF4-FFF2-40B4-BE49-F238E27FC236}">
                <a16:creationId xmlns:a16="http://schemas.microsoft.com/office/drawing/2014/main" id="{4208220C-72F5-4909-A39B-63B1A9D5A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16251"/>
              </p:ext>
            </p:extLst>
          </p:nvPr>
        </p:nvGraphicFramePr>
        <p:xfrm>
          <a:off x="394781" y="1405041"/>
          <a:ext cx="11401964" cy="5168211"/>
        </p:xfrm>
        <a:graphic>
          <a:graphicData uri="http://schemas.openxmlformats.org/drawingml/2006/table">
            <a:tbl>
              <a:tblPr/>
              <a:tblGrid>
                <a:gridCol w="94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1686200769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477">
                  <a:extLst>
                    <a:ext uri="{9D8B030D-6E8A-4147-A177-3AD203B41FA5}">
                      <a16:colId xmlns:a16="http://schemas.microsoft.com/office/drawing/2014/main" val="639359159"/>
                    </a:ext>
                  </a:extLst>
                </a:gridCol>
              </a:tblGrid>
              <a:tr h="447828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김현욱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강준혁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조시우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염은경</a:t>
                      </a:r>
                    </a:p>
                  </a:txBody>
                  <a:tcPr marL="94283" marR="94283" marT="49024" marB="4902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522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TSP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그래프 탐색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k-opt, Genetic, etc.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Windows/Linux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Windows/Linux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Oracle RDBMS</a:t>
                      </a:r>
                    </a:p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TSP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그래프 탐색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BLE Beacon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RTLS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기술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Oracle RDBMS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RTLS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관련 기술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Android API / Application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041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     계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 Server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최적 동선 탐색 기능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Database Design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방식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Smart Cart Device (App)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Management Tools</a:t>
                      </a: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endParaRPr kumimoji="1" lang="ko-KR" altLang="en-US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736"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     현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k-opt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활용한 최적 동선 탐색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톰캣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/java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를 활용한 스마트폰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카트간 통신서버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상품의 가격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이벤트를 가진 더미 상품정보 데이터베이스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스마트카트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동선 안내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 안내 등 기능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3750" rtl="0" eaLnBrk="1" fontAlgn="auto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/>
                        <a:buChar char="v"/>
                        <a:tabLst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서버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스마트카트간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통신 프로토콜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(HTTPS)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사용한 구현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스마트카트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비콘간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블루투스를 활용한 통신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비콘위치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측위오차보정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모듈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 (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날씨 정보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관리자용 프로그램 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 위치 수정 추천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 데이터 기반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고객별 방문 패턴 관리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 정보 관리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991">
                <a:tc row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kumimoji="1" lang="ko-KR" altLang="en-US" sz="1400" b="1" i="0" u="none" strike="noStrike" cap="none" normalizeH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 스 트</a:t>
                      </a: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최적 동선 모듈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 테스트</a:t>
                      </a: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Beacon – App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통신을 통한 위치 측정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 카트 디바이스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04">
                <a:tc vMerge="1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kumimoji="1" lang="ko-KR" altLang="en-US" sz="1400" b="1" i="0" u="none" strike="noStrike" cap="none" normalizeH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defTabSz="943750" rtl="0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kumimoji="1" lang="en-US" altLang="ko-KR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통합 테스트</a:t>
                      </a:r>
                      <a:endParaRPr kumimoji="1" lang="en-US" altLang="ko-KR" sz="1400" b="0" i="0" u="none" strike="noStrike" cap="none" normalizeH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3" marR="94283" marT="49024" marB="4902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4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7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졸업 연구 수행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AA6F21-6FEB-4ADF-84FD-33ADBAA6A234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CD82524-1AAA-4ABE-8DA3-FACA3C42F1CF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졸업 연구 수행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9C01F-4855-4913-A1D1-A2E8CC5EAC07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BD489C5-D6A0-4D5C-900C-00FE29710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86003"/>
              </p:ext>
            </p:extLst>
          </p:nvPr>
        </p:nvGraphicFramePr>
        <p:xfrm>
          <a:off x="790354" y="1686778"/>
          <a:ext cx="10997183" cy="459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89">
                  <a:extLst>
                    <a:ext uri="{9D8B030D-6E8A-4147-A177-3AD203B41FA5}">
                      <a16:colId xmlns:a16="http://schemas.microsoft.com/office/drawing/2014/main" val="993273800"/>
                    </a:ext>
                  </a:extLst>
                </a:gridCol>
                <a:gridCol w="2489302">
                  <a:extLst>
                    <a:ext uri="{9D8B030D-6E8A-4147-A177-3AD203B41FA5}">
                      <a16:colId xmlns:a16="http://schemas.microsoft.com/office/drawing/2014/main" val="1690512073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3357671143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643094401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282352307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708481326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3280470202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250864116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575096425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940258742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250224934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2274935091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1865575697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4145336366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767941783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1574262562"/>
                    </a:ext>
                  </a:extLst>
                </a:gridCol>
                <a:gridCol w="194666">
                  <a:extLst>
                    <a:ext uri="{9D8B030D-6E8A-4147-A177-3AD203B41FA5}">
                      <a16:colId xmlns:a16="http://schemas.microsoft.com/office/drawing/2014/main" val="784238254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976568217"/>
                    </a:ext>
                  </a:extLst>
                </a:gridCol>
                <a:gridCol w="111072">
                  <a:extLst>
                    <a:ext uri="{9D8B030D-6E8A-4147-A177-3AD203B41FA5}">
                      <a16:colId xmlns:a16="http://schemas.microsoft.com/office/drawing/2014/main" val="27170794"/>
                    </a:ext>
                  </a:extLst>
                </a:gridCol>
                <a:gridCol w="278261">
                  <a:extLst>
                    <a:ext uri="{9D8B030D-6E8A-4147-A177-3AD203B41FA5}">
                      <a16:colId xmlns:a16="http://schemas.microsoft.com/office/drawing/2014/main" val="1964739304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2673994639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1390151512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1943977746"/>
                    </a:ext>
                  </a:extLst>
                </a:gridCol>
              </a:tblGrid>
              <a:tr h="450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추진사항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60600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주제 선정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주제 선정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2403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유사 사례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관련 기술 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47541"/>
                  </a:ext>
                </a:extLst>
              </a:tr>
              <a:tr h="318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요구사항 분석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71614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8580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상세 설계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56711"/>
                  </a:ext>
                </a:extLst>
              </a:tr>
              <a:tr h="3189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탐색서버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9263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기타 기능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6282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애플리케이션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34471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프로토타입 제작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3784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유닛 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02812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42263"/>
                  </a:ext>
                </a:extLst>
              </a:tr>
              <a:tr h="318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문서화 및 패키징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보고서 작성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19733"/>
                  </a:ext>
                </a:extLst>
              </a:tr>
              <a:tr h="318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패키징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매뉴얼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프로그램 등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3B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ECF1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1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7A9A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9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7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2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446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38ABA5-F9CC-4855-904D-894E7D5B160D}"/>
              </a:ext>
            </a:extLst>
          </p:cNvPr>
          <p:cNvSpPr/>
          <p:nvPr/>
        </p:nvSpPr>
        <p:spPr>
          <a:xfrm>
            <a:off x="1936848" y="2037326"/>
            <a:ext cx="441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https://developers.google.com/beacons/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4C27D1-B6FF-4B87-98D2-5B2C48FA6455}"/>
              </a:ext>
            </a:extLst>
          </p:cNvPr>
          <p:cNvSpPr/>
          <p:nvPr/>
        </p:nvSpPr>
        <p:spPr>
          <a:xfrm>
            <a:off x="1292038" y="1667994"/>
            <a:ext cx="446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Google </a:t>
            </a:r>
            <a:r>
              <a:rPr lang="ko-KR" altLang="en-US" b="1" dirty="0" err="1"/>
              <a:t>Beacon</a:t>
            </a:r>
            <a:r>
              <a:rPr lang="ko-KR" altLang="en-US" b="1" dirty="0"/>
              <a:t> </a:t>
            </a:r>
            <a:r>
              <a:rPr lang="ko-KR" altLang="en-US" b="1" dirty="0" err="1"/>
              <a:t>Platform</a:t>
            </a:r>
            <a:r>
              <a:rPr lang="ko-KR" altLang="en-US" b="1" dirty="0"/>
              <a:t> </a:t>
            </a:r>
            <a:r>
              <a:rPr lang="en-US" altLang="ko-KR" b="1" dirty="0"/>
              <a:t>(Beacon API)</a:t>
            </a:r>
            <a:r>
              <a:rPr lang="ko-KR" altLang="en-US" b="1" dirty="0"/>
              <a:t> 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CEB4AF3D-BD1E-4179-A514-D5475A7AE727}"/>
              </a:ext>
            </a:extLst>
          </p:cNvPr>
          <p:cNvSpPr txBox="1"/>
          <p:nvPr/>
        </p:nvSpPr>
        <p:spPr>
          <a:xfrm>
            <a:off x="1292038" y="2439186"/>
            <a:ext cx="788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김선희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(2003). </a:t>
            </a:r>
            <a:r>
              <a:rPr lang="ko-KR" altLang="en-US" b="1" dirty="0"/>
              <a:t>유전자 알고리즘 및 유전자</a:t>
            </a:r>
            <a:r>
              <a:rPr lang="en-US" altLang="ko-KR" b="1" dirty="0"/>
              <a:t>-</a:t>
            </a:r>
            <a:r>
              <a:rPr lang="ko-KR" altLang="en-US" b="1" dirty="0"/>
              <a:t>엔트로피 알고리즘을 이용한 </a:t>
            </a:r>
            <a:r>
              <a:rPr lang="en-US" altLang="ko-KR" b="1" dirty="0"/>
              <a:t>TSP </a:t>
            </a:r>
            <a:r>
              <a:rPr lang="ko-KR" altLang="en-US" b="1" dirty="0"/>
              <a:t>문제 해결에 관한 연구</a:t>
            </a:r>
            <a:r>
              <a:rPr lang="en-US" altLang="ko-KR" b="1" dirty="0"/>
              <a:t>. </a:t>
            </a:r>
            <a:r>
              <a:rPr lang="ko-KR" altLang="en-US" b="1" dirty="0"/>
              <a:t>공주대학교 대학원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F08C74-91FD-48A6-850A-906D7E677767}"/>
              </a:ext>
            </a:extLst>
          </p:cNvPr>
          <p:cNvSpPr/>
          <p:nvPr/>
        </p:nvSpPr>
        <p:spPr>
          <a:xfrm>
            <a:off x="1936848" y="5875071"/>
            <a:ext cx="8034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http://www.barcodemart.com/product/rfid/rfid_taglabel_system.htm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922A90-9F61-45BD-8D55-8D5F19FA9379}"/>
              </a:ext>
            </a:extLst>
          </p:cNvPr>
          <p:cNvSpPr/>
          <p:nvPr/>
        </p:nvSpPr>
        <p:spPr>
          <a:xfrm>
            <a:off x="1292038" y="5588262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RFID </a:t>
            </a:r>
            <a:r>
              <a:rPr lang="ko-KR" altLang="en-US" b="1" dirty="0"/>
              <a:t>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DBF84-AC72-42F0-83AF-DEEDBF406B4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id="{5D6DC294-F1DA-46AA-BAA2-3802A63999A9}"/>
              </a:ext>
            </a:extLst>
          </p:cNvPr>
          <p:cNvSpPr txBox="1"/>
          <p:nvPr/>
        </p:nvSpPr>
        <p:spPr>
          <a:xfrm>
            <a:off x="1292038" y="3151473"/>
            <a:ext cx="93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이현재</a:t>
            </a:r>
            <a:r>
              <a:rPr lang="en-US" altLang="ko-KR" b="1" dirty="0"/>
              <a:t>, </a:t>
            </a:r>
            <a:r>
              <a:rPr lang="ko-KR" altLang="en-US" b="1" dirty="0"/>
              <a:t>정승희</a:t>
            </a:r>
            <a:r>
              <a:rPr lang="en-US" altLang="ko-KR" b="1" dirty="0"/>
              <a:t>, </a:t>
            </a:r>
            <a:r>
              <a:rPr lang="ko-KR" altLang="en-US" b="1" dirty="0" err="1"/>
              <a:t>오창헌</a:t>
            </a:r>
            <a:r>
              <a:rPr lang="en-US" altLang="ko-KR" b="1" dirty="0"/>
              <a:t>. (2008). RTLS </a:t>
            </a:r>
            <a:r>
              <a:rPr lang="ko-KR" altLang="en-US" b="1" dirty="0"/>
              <a:t>서비스를 위한 </a:t>
            </a:r>
            <a:r>
              <a:rPr lang="ko-KR" altLang="en-US" b="1" dirty="0" err="1"/>
              <a:t>고정밀</a:t>
            </a:r>
            <a:r>
              <a:rPr lang="ko-KR" altLang="en-US" b="1" dirty="0"/>
              <a:t> 위치추정 기법 연구</a:t>
            </a:r>
            <a:r>
              <a:rPr lang="en-US" altLang="ko-KR" b="1" dirty="0"/>
              <a:t>. Telecommunications Review, Vol.18 No.6, 1072-1088.</a:t>
            </a:r>
            <a:r>
              <a:rPr lang="ko-KR" altLang="en-US" b="1" dirty="0"/>
              <a:t> </a:t>
            </a:r>
          </a:p>
        </p:txBody>
      </p:sp>
      <p:sp>
        <p:nvSpPr>
          <p:cNvPr id="17" name="TextBox 16">
            <a:hlinkClick r:id="rId4"/>
            <a:extLst>
              <a:ext uri="{FF2B5EF4-FFF2-40B4-BE49-F238E27FC236}">
                <a16:creationId xmlns:a16="http://schemas.microsoft.com/office/drawing/2014/main" id="{BB93DF8E-F5E3-4193-8E41-0B9BAB6937ED}"/>
              </a:ext>
            </a:extLst>
          </p:cNvPr>
          <p:cNvSpPr txBox="1"/>
          <p:nvPr/>
        </p:nvSpPr>
        <p:spPr>
          <a:xfrm>
            <a:off x="1292038" y="3866231"/>
            <a:ext cx="618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신현보</a:t>
            </a:r>
            <a:r>
              <a:rPr lang="en-US" altLang="ko-KR" b="1" dirty="0"/>
              <a:t>. (2012). </a:t>
            </a:r>
            <a:r>
              <a:rPr lang="ko-KR" altLang="en-US" b="1" dirty="0"/>
              <a:t>위치기반 서비스 고도화 기술 비교 분석</a:t>
            </a:r>
            <a:r>
              <a:rPr lang="en-US" altLang="ko-KR" b="1" dirty="0"/>
              <a:t>. </a:t>
            </a:r>
            <a:r>
              <a:rPr lang="ko-KR" altLang="en-US" b="1" dirty="0" err="1"/>
              <a:t>한국정보통신학회논문지</a:t>
            </a:r>
            <a:r>
              <a:rPr lang="en-US" altLang="ko-KR" b="1" dirty="0"/>
              <a:t>, Vol.16 No.4, 853-871.</a:t>
            </a:r>
            <a:endParaRPr lang="ko-KR" altLang="en-US" b="1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816720E-204E-4467-AC49-9FECFE7A4765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필요 기술 및 참고 문헌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4CD33-AD97-40CD-B1AC-966EF5110911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2E000-76FA-4E5E-8820-6411A0795872}"/>
              </a:ext>
            </a:extLst>
          </p:cNvPr>
          <p:cNvSpPr txBox="1"/>
          <p:nvPr/>
        </p:nvSpPr>
        <p:spPr>
          <a:xfrm>
            <a:off x="1292038" y="4588656"/>
            <a:ext cx="979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강인용</a:t>
            </a:r>
            <a:r>
              <a:rPr lang="en-US" altLang="ko-KR" b="1" dirty="0"/>
              <a:t>, </a:t>
            </a:r>
            <a:r>
              <a:rPr lang="ko-KR" altLang="en-US" b="1" dirty="0" err="1"/>
              <a:t>이채석</a:t>
            </a:r>
            <a:r>
              <a:rPr lang="en-US" altLang="ko-KR" b="1" dirty="0"/>
              <a:t>, </a:t>
            </a:r>
            <a:r>
              <a:rPr lang="ko-KR" altLang="en-US" b="1" dirty="0"/>
              <a:t>신재호</a:t>
            </a:r>
            <a:r>
              <a:rPr lang="en-US" altLang="ko-KR" b="1" dirty="0"/>
              <a:t>, </a:t>
            </a:r>
            <a:r>
              <a:rPr lang="ko-KR" altLang="en-US" b="1" dirty="0"/>
              <a:t>김종덕</a:t>
            </a:r>
            <a:r>
              <a:rPr lang="en-US" altLang="ko-KR" b="1" dirty="0"/>
              <a:t>. (2016). BLE </a:t>
            </a:r>
            <a:r>
              <a:rPr lang="ko-KR" altLang="en-US" b="1" dirty="0"/>
              <a:t>패킷을 활용한 주변 환경정보 알림 시스템 구현</a:t>
            </a:r>
            <a:r>
              <a:rPr lang="en-US" altLang="ko-KR" b="1" dirty="0"/>
              <a:t>. </a:t>
            </a:r>
            <a:r>
              <a:rPr lang="ko-KR" altLang="en-US" b="1" dirty="0"/>
              <a:t>한국정보과학회 학술발표논문집</a:t>
            </a:r>
            <a:r>
              <a:rPr lang="en-US" altLang="ko-KR" b="1" dirty="0"/>
              <a:t>, , 525-527.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641B0-8FC5-4F34-9075-A109091B1D27}"/>
              </a:ext>
            </a:extLst>
          </p:cNvPr>
          <p:cNvSpPr/>
          <p:nvPr/>
        </p:nvSpPr>
        <p:spPr>
          <a:xfrm>
            <a:off x="5340024" y="3244334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0F0F0"/>
                </a:solidFill>
                <a:latin typeface="Nanum Gothic"/>
              </a:rPr>
              <a:t>17x10x2.6mm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B6D37-1456-45C0-8A3A-D4BF140B4DFB}"/>
              </a:ext>
            </a:extLst>
          </p:cNvPr>
          <p:cNvSpPr/>
          <p:nvPr/>
        </p:nvSpPr>
        <p:spPr>
          <a:xfrm>
            <a:off x="5340024" y="3244334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0F0F0"/>
                </a:solidFill>
                <a:latin typeface="Nanum Gothic"/>
              </a:rPr>
              <a:t>17x10x2.6mm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0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E0C395C-B573-4CD2-A1EC-FF023C068B03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3DE5-259C-4BAB-BA94-B1CED15D46AE}"/>
              </a:ext>
            </a:extLst>
          </p:cNvPr>
          <p:cNvSpPr txBox="1"/>
          <p:nvPr/>
        </p:nvSpPr>
        <p:spPr>
          <a:xfrm>
            <a:off x="1013452" y="316864"/>
            <a:ext cx="446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필요 기술 및 참고 문헌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CEB4AF3D-BD1E-4179-A514-D5475A7AE727}"/>
              </a:ext>
            </a:extLst>
          </p:cNvPr>
          <p:cNvSpPr txBox="1"/>
          <p:nvPr/>
        </p:nvSpPr>
        <p:spPr>
          <a:xfrm>
            <a:off x="1292038" y="1648036"/>
            <a:ext cx="913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rgbClr val="242424"/>
                </a:solidFill>
                <a:latin typeface="+mn-ea"/>
              </a:rPr>
              <a:t>이상운</a:t>
            </a:r>
            <a:r>
              <a:rPr lang="en-US" altLang="ko-KR" b="1" dirty="0">
                <a:solidFill>
                  <a:srgbClr val="242424"/>
                </a:solidFill>
                <a:latin typeface="+mn-ea"/>
              </a:rPr>
              <a:t>. (2012).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The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Extended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k-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opt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Algorithm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for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Traveling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Salesman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Problem</a:t>
            </a:r>
            <a:r>
              <a:rPr lang="en-US" altLang="ko-KR" b="1" dirty="0">
                <a:solidFill>
                  <a:srgbClr val="242424"/>
                </a:solidFill>
                <a:latin typeface="+mn-ea"/>
              </a:rPr>
              <a:t>.</a:t>
            </a:r>
            <a:endParaRPr lang="en-US" altLang="ko-KR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한국컴퓨터정보학회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논문지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제17권 제10호, 155-165 (11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pages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DBF84-AC72-42F0-83AF-DEEDBF406B4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id="{5D6DC294-F1DA-46AA-BAA2-3802A63999A9}"/>
              </a:ext>
            </a:extLst>
          </p:cNvPr>
          <p:cNvSpPr txBox="1"/>
          <p:nvPr/>
        </p:nvSpPr>
        <p:spPr>
          <a:xfrm>
            <a:off x="1292038" y="2571366"/>
            <a:ext cx="93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latin typeface="+mn-ea"/>
              </a:rPr>
              <a:t>이상운</a:t>
            </a:r>
            <a:r>
              <a:rPr lang="en-US" altLang="ko-KR" b="1" dirty="0">
                <a:latin typeface="+mn-ea"/>
              </a:rPr>
              <a:t>. (2015). K-opt</a:t>
            </a:r>
            <a:r>
              <a:rPr lang="ko-KR" altLang="en-US" b="1" dirty="0">
                <a:latin typeface="+mn-ea"/>
              </a:rPr>
              <a:t>를 적용한 차수 제약 </a:t>
            </a:r>
            <a:r>
              <a:rPr lang="ko-KR" altLang="en-US" b="1" dirty="0" err="1">
                <a:latin typeface="+mn-ea"/>
              </a:rPr>
              <a:t>최소신장트리</a:t>
            </a:r>
            <a:r>
              <a:rPr lang="ko-KR" altLang="en-US" b="1" dirty="0">
                <a:latin typeface="+mn-ea"/>
              </a:rPr>
              <a:t> 알고리즘</a:t>
            </a:r>
            <a:r>
              <a:rPr lang="ko-KR" altLang="ko-KR" b="1" dirty="0">
                <a:solidFill>
                  <a:srgbClr val="407FC0"/>
                </a:solidFill>
                <a:latin typeface="+mn-ea"/>
              </a:rPr>
              <a:t>      </a:t>
            </a:r>
            <a:endParaRPr lang="ko-KR" altLang="ko-KR" b="1" dirty="0"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한국컴퓨터정보학회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논문지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 제20권 제5호, 31-39 (9 </a:t>
            </a:r>
            <a:r>
              <a:rPr lang="ko-KR" altLang="ko-KR" b="1" dirty="0" err="1">
                <a:solidFill>
                  <a:srgbClr val="242424"/>
                </a:solidFill>
                <a:latin typeface="+mn-ea"/>
              </a:rPr>
              <a:t>pages</a:t>
            </a:r>
            <a:r>
              <a:rPr lang="ko-KR" altLang="ko-KR" b="1" dirty="0">
                <a:solidFill>
                  <a:srgbClr val="242424"/>
                </a:solidFill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 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6816720E-204E-4467-AC49-9FECFE7A4765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필요 기술 및 참고 문헌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4CD33-AD97-40CD-B1AC-966EF5110911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03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260" y="2064263"/>
            <a:ext cx="105661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b="0" dirty="0">
                <a:solidFill>
                  <a:schemeClr val="tx1"/>
                </a:solidFill>
              </a:rPr>
              <a:t>▷ 편리함 추구</a:t>
            </a:r>
            <a:endParaRPr lang="en-US" altLang="ko-KR" sz="3000" dirty="0"/>
          </a:p>
          <a:p>
            <a:pPr>
              <a:defRPr lang="ko-KR" altLang="en-US"/>
            </a:pPr>
            <a:r>
              <a:rPr lang="ko-KR" altLang="en-US" sz="3000" b="0" dirty="0">
                <a:solidFill>
                  <a:schemeClr val="tx1"/>
                </a:solidFill>
              </a:rPr>
              <a:t>▷ 인건비 절감</a:t>
            </a:r>
            <a:endParaRPr lang="en-US" altLang="ko-KR" sz="3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3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500" dirty="0"/>
              <a:t>        → </a:t>
            </a:r>
            <a:r>
              <a:rPr lang="ko-KR" altLang="en-US" sz="2500" b="1" dirty="0"/>
              <a:t>복잡한 매장</a:t>
            </a:r>
            <a:r>
              <a:rPr lang="ko-KR" altLang="en-US" sz="2500" dirty="0"/>
              <a:t>으로 인해 많은 고객이 혼란을 겪음</a:t>
            </a:r>
          </a:p>
          <a:p>
            <a:pPr>
              <a:defRPr lang="ko-KR" altLang="en-US"/>
            </a:pPr>
            <a:endParaRPr lang="ko-KR" altLang="en-US" sz="1000" dirty="0"/>
          </a:p>
          <a:p>
            <a:pPr>
              <a:defRPr lang="ko-KR" altLang="en-US"/>
            </a:pPr>
            <a:r>
              <a:rPr lang="ko-KR" altLang="en-US" sz="2500" dirty="0"/>
              <a:t>        → 대부분의</a:t>
            </a:r>
            <a:r>
              <a:rPr lang="ko-KR" altLang="en-US" sz="2500" b="0" dirty="0">
                <a:solidFill>
                  <a:schemeClr val="tx1"/>
                </a:solidFill>
              </a:rPr>
              <a:t> 사람들이 스마트폰을 가지고 있으며, 다양한 </a:t>
            </a:r>
            <a:r>
              <a:rPr lang="ko-KR" altLang="en-US" sz="2500" dirty="0"/>
              <a:t>애</a:t>
            </a:r>
            <a:r>
              <a:rPr lang="ko-KR" altLang="en-US" sz="2500" b="0" dirty="0">
                <a:solidFill>
                  <a:schemeClr val="tx1"/>
                </a:solidFill>
              </a:rPr>
              <a:t>플</a:t>
            </a:r>
            <a:endParaRPr lang="en-US" altLang="ko-KR" sz="2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500" dirty="0"/>
              <a:t>            </a:t>
            </a:r>
            <a:r>
              <a:rPr lang="ko-KR" altLang="en-US" sz="2500" b="0" dirty="0">
                <a:solidFill>
                  <a:schemeClr val="tx1"/>
                </a:solidFill>
              </a:rPr>
              <a:t>리케이션을 통해 쉽게 접근하고 다양한 정보를 얻기를 원함</a:t>
            </a:r>
          </a:p>
          <a:p>
            <a:pPr>
              <a:defRPr lang="ko-KR" altLang="en-US"/>
            </a:pPr>
            <a:endParaRPr lang="ko-KR" altLang="en-US" sz="10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500" b="0" dirty="0">
                <a:solidFill>
                  <a:schemeClr val="tx1"/>
                </a:solidFill>
              </a:rPr>
              <a:t>        → 갈수록 사람들에게 더 편리하고 더 효과적인 편익이 제공</a:t>
            </a:r>
          </a:p>
        </p:txBody>
      </p:sp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03B7D5A-C96E-47BD-9D46-CF46F0CD7C51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08C0B4C-FCBC-4C07-BC8A-C0C3CEB766DB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7EEE539-DB74-4640-A414-2AA60B008C94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개발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5D0CD-2082-4B83-A32E-B68EF1CD3D43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8260" y="2619703"/>
            <a:ext cx="1041104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스마트폰과 연동하여 </a:t>
            </a:r>
            <a:r>
              <a:rPr lang="ko-KR" altLang="en-US" sz="2600" b="1" dirty="0">
                <a:solidFill>
                  <a:schemeClr val="tx1"/>
                </a:solidFill>
              </a:rPr>
              <a:t>장바구니를 구성</a:t>
            </a:r>
            <a:r>
              <a:rPr lang="ko-KR" altLang="en-US" sz="2600" b="0" dirty="0">
                <a:solidFill>
                  <a:schemeClr val="tx1"/>
                </a:solidFill>
              </a:rPr>
              <a:t>할 수 있도록 시스템 제공</a:t>
            </a:r>
          </a:p>
          <a:p>
            <a:pPr>
              <a:defRPr lang="ko-KR" altLang="en-US"/>
            </a:pPr>
            <a:endParaRPr lang="ko-KR" altLang="en-US" sz="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스마트 카트에 탑재되는 장치에서도 장바구니 구성 가능</a:t>
            </a:r>
          </a:p>
          <a:p>
            <a:pPr>
              <a:defRPr lang="ko-KR" altLang="en-US"/>
            </a:pPr>
            <a:endParaRPr lang="ko-KR" altLang="en-US" sz="500" b="0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2600" b="0" dirty="0">
                <a:solidFill>
                  <a:schemeClr val="tx1"/>
                </a:solidFill>
              </a:rPr>
              <a:t>▶ </a:t>
            </a:r>
            <a:r>
              <a:rPr lang="en-US" altLang="ko-KR" sz="2600" dirty="0"/>
              <a:t>BLE</a:t>
            </a:r>
            <a:r>
              <a:rPr lang="ko-KR" altLang="en-US" sz="2600" dirty="0" err="1"/>
              <a:t>비콘을</a:t>
            </a:r>
            <a:r>
              <a:rPr lang="ko-KR" altLang="en-US" sz="2600" dirty="0"/>
              <a:t> 통해 고객</a:t>
            </a:r>
            <a:r>
              <a:rPr lang="en-US" altLang="ko-KR" sz="2600" b="0" dirty="0">
                <a:solidFill>
                  <a:schemeClr val="tx1"/>
                </a:solidFill>
              </a:rPr>
              <a:t>(</a:t>
            </a:r>
            <a:r>
              <a:rPr lang="ko-KR" altLang="en-US" sz="2600" b="0" dirty="0">
                <a:solidFill>
                  <a:schemeClr val="tx1"/>
                </a:solidFill>
              </a:rPr>
              <a:t>스마트 카트</a:t>
            </a:r>
            <a:r>
              <a:rPr lang="en-US" altLang="ko-KR" sz="2600" b="0" dirty="0">
                <a:solidFill>
                  <a:schemeClr val="tx1"/>
                </a:solidFill>
              </a:rPr>
              <a:t>)</a:t>
            </a:r>
            <a:r>
              <a:rPr lang="ko-KR" altLang="en-US" sz="2600" b="0" dirty="0">
                <a:solidFill>
                  <a:schemeClr val="tx1"/>
                </a:solidFill>
              </a:rPr>
              <a:t>의 </a:t>
            </a:r>
            <a:r>
              <a:rPr lang="ko-KR" altLang="en-US" sz="2600" b="1" dirty="0">
                <a:solidFill>
                  <a:schemeClr val="tx1"/>
                </a:solidFill>
              </a:rPr>
              <a:t>실시간 위치 </a:t>
            </a:r>
            <a:r>
              <a:rPr lang="ko-KR" altLang="en-US" sz="2600" b="1" dirty="0"/>
              <a:t>측정</a:t>
            </a:r>
          </a:p>
          <a:p>
            <a:pPr>
              <a:defRPr lang="ko-KR" altLang="en-US"/>
            </a:pPr>
            <a:endParaRPr lang="ko-KR" altLang="en-US" sz="500" dirty="0"/>
          </a:p>
          <a:p>
            <a:pPr>
              <a:defRPr lang="ko-KR" altLang="en-US"/>
            </a:pPr>
            <a:r>
              <a:rPr lang="ko-KR" altLang="en-US" sz="2600" dirty="0"/>
              <a:t>▶ 쇼핑 완수를 위한 </a:t>
            </a:r>
            <a:r>
              <a:rPr lang="ko-KR" altLang="en-US" sz="2600" b="1" dirty="0">
                <a:solidFill>
                  <a:schemeClr val="tx1"/>
                </a:solidFill>
              </a:rPr>
              <a:t>최적 경로를 제공 및 안내</a:t>
            </a:r>
          </a:p>
        </p:txBody>
      </p:sp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38A7EB1-A317-4733-B041-BD07001C255C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73DAB3B-CCCD-4E1D-8B27-5FEA91135163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목표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3571668-F058-4291-86F0-162F09F4F9A0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0AC5D-8D5B-4B14-A8D4-64537046EE16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72011"/>
              </p:ext>
            </p:extLst>
          </p:nvPr>
        </p:nvGraphicFramePr>
        <p:xfrm>
          <a:off x="1013452" y="2346553"/>
          <a:ext cx="10422644" cy="2967773"/>
        </p:xfrm>
        <a:graphic>
          <a:graphicData uri="http://schemas.openxmlformats.org/drawingml/2006/table">
            <a:tbl>
              <a:tblPr firstRow="1" bandRow="1">
                <a:tableStyleId>{F86EB55A-D8E4-4A66-8E5A-C34D8BC1693A}</a:tableStyleId>
              </a:tblPr>
              <a:tblGrid>
                <a:gridCol w="324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44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사용자에게 편의 제공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불필요한 시간 단축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44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쇼핑 편의 향상 및 브랜드 이미지 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85">
                <a:tc rowSpan="4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수익성 향상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인건비 절감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위치 기반 행사 정보 제공으로 마케팅 효과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en-US" altLang="ko-KR" sz="3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쇼핑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패턴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수집이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가능한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마련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접근성이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낮은 지역을 한눈에 파악하고 개편 가능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17474"/>
                  </a:ext>
                </a:extLst>
              </a:tr>
            </a:tbl>
          </a:graphicData>
        </a:graphic>
      </p:graphicFrame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D69A876-20A3-4811-BA2F-4F699E62F0F3}"/>
              </a:ext>
            </a:extLst>
          </p:cNvPr>
          <p:cNvSpPr txBox="1"/>
          <p:nvPr/>
        </p:nvSpPr>
        <p:spPr>
          <a:xfrm>
            <a:off x="1013452" y="31686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개요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035B953-0C99-4CB2-AED8-E5134F55B6B4}"/>
              </a:ext>
            </a:extLst>
          </p:cNvPr>
          <p:cNvSpPr txBox="1"/>
          <p:nvPr/>
        </p:nvSpPr>
        <p:spPr>
          <a:xfrm>
            <a:off x="1028260" y="902415"/>
            <a:ext cx="18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연구 효과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449B984-D60C-42F7-B4F2-68146E13716A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60762-CA9E-42B1-A6E9-FAC42E1E8F9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/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dirty="0" err="1"/>
                        <a:t>트위니</a:t>
                      </a:r>
                      <a:r>
                        <a:rPr lang="ko-KR" altLang="en-US" sz="2000" dirty="0"/>
                        <a:t> 스마트 카트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 dirty="0"/>
                        <a:t>＂장보고"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장보고는 조명 변화에 강인한 인식 알고리즘을 적용해 주변 인식률이 높고 복잡한 환경에서도 충돌을 피해 부드러운 궤적으로 이동할 수 있다는 점이 특징</a:t>
                      </a:r>
                      <a:endParaRPr lang="ko-KR" alt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스마트폰과 연동하여 장바구니를 구성할 수 있고 고객 쇼핑 패턴을 수집을 통해 마케팅에 활용 가능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D11A8E2C-C82C-4028-B158-97D63FF580E8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E481478-89F1-49A8-9E85-F3EAF203681D}"/>
              </a:ext>
            </a:extLst>
          </p:cNvPr>
          <p:cNvSpPr txBox="1"/>
          <p:nvPr/>
        </p:nvSpPr>
        <p:spPr>
          <a:xfrm>
            <a:off x="1028260" y="902415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트위니의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장보고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AC3DB346-1D24-4433-B855-8DAF39BE2E6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65" y="2000062"/>
            <a:ext cx="2769561" cy="3399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A858A-54A1-485C-BC52-7FAABBF2EB5A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30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38740"/>
              </p:ext>
            </p:extLst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SK텔레콤과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중국 내 대형마트 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로터스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Lotus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) 공동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"스마트 카트"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>
                          <a:solidFill>
                            <a:schemeClr val="tx1"/>
                          </a:solidFill>
                        </a:rPr>
                        <a:t>실내 측위기술을 기반으로 매장 내에서 다양한 쇼핑정보·할인정보·광고 등을 제공하고, 스마트폰과 결제가 연계되는 '스마트카트' 서비스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1" dirty="0" err="1">
                          <a:solidFill>
                            <a:schemeClr val="tx1"/>
                          </a:solidFill>
                        </a:rPr>
                        <a:t>UWB기술을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 이용하였는데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 장애물이 많은 환경에서 오차가 극단적으로 증가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BLE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(저전력 블루투스 기술)를 이용하여 장애물이 많은 환경에서 유리함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0649" y="2074740"/>
            <a:ext cx="3423723" cy="3324376"/>
          </a:xfrm>
          <a:prstGeom prst="rect">
            <a:avLst/>
          </a:prstGeom>
        </p:spPr>
      </p:pic>
      <p:sp>
        <p:nvSpPr>
          <p:cNvPr id="11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5CB40-1216-4E46-B51A-8968E2033FC6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DBF2D24-7DCD-4091-934A-7DD7FD28816D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1F9BAC0-B231-43DF-8476-CC89F260E553}"/>
              </a:ext>
            </a:extLst>
          </p:cNvPr>
          <p:cNvSpPr txBox="1"/>
          <p:nvPr/>
        </p:nvSpPr>
        <p:spPr>
          <a:xfrm>
            <a:off x="1028259" y="902415"/>
            <a:ext cx="290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로터스의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스마트카트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915FB-A002-4B87-8929-DC835151E1AB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32447"/>
              </p:ext>
            </p:extLst>
          </p:nvPr>
        </p:nvGraphicFramePr>
        <p:xfrm>
          <a:off x="1028416" y="1690635"/>
          <a:ext cx="10711095" cy="4017860"/>
        </p:xfrm>
        <a:graphic>
          <a:graphicData uri="http://schemas.openxmlformats.org/drawingml/2006/table">
            <a:tbl>
              <a:tblPr firstRow="1" bandRow="1">
                <a:tableStyleId>{F372CEF0-20D0-4271-8E5D-44551141A8E2}</a:tableStyleId>
              </a:tblPr>
              <a:tblGrid>
                <a:gridCol w="276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6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8930">
                <a:tc row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이마트 스마트 카트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2000"/>
                        <a:t>"일라이"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0">
                          <a:solidFill>
                            <a:schemeClr val="tx1"/>
                          </a:solidFill>
                        </a:rPr>
                        <a:t>최신 IT 기술을 집약한 풀옵션 로봇카트. 사람을 인식할 수 있는 센서와 음성인식 기능, 상품 무게 인식 센서 등이 달려 있어 상품이 있는 자리로 고객을 안내하거나 고객과 일정 거리를 두고 따라다닐 수 있는 팔로잉 기능이 특징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930"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자율주행에 초점 및 지나치게 비대한 기능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  <a:defRPr lang="ko-KR" altLang="en-US"/>
                      </a:pP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최적 경로 안내에 초점을 맞추고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가격대를 낮추어 상용화에 유리</a:t>
                      </a:r>
                    </a:p>
                  </a:txBody>
                  <a:tcPr anchor="ctr">
                    <a:lnL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L>
                    <a:lnR w="12700" cmpd="sng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lgDash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1124" y="2219456"/>
            <a:ext cx="3440709" cy="3001642"/>
          </a:xfrm>
          <a:prstGeom prst="rect">
            <a:avLst/>
          </a:prstGeom>
        </p:spPr>
      </p:pic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C3DB346-1D24-4433-B855-8DAF39BE2E6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1A8E2C-C82C-4028-B158-97D63FF580E8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E481478-89F1-49A8-9E85-F3EAF203681D}"/>
              </a:ext>
            </a:extLst>
          </p:cNvPr>
          <p:cNvSpPr txBox="1"/>
          <p:nvPr/>
        </p:nvSpPr>
        <p:spPr>
          <a:xfrm>
            <a:off x="1028260" y="902415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이마트의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일라이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E4B89-2172-40E8-9A73-D4336E7F380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C3DB346-1D24-4433-B855-8DAF39BE2E6B}"/>
              </a:ext>
            </a:extLst>
          </p:cNvPr>
          <p:cNvSpPr txBox="1"/>
          <p:nvPr/>
        </p:nvSpPr>
        <p:spPr>
          <a:xfrm>
            <a:off x="399415" y="316864"/>
            <a:ext cx="556162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1A8E2C-C82C-4028-B158-97D63FF580E8}"/>
              </a:ext>
            </a:extLst>
          </p:cNvPr>
          <p:cNvSpPr txBox="1"/>
          <p:nvPr/>
        </p:nvSpPr>
        <p:spPr>
          <a:xfrm>
            <a:off x="1013452" y="316864"/>
            <a:ext cx="3634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lt"/>
                <a:ea typeface="HY강M" panose="02030600000101010101" pitchFamily="18" charset="-127"/>
              </a:rPr>
              <a:t>관련 연구 및 사례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E481478-89F1-49A8-9E85-F3EAF203681D}"/>
              </a:ext>
            </a:extLst>
          </p:cNvPr>
          <p:cNvSpPr txBox="1"/>
          <p:nvPr/>
        </p:nvSpPr>
        <p:spPr>
          <a:xfrm>
            <a:off x="1028260" y="902415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관련 사례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E4B89-2172-40E8-9A73-D4336E7F3804}"/>
              </a:ext>
            </a:extLst>
          </p:cNvPr>
          <p:cNvSpPr txBox="1"/>
          <p:nvPr/>
        </p:nvSpPr>
        <p:spPr>
          <a:xfrm>
            <a:off x="11521440" y="6153786"/>
            <a:ext cx="670560" cy="704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91A09F-5BA5-402C-B927-30569B8BD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47672"/>
              </p:ext>
            </p:extLst>
          </p:nvPr>
        </p:nvGraphicFramePr>
        <p:xfrm>
          <a:off x="1028259" y="1510241"/>
          <a:ext cx="10024749" cy="4762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2107">
                  <a:extLst>
                    <a:ext uri="{9D8B030D-6E8A-4147-A177-3AD203B41FA5}">
                      <a16:colId xmlns:a16="http://schemas.microsoft.com/office/drawing/2014/main" val="2783337197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350264755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4205507397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412429925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500095664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87398040"/>
                    </a:ext>
                  </a:extLst>
                </a:gridCol>
                <a:gridCol w="1432107">
                  <a:extLst>
                    <a:ext uri="{9D8B030D-6E8A-4147-A177-3AD203B41FA5}">
                      <a16:colId xmlns:a16="http://schemas.microsoft.com/office/drawing/2014/main" val="3464235511"/>
                    </a:ext>
                  </a:extLst>
                </a:gridCol>
              </a:tblGrid>
              <a:tr h="9524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 오차율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경로 안내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 경로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경로 예측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스마트폰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 패턴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554510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장보고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Middle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844735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로터스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High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Middle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177968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일라이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High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41751"/>
                  </a:ext>
                </a:extLst>
              </a:tr>
              <a:tr h="95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스마트카트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Low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59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474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1562</Words>
  <Application>Microsoft Office PowerPoint</Application>
  <PresentationFormat>와이드스크린</PresentationFormat>
  <Paragraphs>692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HY강B</vt:lpstr>
      <vt:lpstr>HY강M</vt:lpstr>
      <vt:lpstr>Nanum Gothic</vt:lpstr>
      <vt:lpstr>나눔고딕코딩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junhyeok kang</dc:creator>
  <cp:lastModifiedBy>Hyeon Uk Kim</cp:lastModifiedBy>
  <cp:revision>92</cp:revision>
  <dcterms:created xsi:type="dcterms:W3CDTF">2018-12-16T09:14:03Z</dcterms:created>
  <dcterms:modified xsi:type="dcterms:W3CDTF">2018-12-31T05:57:06Z</dcterms:modified>
  <cp:version>0906.0100.01</cp:version>
</cp:coreProperties>
</file>