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8" r:id="rId4"/>
    <p:sldId id="259" r:id="rId5"/>
    <p:sldId id="274" r:id="rId6"/>
    <p:sldId id="262" r:id="rId7"/>
    <p:sldId id="261" r:id="rId8"/>
    <p:sldId id="277" r:id="rId9"/>
    <p:sldId id="278" r:id="rId10"/>
    <p:sldId id="276" r:id="rId11"/>
    <p:sldId id="266" r:id="rId12"/>
    <p:sldId id="270" r:id="rId13"/>
    <p:sldId id="271" r:id="rId14"/>
    <p:sldId id="272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orient="horz" pos="3202">
          <p15:clr>
            <a:srgbClr val="A4A3A4"/>
          </p15:clr>
        </p15:guide>
        <p15:guide id="3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F372CEF0-20D0-4271-8E5D-44551141A8E2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6"/>
              </a:solidFill>
              <a:prstDash val="dash"/>
            </a:ln>
          </a:left>
          <a:right>
            <a:ln w="32700" cmpd="sng">
              <a:solidFill>
                <a:schemeClr val="accent6"/>
              </a:solidFill>
              <a:prstDash val="dash"/>
            </a:ln>
          </a:right>
          <a:top>
            <a:ln w="32700" cmpd="sng">
              <a:solidFill>
                <a:schemeClr val="accent6"/>
              </a:solidFill>
              <a:prstDash val="dash"/>
            </a:ln>
          </a:top>
          <a:bottom>
            <a:ln w="32700" cmpd="sng">
              <a:solidFill>
                <a:schemeClr val="accent6"/>
              </a:solidFill>
              <a:prstDash val="dash"/>
            </a:ln>
          </a:bottom>
          <a:insideH>
            <a:ln w="22700" cmpd="sng">
              <a:solidFill>
                <a:schemeClr val="accent6"/>
              </a:solidFill>
              <a:prstDash val="sysDot"/>
            </a:ln>
          </a:insideH>
          <a:insideV>
            <a:ln w="22700" cmpd="sng">
              <a:solidFill>
                <a:schemeClr val="accent6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/>
    <p:restoredTop sz="94660"/>
  </p:normalViewPr>
  <p:slideViewPr>
    <p:cSldViewPr snapToGrid="0">
      <p:cViewPr varScale="1">
        <p:scale>
          <a:sx n="73" d="100"/>
          <a:sy n="73" d="100"/>
        </p:scale>
        <p:origin x="-126" y="-960"/>
      </p:cViewPr>
      <p:guideLst>
        <p:guide orient="horz" pos="2158"/>
        <p:guide orient="horz" pos="3202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9A70B2-8DFF-43DA-A1B1-E89CC7E0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B378C09-24F7-4A01-A2FF-F5CD9F726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8E75E25-0F2A-4C22-91B7-EA161BF8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C73B69-B63E-44DD-B8BD-98F530F0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D62F21-FC05-466E-8826-16D70CD1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6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31B4C0-8A53-4DF2-8B6F-B50C4830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57782CC-F684-4031-964B-2D829A90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ED62DD-32B3-46D3-8655-26E6892F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EC26F9-3BBC-47A8-BC3A-E4C7E59F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7B6F68C-0368-41FB-9F05-06DBBF00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4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7389CC0-581B-4AFB-94BF-57E888C2E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A543D7E-8756-406B-B953-40A2D5A79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CA4980-F0AC-4EDD-8716-0F28B073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686002-D94B-4CC2-AFFA-28AE13C1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BAD09D-9820-4164-8065-7FD16828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0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F1CBA5-D638-4799-B997-F21CD405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386EBF9-D816-4C38-AFEB-8E795816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7E7506-2530-47EB-AABA-41F7CBE8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83D9B0-675F-4F6B-9F2F-F62193D9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7C34AA-BAC0-44A5-B41E-A2951A71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01B8D6-DA9C-4AE4-AB46-C2A92922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3D17D67-15DF-4061-8594-DCB6ED00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24AC73-C5B8-4FC6-ACCE-581AA44D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970A7B-582A-4AA7-B7B1-72389E83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F106625-138D-455E-88F3-0985AE45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1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49B1F2-13AE-4E00-8C74-237F8AE2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1EACA7-8A98-49C4-AFDC-992DD7FEA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6A5E966-6C48-45D4-9DEF-AA5185EB8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726087B-C3DE-4747-BC01-B0AFC454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5DB74CD-882C-4E20-8AA5-2B15AE9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DE9E92-D070-4D81-828A-A08252BD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6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0381BC-2F1B-4B7C-B391-F85EDFFE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CFEAB3-FE5C-4D3D-AE78-65A13C91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ED3564D-FB7A-4DF0-A4EA-C37A4A2B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CA174F6-82A1-47BF-94E3-836E1F880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CD835A3-AF90-4E7D-A688-35E7B8950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A36BFBB-57C2-4162-B3A6-44A80F75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72B263E-194A-4DF2-B419-98039F36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79B24C7-9256-4D2C-BA43-84AA23F1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4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28A463-5E43-4D91-BF8C-61702CDD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5105C53-CF67-42EE-9067-C9BFE079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45D17E0-8AAD-4412-B258-29F16597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2B53E0E-4E25-4806-A041-BE271F9E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6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56EE10D-1C3D-4E9E-82DE-2AB88055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CD428FD-4466-4AF8-AADE-9E641AFB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7367E58-6321-490F-8559-E0050D51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0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F88AAD-E6A0-4478-A770-F99E6CBD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9EE1BB7-9D7B-4F18-9D2E-C16B6DEA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408A676-4B92-48D6-92EB-164C3A20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8E9DE1C-CB1E-40C2-A3C0-683CD621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8CC4BE6-FF53-4A17-88BF-CADB2DED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F5A0364-49E9-42C3-9FF8-A31DF12D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0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CF9855-A954-43ED-85C6-5E65995D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027599-CB89-410C-917A-7DC3DB513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B7577A5-5DC6-4EC8-AA11-AE4B8B3A2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894B701-776F-47E3-AEC1-38AA88F1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04CEC0-9577-4D61-88F4-F00A106C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85EEE1-9513-483C-B2C4-4D32E6B2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FBA3A2D-E560-4002-A415-ABF2B8E0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EF13FBC-0D05-4F59-BD2B-469CFC068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29F3DC5-7DCE-48A7-ACB2-D2529EDB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F0BE-78EB-46FB-8EE1-8CD2CE6305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9E8877-8A31-4A0D-ABFD-EDCEBD0DC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A9881E-47C9-4630-9CC1-E7387D45C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6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ci.go.kr/kciportal/ci/sereArticleSearch/ciSereArtiView.kci?sereArticleSearchBean.artiId=ART001307215" TargetMode="External"/><Relationship Id="rId2" Type="http://schemas.openxmlformats.org/officeDocument/2006/relationships/hyperlink" Target="http://www.riss.kr/search/download/FullTextDownload.do?control_no=343b368148748c1c&amp;p_mat_type=be54d9b8bc7cdb09&amp;p_submat_type=f1a8c7a1de0e08b8&amp;fulltext_kind=a8cb3aaead67ab5b&amp;t_gubun=undefined&amp;DDODFlag=&amp;redirectURL=/search/download/FullTextDownload.do&amp;loginFlag=1&amp;url_type=&amp;query=&amp;content_page=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dsl.kr/ndsl/search/detail/article/articleSearchResultDetail.do?cn=JAKO201215239621254&amp;SITE=CLIC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37FE4C1-E944-4C8E-8783-785513B82F2F}"/>
              </a:ext>
            </a:extLst>
          </p:cNvPr>
          <p:cNvSpPr/>
          <p:nvPr/>
        </p:nvSpPr>
        <p:spPr>
          <a:xfrm>
            <a:off x="149820" y="13012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752FABA8-7989-4D10-82A5-D52BEBE38B2D}"/>
              </a:ext>
            </a:extLst>
          </p:cNvPr>
          <p:cNvGrpSpPr/>
          <p:nvPr/>
        </p:nvGrpSpPr>
        <p:grpSpPr>
          <a:xfrm>
            <a:off x="517001" y="862992"/>
            <a:ext cx="11157995" cy="859395"/>
            <a:chOff x="613458" y="3090446"/>
            <a:chExt cx="11157995" cy="85939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xmlns="" id="{E519B41C-87DB-43BC-891F-0788774771EF}"/>
                </a:ext>
              </a:extLst>
            </p:cNvPr>
            <p:cNvCxnSpPr>
              <a:cxnSpLocks/>
            </p:cNvCxnSpPr>
            <p:nvPr/>
          </p:nvCxnSpPr>
          <p:spPr>
            <a:xfrm>
              <a:off x="2213081" y="3949841"/>
              <a:ext cx="7917392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2">
              <a:extLst>
                <a:ext uri="{FF2B5EF4-FFF2-40B4-BE49-F238E27FC236}">
                  <a16:creationId xmlns:a16="http://schemas.microsoft.com/office/drawing/2014/main" xmlns="" id="{C783A9F7-A4CD-4266-A1D1-E8272C47EF91}"/>
                </a:ext>
              </a:extLst>
            </p:cNvPr>
            <p:cNvSpPr txBox="1"/>
            <p:nvPr/>
          </p:nvSpPr>
          <p:spPr>
            <a:xfrm>
              <a:off x="613458" y="3090446"/>
              <a:ext cx="111579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800" b="1" dirty="0" err="1">
                  <a:solidFill>
                    <a:schemeClr val="accent6">
                      <a:lumMod val="50000"/>
                    </a:schemeClr>
                  </a:solidFill>
                </a:rPr>
                <a:t>비콘을</a:t>
              </a:r>
              <a:r>
                <a:rPr lang="ko-KR" altLang="en-US" sz="3800" b="1" dirty="0">
                  <a:solidFill>
                    <a:schemeClr val="accent6">
                      <a:lumMod val="50000"/>
                    </a:schemeClr>
                  </a:solidFill>
                </a:rPr>
                <a:t> 활용한 경로 탐색 </a:t>
              </a:r>
              <a:r>
                <a:rPr lang="ko-KR" altLang="en-US" sz="3800" b="1" dirty="0" err="1">
                  <a:solidFill>
                    <a:schemeClr val="accent6">
                      <a:lumMod val="50000"/>
                    </a:schemeClr>
                  </a:solidFill>
                </a:rPr>
                <a:t>스마트카트</a:t>
              </a:r>
              <a:endParaRPr lang="ko-KR" altLang="en-US" sz="3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5EDCC855-8AE0-48E3-90B7-35C9F20DA5E3}"/>
              </a:ext>
            </a:extLst>
          </p:cNvPr>
          <p:cNvSpPr txBox="1"/>
          <p:nvPr/>
        </p:nvSpPr>
        <p:spPr>
          <a:xfrm>
            <a:off x="1313724" y="1722387"/>
            <a:ext cx="956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err="1">
                <a:solidFill>
                  <a:schemeClr val="bg1">
                    <a:lumMod val="50000"/>
                  </a:schemeClr>
                </a:solidFill>
              </a:rPr>
              <a:t>Smartcart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 to navigate route using Beacon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xmlns="" id="{3DEF3A9E-CF57-4A23-915A-9F2320CCD68A}"/>
              </a:ext>
            </a:extLst>
          </p:cNvPr>
          <p:cNvSpPr txBox="1"/>
          <p:nvPr/>
        </p:nvSpPr>
        <p:spPr>
          <a:xfrm>
            <a:off x="3919761" y="4788287"/>
            <a:ext cx="4352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2014150009 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김현욱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2014154001 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강준혁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2015152053 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조시우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2016154048 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염은경</a:t>
            </a:r>
          </a:p>
        </p:txBody>
      </p:sp>
      <p:pic>
        <p:nvPicPr>
          <p:cNvPr id="1026" name="Picture 2" descr="https://lh5.googleusercontent.com/f93YN3xTTfIHCgIPef2n8eJtA6SAbzx2CcqwBxxH-2_Mp05eOUP6WMtZPZPz9D7zySFuuRDGSflV5XTMD0N3xE7lj5iAA9Uq16sjzSlgj8Eo-HNvNwXdcd45KhNFrNH3jqGBhmUj">
            <a:extLst>
              <a:ext uri="{FF2B5EF4-FFF2-40B4-BE49-F238E27FC236}">
                <a16:creationId xmlns:a16="http://schemas.microsoft.com/office/drawing/2014/main" xmlns="" id="{1BAEFCAA-7311-49D5-AB2B-E44C030FB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13" y="2750872"/>
            <a:ext cx="1661570" cy="173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5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AEEC5FB-8AD6-4329-BF8D-DA326472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71" y="2025537"/>
            <a:ext cx="867594" cy="13037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106659-8EA5-4E9A-8802-4E6269CF2D24}"/>
              </a:ext>
            </a:extLst>
          </p:cNvPr>
          <p:cNvSpPr txBox="1"/>
          <p:nvPr/>
        </p:nvSpPr>
        <p:spPr>
          <a:xfrm>
            <a:off x="9339696" y="3284630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Server</a:t>
            </a:r>
            <a:endParaRPr lang="ko-KR" altLang="en-US" sz="15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112A7CB-F7E6-4E8B-8B9D-CB9DDF4D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68" y="2134168"/>
            <a:ext cx="1150462" cy="11504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C94F81A-2AAE-4B14-AB4B-B75894E13814}"/>
              </a:ext>
            </a:extLst>
          </p:cNvPr>
          <p:cNvSpPr txBox="1"/>
          <p:nvPr/>
        </p:nvSpPr>
        <p:spPr>
          <a:xfrm>
            <a:off x="7157597" y="3293367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Database</a:t>
            </a:r>
            <a:endParaRPr lang="ko-KR" altLang="en-US" sz="1500" b="1" dirty="0"/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xmlns="" id="{C58E82E9-7BC8-4A38-B883-9E4096BC0C7D}"/>
              </a:ext>
            </a:extLst>
          </p:cNvPr>
          <p:cNvSpPr/>
          <p:nvPr/>
        </p:nvSpPr>
        <p:spPr>
          <a:xfrm>
            <a:off x="828255" y="3847230"/>
            <a:ext cx="1815970" cy="1945640"/>
          </a:xfrm>
          <a:prstGeom prst="roundRect">
            <a:avLst/>
          </a:prstGeom>
          <a:noFill/>
          <a:ln>
            <a:solidFill>
              <a:srgbClr val="C0D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70">
            <a:extLst>
              <a:ext uri="{FF2B5EF4-FFF2-40B4-BE49-F238E27FC236}">
                <a16:creationId xmlns:a16="http://schemas.microsoft.com/office/drawing/2014/main" xmlns="" id="{11B9D560-F69F-4DED-BE0E-AAA06623D5A6}"/>
              </a:ext>
            </a:extLst>
          </p:cNvPr>
          <p:cNvSpPr/>
          <p:nvPr/>
        </p:nvSpPr>
        <p:spPr>
          <a:xfrm>
            <a:off x="1018873" y="4106925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장바구니</a:t>
            </a:r>
          </a:p>
        </p:txBody>
      </p:sp>
      <p:sp>
        <p:nvSpPr>
          <p:cNvPr id="39" name="모서리가 둥근 직사각형 70">
            <a:extLst>
              <a:ext uri="{FF2B5EF4-FFF2-40B4-BE49-F238E27FC236}">
                <a16:creationId xmlns:a16="http://schemas.microsoft.com/office/drawing/2014/main" xmlns="" id="{A2939A14-12D4-4C32-8453-BA6883B683BF}"/>
              </a:ext>
            </a:extLst>
          </p:cNvPr>
          <p:cNvSpPr/>
          <p:nvPr/>
        </p:nvSpPr>
        <p:spPr>
          <a:xfrm>
            <a:off x="1018873" y="4593589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바코드 스캔</a:t>
            </a:r>
          </a:p>
        </p:txBody>
      </p:sp>
      <p:sp>
        <p:nvSpPr>
          <p:cNvPr id="40" name="모서리가 둥근 직사각형 70">
            <a:extLst>
              <a:ext uri="{FF2B5EF4-FFF2-40B4-BE49-F238E27FC236}">
                <a16:creationId xmlns:a16="http://schemas.microsoft.com/office/drawing/2014/main" xmlns="" id="{F555E994-430B-4ED2-9D0A-924F85C12901}"/>
              </a:ext>
            </a:extLst>
          </p:cNvPr>
          <p:cNvSpPr/>
          <p:nvPr/>
        </p:nvSpPr>
        <p:spPr>
          <a:xfrm>
            <a:off x="9700711" y="4625143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최적 동선 계산</a:t>
            </a: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xmlns="" id="{36991523-EE8C-4828-980B-ED923DF14A0C}"/>
              </a:ext>
            </a:extLst>
          </p:cNvPr>
          <p:cNvSpPr/>
          <p:nvPr/>
        </p:nvSpPr>
        <p:spPr>
          <a:xfrm>
            <a:off x="7373483" y="3847230"/>
            <a:ext cx="1749973" cy="1945640"/>
          </a:xfrm>
          <a:prstGeom prst="roundRect">
            <a:avLst/>
          </a:prstGeom>
          <a:noFill/>
          <a:ln>
            <a:solidFill>
              <a:srgbClr val="C9E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10">
            <a:extLst>
              <a:ext uri="{FF2B5EF4-FFF2-40B4-BE49-F238E27FC236}">
                <a16:creationId xmlns:a16="http://schemas.microsoft.com/office/drawing/2014/main" xmlns="" id="{1FC1E64B-78B3-44AF-9F77-06811D5A3774}"/>
              </a:ext>
            </a:extLst>
          </p:cNvPr>
          <p:cNvSpPr/>
          <p:nvPr/>
        </p:nvSpPr>
        <p:spPr>
          <a:xfrm>
            <a:off x="9522583" y="3839815"/>
            <a:ext cx="1815970" cy="1945640"/>
          </a:xfrm>
          <a:prstGeom prst="roundRect">
            <a:avLst/>
          </a:prstGeom>
          <a:noFill/>
          <a:ln>
            <a:solidFill>
              <a:srgbClr val="C9E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B4DF4E5D-A259-4DC4-946F-27E4CD5D52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1" y="2096902"/>
            <a:ext cx="635071" cy="105566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73AA0BF-95C3-40B2-A6DF-EF0D29FAE5E4}"/>
              </a:ext>
            </a:extLst>
          </p:cNvPr>
          <p:cNvSpPr txBox="1"/>
          <p:nvPr/>
        </p:nvSpPr>
        <p:spPr>
          <a:xfrm>
            <a:off x="670700" y="3286648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Application</a:t>
            </a:r>
            <a:endParaRPr lang="ko-KR" altLang="en-US" sz="1500" b="1" dirty="0"/>
          </a:p>
        </p:txBody>
      </p:sp>
      <p:sp>
        <p:nvSpPr>
          <p:cNvPr id="48" name="모서리가 둥근 직사각형 70">
            <a:extLst>
              <a:ext uri="{FF2B5EF4-FFF2-40B4-BE49-F238E27FC236}">
                <a16:creationId xmlns:a16="http://schemas.microsoft.com/office/drawing/2014/main" xmlns="" id="{00E5D1EE-0536-4079-8A44-A104F0FB682D}"/>
              </a:ext>
            </a:extLst>
          </p:cNvPr>
          <p:cNvSpPr/>
          <p:nvPr/>
        </p:nvSpPr>
        <p:spPr>
          <a:xfrm>
            <a:off x="9700711" y="4098132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결제</a:t>
            </a:r>
          </a:p>
        </p:txBody>
      </p:sp>
      <p:sp>
        <p:nvSpPr>
          <p:cNvPr id="49" name="모서리가 둥근 직사각형 70">
            <a:extLst>
              <a:ext uri="{FF2B5EF4-FFF2-40B4-BE49-F238E27FC236}">
                <a16:creationId xmlns:a16="http://schemas.microsoft.com/office/drawing/2014/main" xmlns="" id="{87D80E45-8FC3-4485-8F7F-DAA1AE9EE638}"/>
              </a:ext>
            </a:extLst>
          </p:cNvPr>
          <p:cNvSpPr/>
          <p:nvPr/>
        </p:nvSpPr>
        <p:spPr>
          <a:xfrm>
            <a:off x="1018873" y="5090889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동선 안내</a:t>
            </a:r>
          </a:p>
        </p:txBody>
      </p:sp>
      <p:sp>
        <p:nvSpPr>
          <p:cNvPr id="55" name="모서리가 둥근 직사각형 70">
            <a:extLst>
              <a:ext uri="{FF2B5EF4-FFF2-40B4-BE49-F238E27FC236}">
                <a16:creationId xmlns:a16="http://schemas.microsoft.com/office/drawing/2014/main" xmlns="" id="{27296534-6385-4B0F-89A2-330CAF63B713}"/>
              </a:ext>
            </a:extLst>
          </p:cNvPr>
          <p:cNvSpPr/>
          <p:nvPr/>
        </p:nvSpPr>
        <p:spPr>
          <a:xfrm>
            <a:off x="7512995" y="4098133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재고 관리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E16424B-1CDD-4123-B774-1F689226B81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73AA0BF-95C3-40B2-A6DF-EF0D29FAE5E4}"/>
              </a:ext>
            </a:extLst>
          </p:cNvPr>
          <p:cNvSpPr txBox="1"/>
          <p:nvPr/>
        </p:nvSpPr>
        <p:spPr>
          <a:xfrm>
            <a:off x="2863192" y="3284630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Smart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Cart</a:t>
            </a:r>
            <a:endParaRPr lang="ko-KR" altLang="en-US" sz="1500" b="1" dirty="0"/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xmlns="" id="{36991523-EE8C-4828-980B-ED923DF14A0C}"/>
              </a:ext>
            </a:extLst>
          </p:cNvPr>
          <p:cNvSpPr/>
          <p:nvPr/>
        </p:nvSpPr>
        <p:spPr>
          <a:xfrm>
            <a:off x="3079079" y="3839815"/>
            <a:ext cx="1749973" cy="1945640"/>
          </a:xfrm>
          <a:prstGeom prst="roundRect">
            <a:avLst/>
          </a:prstGeom>
          <a:noFill/>
          <a:ln>
            <a:solidFill>
              <a:srgbClr val="C9E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70">
            <a:extLst>
              <a:ext uri="{FF2B5EF4-FFF2-40B4-BE49-F238E27FC236}">
                <a16:creationId xmlns:a16="http://schemas.microsoft.com/office/drawing/2014/main" xmlns="" id="{27296534-6385-4B0F-89A2-330CAF63B713}"/>
              </a:ext>
            </a:extLst>
          </p:cNvPr>
          <p:cNvSpPr/>
          <p:nvPr/>
        </p:nvSpPr>
        <p:spPr>
          <a:xfrm>
            <a:off x="3207562" y="4098134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위치 정보 발신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73AA0BF-95C3-40B2-A6DF-EF0D29FAE5E4}"/>
              </a:ext>
            </a:extLst>
          </p:cNvPr>
          <p:cNvSpPr txBox="1"/>
          <p:nvPr/>
        </p:nvSpPr>
        <p:spPr>
          <a:xfrm>
            <a:off x="4946520" y="3284630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Beacon</a:t>
            </a:r>
            <a:endParaRPr lang="ko-KR" altLang="en-US" sz="1500" b="1" dirty="0"/>
          </a:p>
        </p:txBody>
      </p:sp>
      <p:sp>
        <p:nvSpPr>
          <p:cNvPr id="24" name="모서리가 둥근 직사각형 10">
            <a:extLst>
              <a:ext uri="{FF2B5EF4-FFF2-40B4-BE49-F238E27FC236}">
                <a16:creationId xmlns:a16="http://schemas.microsoft.com/office/drawing/2014/main" xmlns="" id="{36991523-EE8C-4828-980B-ED923DF14A0C}"/>
              </a:ext>
            </a:extLst>
          </p:cNvPr>
          <p:cNvSpPr/>
          <p:nvPr/>
        </p:nvSpPr>
        <p:spPr>
          <a:xfrm>
            <a:off x="5184851" y="3839815"/>
            <a:ext cx="1749973" cy="1945640"/>
          </a:xfrm>
          <a:prstGeom prst="roundRect">
            <a:avLst/>
          </a:prstGeom>
          <a:noFill/>
          <a:ln>
            <a:solidFill>
              <a:srgbClr val="C9E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70">
            <a:extLst>
              <a:ext uri="{FF2B5EF4-FFF2-40B4-BE49-F238E27FC236}">
                <a16:creationId xmlns:a16="http://schemas.microsoft.com/office/drawing/2014/main" xmlns="" id="{27296534-6385-4B0F-89A2-330CAF63B713}"/>
              </a:ext>
            </a:extLst>
          </p:cNvPr>
          <p:cNvSpPr/>
          <p:nvPr/>
        </p:nvSpPr>
        <p:spPr>
          <a:xfrm>
            <a:off x="5350216" y="4098133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ea typeface="HY울릉도B" pitchFamily="18" charset="-127"/>
              </a:rPr>
              <a:t>카트</a:t>
            </a:r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 위치 관리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48" y="2149584"/>
            <a:ext cx="1437633" cy="105566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/>
          <a:srcRect b="20405"/>
          <a:stretch/>
        </p:blipFill>
        <p:spPr>
          <a:xfrm>
            <a:off x="5495905" y="2346310"/>
            <a:ext cx="1071562" cy="852906"/>
          </a:xfrm>
          <a:prstGeom prst="rect">
            <a:avLst/>
          </a:prstGeom>
        </p:spPr>
      </p:pic>
      <p:sp>
        <p:nvSpPr>
          <p:cNvPr id="28" name="모서리가 둥근 직사각형 70">
            <a:extLst>
              <a:ext uri="{FF2B5EF4-FFF2-40B4-BE49-F238E27FC236}">
                <a16:creationId xmlns:a16="http://schemas.microsoft.com/office/drawing/2014/main" xmlns="" id="{27296534-6385-4B0F-89A2-330CAF63B713}"/>
              </a:ext>
            </a:extLst>
          </p:cNvPr>
          <p:cNvSpPr/>
          <p:nvPr/>
        </p:nvSpPr>
        <p:spPr>
          <a:xfrm>
            <a:off x="3207561" y="4574618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바코드 스캐닝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FAAA030-654B-4A0D-972C-F999CC9AA394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xmlns="" id="{8E41A35F-18EE-49F6-B08C-F301ADD3D42D}"/>
              </a:ext>
            </a:extLst>
          </p:cNvPr>
          <p:cNvSpPr txBox="1"/>
          <p:nvPr/>
        </p:nvSpPr>
        <p:spPr>
          <a:xfrm>
            <a:off x="1013452" y="31686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구성도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xmlns="" id="{6217D532-154B-4692-BBB2-CE45DCE52912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시스템 구성도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C8F89D6-68FA-41F5-8992-D74BC87D7F13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18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63906"/>
              </p:ext>
            </p:extLst>
          </p:nvPr>
        </p:nvGraphicFramePr>
        <p:xfrm>
          <a:off x="399415" y="3620245"/>
          <a:ext cx="5597994" cy="22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0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89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+mj-lt"/>
                        </a:rPr>
                        <a:t> OS 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+mj-lt"/>
                        </a:rPr>
                        <a:t>Windows 10</a:t>
                      </a:r>
                    </a:p>
                  </a:txBody>
                  <a:tcPr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3000" b="1">
                          <a:solidFill>
                            <a:schemeClr val="bg1"/>
                          </a:solidFill>
                          <a:latin typeface="+mj-lt"/>
                        </a:rPr>
                        <a:t>개발 언어</a:t>
                      </a:r>
                    </a:p>
                  </a:txBody>
                  <a:tcPr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C++</a:t>
                      </a:r>
                    </a:p>
                  </a:txBody>
                  <a:tcPr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+mj-lt"/>
                        </a:rPr>
                        <a:t>DB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+mj-lt"/>
                        </a:rPr>
                        <a:t>Oracle RDBMS</a:t>
                      </a:r>
                    </a:p>
                  </a:txBody>
                  <a:tcPr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3000" b="1">
                          <a:solidFill>
                            <a:schemeClr val="bg1"/>
                          </a:solidFill>
                          <a:latin typeface="+mj-lt"/>
                        </a:rPr>
                        <a:t>통신 방식</a:t>
                      </a:r>
                    </a:p>
                  </a:txBody>
                  <a:tcPr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TCP/IP</a:t>
                      </a:r>
                    </a:p>
                  </a:txBody>
                  <a:tcPr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41230"/>
              </p:ext>
            </p:extLst>
          </p:nvPr>
        </p:nvGraphicFramePr>
        <p:xfrm>
          <a:off x="6230589" y="3620245"/>
          <a:ext cx="5597994" cy="22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0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89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+mj-lt"/>
                        </a:rPr>
                        <a:t> OS 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+mj-lt"/>
                        </a:rPr>
                        <a:t>Android 7.1</a:t>
                      </a:r>
                    </a:p>
                  </a:txBody>
                  <a:tcPr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3000" b="1">
                          <a:solidFill>
                            <a:schemeClr val="bg1"/>
                          </a:solidFill>
                          <a:latin typeface="+mj-lt"/>
                        </a:rPr>
                        <a:t>개발 </a:t>
                      </a:r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+mj-lt"/>
                        </a:rPr>
                        <a:t>Tool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+mj-lt"/>
                        </a:rPr>
                        <a:t>Android studio</a:t>
                      </a:r>
                    </a:p>
                  </a:txBody>
                  <a:tcPr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3000" b="1">
                          <a:solidFill>
                            <a:schemeClr val="bg1"/>
                          </a:solidFill>
                          <a:latin typeface="+mj-lt"/>
                        </a:rPr>
                        <a:t>개발 언어</a:t>
                      </a:r>
                    </a:p>
                  </a:txBody>
                  <a:tcPr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+mj-lt"/>
                        </a:rPr>
                        <a:t> JAVA</a:t>
                      </a:r>
                    </a:p>
                  </a:txBody>
                  <a:tcPr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3000" b="1">
                          <a:solidFill>
                            <a:schemeClr val="bg1"/>
                          </a:solidFill>
                          <a:latin typeface="+mj-lt"/>
                        </a:rPr>
                        <a:t>통신 방식</a:t>
                      </a:r>
                    </a:p>
                  </a:txBody>
                  <a:tcPr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+mj-lt"/>
                        </a:rPr>
                        <a:t>Bluetooth, TCP/IP</a:t>
                      </a:r>
                    </a:p>
                  </a:txBody>
                  <a:tcPr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43612" y="2135564"/>
            <a:ext cx="635071" cy="10556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94332" y="1990979"/>
            <a:ext cx="867594" cy="1303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897F9C-807C-4DFC-A485-411CC845AA8C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xmlns="" id="{9B12B772-6FED-459C-B179-C7532FE3B585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xmlns="" id="{7C2300A9-3C1C-4618-A77A-9F65EB299D9A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환경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4054148-8074-4A9E-89F3-9CB91B163B18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4BDA14C-AF19-43E9-B360-902730F65824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8244243F-30FD-4639-B603-A38D229C5AE3}"/>
              </a:ext>
            </a:extLst>
          </p:cNvPr>
          <p:cNvSpPr txBox="1">
            <a:spLocks/>
          </p:cNvSpPr>
          <p:nvPr/>
        </p:nvSpPr>
        <p:spPr>
          <a:xfrm>
            <a:off x="1333440" y="1457849"/>
            <a:ext cx="8229600" cy="4909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b="1" dirty="0"/>
              <a:t>Application</a:t>
            </a:r>
            <a:r>
              <a:rPr lang="en-US" altLang="ko-KR" sz="1800" dirty="0"/>
              <a:t> (Devices attached to </a:t>
            </a:r>
            <a:r>
              <a:rPr lang="en-US" altLang="ko-KR" sz="1800" dirty="0" err="1"/>
              <a:t>Smartcarts</a:t>
            </a:r>
            <a:r>
              <a:rPr lang="en-US" altLang="ko-KR" sz="1800" dirty="0"/>
              <a:t>)</a:t>
            </a:r>
          </a:p>
          <a:p>
            <a:pPr lvl="1">
              <a:defRPr/>
            </a:pPr>
            <a:r>
              <a:rPr lang="en-US" altLang="ko-KR" sz="1600" dirty="0"/>
              <a:t>Android Studio</a:t>
            </a:r>
            <a:r>
              <a:rPr lang="ko-KR" altLang="en-US" sz="1600" dirty="0"/>
              <a:t>를 이용하여 </a:t>
            </a:r>
            <a:r>
              <a:rPr lang="en-US" altLang="ko-KR" sz="1600" b="1" dirty="0"/>
              <a:t>Android App</a:t>
            </a:r>
            <a:r>
              <a:rPr lang="en-US" altLang="ko-KR" sz="1600" dirty="0"/>
              <a:t>(Version : Nougat)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안드로이드의 </a:t>
            </a:r>
            <a:r>
              <a:rPr lang="en-US" altLang="ko-KR" sz="1600" b="1" dirty="0"/>
              <a:t>BLE </a:t>
            </a:r>
            <a:r>
              <a:rPr lang="ko-KR" altLang="en-US" sz="1600" b="1" dirty="0"/>
              <a:t>수신강도 측정 </a:t>
            </a:r>
            <a:r>
              <a:rPr lang="en-US" altLang="ko-KR" sz="1600" b="1" dirty="0"/>
              <a:t>API</a:t>
            </a:r>
            <a:r>
              <a:rPr lang="ko-KR" altLang="en-US" sz="1600" b="1" dirty="0"/>
              <a:t>를 이용</a:t>
            </a:r>
            <a:r>
              <a:rPr lang="ko-KR" altLang="en-US" sz="1600" dirty="0"/>
              <a:t>하여 카트의 위치 측정</a:t>
            </a:r>
            <a:endParaRPr lang="en-US" altLang="ko-KR" sz="1600" dirty="0"/>
          </a:p>
          <a:p>
            <a:pPr lvl="1">
              <a:defRPr/>
            </a:pPr>
            <a:r>
              <a:rPr lang="en-US" altLang="ko-KR" sz="1600" dirty="0"/>
              <a:t>TCP/IP</a:t>
            </a:r>
            <a:r>
              <a:rPr lang="ko-KR" altLang="en-US" sz="1600" dirty="0"/>
              <a:t> 기반으로 서버</a:t>
            </a:r>
            <a:r>
              <a:rPr lang="en-US" altLang="ko-KR" sz="1600" dirty="0"/>
              <a:t>(</a:t>
            </a:r>
            <a:r>
              <a:rPr lang="ko-KR" altLang="en-US" sz="1600" dirty="0"/>
              <a:t>로컬</a:t>
            </a:r>
            <a:r>
              <a:rPr lang="en-US" altLang="ko-KR" sz="1600" dirty="0"/>
              <a:t>)</a:t>
            </a:r>
            <a:r>
              <a:rPr lang="ko-KR" altLang="en-US" sz="1600" dirty="0"/>
              <a:t>와 통신하여 경로를 수신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스마트폰과 연동</a:t>
            </a:r>
            <a:r>
              <a:rPr lang="en-US" altLang="ko-KR" sz="1600" dirty="0"/>
              <a:t>(Google API </a:t>
            </a:r>
            <a:r>
              <a:rPr lang="ko-KR" altLang="en-US" sz="1600" dirty="0"/>
              <a:t>이용</a:t>
            </a:r>
            <a:r>
              <a:rPr lang="en-US" altLang="ko-KR" sz="1600" dirty="0"/>
              <a:t>) </a:t>
            </a:r>
            <a:r>
              <a:rPr lang="ko-KR" altLang="en-US" sz="1600" dirty="0"/>
              <a:t>하여 장바구니 목록을 받아올 수 있음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수신한 경로를 기반으로 </a:t>
            </a:r>
            <a:r>
              <a:rPr lang="ko-KR" altLang="en-US" sz="1600" b="1" dirty="0"/>
              <a:t>안내</a:t>
            </a:r>
            <a:r>
              <a:rPr lang="en-US" altLang="ko-KR" sz="1600" dirty="0"/>
              <a:t>(Navigation </a:t>
            </a:r>
            <a:r>
              <a:rPr lang="ko-KR" altLang="en-US" sz="1600" dirty="0"/>
              <a:t>역할</a:t>
            </a:r>
            <a:r>
              <a:rPr lang="en-US" altLang="ko-KR" sz="1600" dirty="0"/>
              <a:t>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b="1" dirty="0"/>
              <a:t>Server </a:t>
            </a:r>
            <a:r>
              <a:rPr lang="ko-KR" altLang="en-US" sz="1800" b="1" dirty="0"/>
              <a:t>및 </a:t>
            </a:r>
            <a:r>
              <a:rPr lang="en-US" altLang="ko-KR" sz="1800" b="1" dirty="0"/>
              <a:t>Database</a:t>
            </a:r>
          </a:p>
          <a:p>
            <a:pPr marL="571500" lvl="1" indent="-171450">
              <a:defRPr/>
            </a:pPr>
            <a:r>
              <a:rPr lang="en-US" altLang="ko-KR" sz="1600" dirty="0"/>
              <a:t>Windows </a:t>
            </a:r>
            <a:r>
              <a:rPr lang="ko-KR" altLang="en-US" sz="1600" dirty="0"/>
              <a:t>기반의 서버 구축</a:t>
            </a:r>
            <a:endParaRPr lang="en-US" altLang="ko-KR" sz="1600" dirty="0"/>
          </a:p>
          <a:p>
            <a:pPr marL="571500" lvl="1" indent="-171450">
              <a:defRPr/>
            </a:pPr>
            <a:r>
              <a:rPr lang="en-US" altLang="ko-KR" sz="1600" dirty="0"/>
              <a:t>Oracle RDBMS</a:t>
            </a:r>
            <a:r>
              <a:rPr lang="ko-KR" altLang="en-US" sz="1600" dirty="0"/>
              <a:t>를 이용한 더미 상품 데이터베이스 구축</a:t>
            </a:r>
            <a:endParaRPr lang="en-US" altLang="ko-KR" sz="1600" dirty="0"/>
          </a:p>
          <a:p>
            <a:pPr marL="571500" lvl="1" indent="-171450">
              <a:defRPr/>
            </a:pPr>
            <a:r>
              <a:rPr lang="ko-KR" altLang="en-US" sz="1600" dirty="0"/>
              <a:t>장바구니와 카트 위치를 통해 </a:t>
            </a:r>
            <a:r>
              <a:rPr lang="ko-KR" altLang="en-US" sz="1600" b="1" dirty="0"/>
              <a:t>최단 경로를 탐색</a:t>
            </a:r>
            <a:r>
              <a:rPr lang="en-US" altLang="ko-KR" sz="1600" dirty="0"/>
              <a:t>(TSP)</a:t>
            </a:r>
            <a:r>
              <a:rPr lang="ko-KR" altLang="en-US" sz="1600" dirty="0"/>
              <a:t>하여 카트로 전송</a:t>
            </a:r>
            <a:endParaRPr lang="en-US" altLang="ko-KR" sz="1600" dirty="0"/>
          </a:p>
          <a:p>
            <a:pPr marL="571500" lvl="1" indent="-171450">
              <a:defRPr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b="1" dirty="0"/>
              <a:t>Management Tool</a:t>
            </a:r>
            <a:r>
              <a:rPr lang="en-US" altLang="ko-KR" b="1" dirty="0"/>
              <a:t> </a:t>
            </a:r>
          </a:p>
          <a:p>
            <a:pPr marL="571500" lvl="1" indent="-171450">
              <a:defRPr/>
            </a:pPr>
            <a:r>
              <a:rPr lang="ko-KR" altLang="en-US" sz="1600" dirty="0"/>
              <a:t>관리자용 관리 소프트웨어 구축</a:t>
            </a:r>
            <a:endParaRPr lang="en-US" altLang="ko-KR" sz="1600" dirty="0"/>
          </a:p>
          <a:p>
            <a:pPr marL="571500" lvl="1" indent="-171450">
              <a:defRPr/>
            </a:pPr>
            <a:r>
              <a:rPr lang="ko-KR" altLang="en-US" sz="1600" dirty="0" err="1"/>
              <a:t>트래킹한</a:t>
            </a:r>
            <a:r>
              <a:rPr lang="ko-KR" altLang="en-US" sz="1600" dirty="0"/>
              <a:t> 카트 경로 조회</a:t>
            </a:r>
            <a:endParaRPr lang="en-US" altLang="ko-KR" sz="16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86FAFB3-61B6-4E7F-B01F-093B4781429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141A2FFD-E959-401A-B96D-7CA3920CE254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방법 및 방향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5F9990-CEF9-4654-971B-4543DA696E4B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48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업무 분담</a:t>
            </a:r>
          </a:p>
        </p:txBody>
      </p:sp>
      <p:graphicFrame>
        <p:nvGraphicFramePr>
          <p:cNvPr id="8" name="Group 37">
            <a:extLst>
              <a:ext uri="{FF2B5EF4-FFF2-40B4-BE49-F238E27FC236}">
                <a16:creationId xmlns:a16="http://schemas.microsoft.com/office/drawing/2014/main" xmlns="" id="{03239D99-C125-4F93-B33F-F5312B990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381129"/>
              </p:ext>
            </p:extLst>
          </p:nvPr>
        </p:nvGraphicFramePr>
        <p:xfrm>
          <a:off x="597407" y="1581252"/>
          <a:ext cx="10997183" cy="4467008"/>
        </p:xfrm>
        <a:graphic>
          <a:graphicData uri="http://schemas.openxmlformats.org/drawingml/2006/table">
            <a:tbl>
              <a:tblPr/>
              <a:tblGrid>
                <a:gridCol w="914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696">
                  <a:extLst>
                    <a:ext uri="{9D8B030D-6E8A-4147-A177-3AD203B41FA5}">
                      <a16:colId xmlns:a16="http://schemas.microsoft.com/office/drawing/2014/main" xmlns="" val="1686200769"/>
                    </a:ext>
                  </a:extLst>
                </a:gridCol>
                <a:gridCol w="25206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696">
                  <a:extLst>
                    <a:ext uri="{9D8B030D-6E8A-4147-A177-3AD203B41FA5}">
                      <a16:colId xmlns:a16="http://schemas.microsoft.com/office/drawing/2014/main" xmlns="" val="639359159"/>
                    </a:ext>
                  </a:extLst>
                </a:gridCol>
              </a:tblGrid>
              <a:tr h="467637"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김현욱</a:t>
                      </a:r>
                    </a:p>
                  </a:txBody>
                  <a:tcPr marL="94283" marR="94283" marT="49024" marB="4902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강준혁</a:t>
                      </a:r>
                    </a:p>
                  </a:txBody>
                  <a:tcPr marL="94283" marR="94283" marT="49024" marB="4902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조시우</a:t>
                      </a:r>
                    </a:p>
                  </a:txBody>
                  <a:tcPr marL="94283" marR="94283" marT="49024" marB="4902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염은경</a:t>
                      </a:r>
                    </a:p>
                  </a:txBody>
                  <a:tcPr marL="94283" marR="94283" marT="49024" marB="4902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2654"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TSP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 그래프 탐색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k-opt, Genetic, etc.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Windows/Linux Server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3750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Windows/Linux Server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43750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Oracle RDBMS</a:t>
                      </a:r>
                    </a:p>
                    <a:p>
                      <a:pPr marL="0" marR="0" lvl="0" indent="0" algn="l" defTabSz="943750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TSP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 그래프 탐색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BLE Beacon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RTLS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관련 기술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Oracle RDBMS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RTLS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관련 기술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Android API / Application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388"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     계</a:t>
                      </a: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Windows Server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최적 동선 탐색 기능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Application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Interface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Database Design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방식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앱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통신 방식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Smart Cart Device (App)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Management Tools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2409"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     현</a:t>
                      </a: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최적 동선 탐색 알고리즘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탐색 서버 구축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Smart Cart Device (App)</a:t>
                      </a:r>
                    </a:p>
                    <a:p>
                      <a:pPr marL="0" marR="0" lvl="0" indent="0" algn="l" defTabSz="943750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더미 데이터베이스 구축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태블릿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간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탐색 서버 구축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Smart Cart Device (App)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Management Tools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2741">
                <a:tc row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 스 트</a:t>
                      </a: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최적 동선 모듈 테스트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 카트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간 통신 테스트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Beacon – App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간 통신을 통한 위치 측정 테스트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 카트 디바이스 테스트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9179">
                <a:tc vMerge="1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통합 테스트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544254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FF0DF9-61A1-4737-A6B6-42BE5612EE3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857D9618-328E-4463-AED5-DA2B5AB4F8E9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업무 분담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BCC79BB-7173-47C7-B005-5B55D6546840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42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졸업 연구 수행 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A21F8F-940C-4EB2-823C-E03A764D8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0573"/>
              </p:ext>
            </p:extLst>
          </p:nvPr>
        </p:nvGraphicFramePr>
        <p:xfrm>
          <a:off x="955577" y="1737371"/>
          <a:ext cx="10771639" cy="459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27">
                  <a:extLst>
                    <a:ext uri="{9D8B030D-6E8A-4147-A177-3AD203B41FA5}">
                      <a16:colId xmlns:a16="http://schemas.microsoft.com/office/drawing/2014/main" xmlns="" val="993273800"/>
                    </a:ext>
                  </a:extLst>
                </a:gridCol>
                <a:gridCol w="2438248">
                  <a:extLst>
                    <a:ext uri="{9D8B030D-6E8A-4147-A177-3AD203B41FA5}">
                      <a16:colId xmlns:a16="http://schemas.microsoft.com/office/drawing/2014/main" xmlns="" val="1690512073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3357671143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2643094401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4282352307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708481326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3280470202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4250864116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2575096425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2940258742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4250224934"/>
                    </a:ext>
                  </a:extLst>
                </a:gridCol>
                <a:gridCol w="190674">
                  <a:extLst>
                    <a:ext uri="{9D8B030D-6E8A-4147-A177-3AD203B41FA5}">
                      <a16:colId xmlns:a16="http://schemas.microsoft.com/office/drawing/2014/main" xmlns="" val="2274935091"/>
                    </a:ext>
                  </a:extLst>
                </a:gridCol>
                <a:gridCol w="190674">
                  <a:extLst>
                    <a:ext uri="{9D8B030D-6E8A-4147-A177-3AD203B41FA5}">
                      <a16:colId xmlns:a16="http://schemas.microsoft.com/office/drawing/2014/main" xmlns="" val="1865575697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4145336366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2767941783"/>
                    </a:ext>
                  </a:extLst>
                </a:gridCol>
                <a:gridCol w="190674">
                  <a:extLst>
                    <a:ext uri="{9D8B030D-6E8A-4147-A177-3AD203B41FA5}">
                      <a16:colId xmlns:a16="http://schemas.microsoft.com/office/drawing/2014/main" xmlns="" val="1574262562"/>
                    </a:ext>
                  </a:extLst>
                </a:gridCol>
                <a:gridCol w="190674">
                  <a:extLst>
                    <a:ext uri="{9D8B030D-6E8A-4147-A177-3AD203B41FA5}">
                      <a16:colId xmlns:a16="http://schemas.microsoft.com/office/drawing/2014/main" xmlns="" val="784238254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2976568217"/>
                    </a:ext>
                  </a:extLst>
                </a:gridCol>
                <a:gridCol w="108794">
                  <a:extLst>
                    <a:ext uri="{9D8B030D-6E8A-4147-A177-3AD203B41FA5}">
                      <a16:colId xmlns:a16="http://schemas.microsoft.com/office/drawing/2014/main" xmlns="" val="27170794"/>
                    </a:ext>
                  </a:extLst>
                </a:gridCol>
                <a:gridCol w="272554">
                  <a:extLst>
                    <a:ext uri="{9D8B030D-6E8A-4147-A177-3AD203B41FA5}">
                      <a16:colId xmlns:a16="http://schemas.microsoft.com/office/drawing/2014/main" xmlns="" val="1964739304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2673994639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1390151512"/>
                    </a:ext>
                  </a:extLst>
                </a:gridCol>
                <a:gridCol w="381348">
                  <a:extLst>
                    <a:ext uri="{9D8B030D-6E8A-4147-A177-3AD203B41FA5}">
                      <a16:colId xmlns:a16="http://schemas.microsoft.com/office/drawing/2014/main" xmlns="" val="1943977746"/>
                    </a:ext>
                  </a:extLst>
                </a:gridCol>
              </a:tblGrid>
              <a:tr h="450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추진사항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5860600"/>
                  </a:ext>
                </a:extLst>
              </a:tr>
              <a:tr h="318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주제 선정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주제 선정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5924031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유사 사례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관련 기술 조사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547541"/>
                  </a:ext>
                </a:extLst>
              </a:tr>
              <a:tr h="318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요구사항 분석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요구사항 정의 및 분석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2971614"/>
                  </a:ext>
                </a:extLst>
              </a:tr>
              <a:tr h="318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시스템 설계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185801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상세 설계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556711"/>
                  </a:ext>
                </a:extLst>
              </a:tr>
              <a:tr h="3189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탐색서버 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6919263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기타 기능 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5162821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애플리케이션 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6634471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프로토타입 제작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063784"/>
                  </a:ext>
                </a:extLst>
              </a:tr>
              <a:tr h="318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유닛 테스트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3502812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4742263"/>
                  </a:ext>
                </a:extLst>
              </a:tr>
              <a:tr h="318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문서화 및 패키징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보고서 작성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2419733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패키징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매뉴얼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프로그램 등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477121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0AA6F21-6FEB-4ADF-84FD-33ADBAA6A234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ACD82524-1AAA-4ABE-8DA3-FACA3C42F1CF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졸업 연구 수행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B89C01F-4855-4913-A1D1-A2E8CC5EAC07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60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446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필요 기술 및 참고 문헌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A38ABA5-F9CC-4855-904D-894E7D5B160D}"/>
              </a:ext>
            </a:extLst>
          </p:cNvPr>
          <p:cNvSpPr/>
          <p:nvPr/>
        </p:nvSpPr>
        <p:spPr>
          <a:xfrm>
            <a:off x="1936848" y="2037326"/>
            <a:ext cx="441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https://developers.google.com/beacons/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64C27D1-B6FF-4B87-98D2-5B2C48FA6455}"/>
              </a:ext>
            </a:extLst>
          </p:cNvPr>
          <p:cNvSpPr/>
          <p:nvPr/>
        </p:nvSpPr>
        <p:spPr>
          <a:xfrm>
            <a:off x="1292038" y="1667994"/>
            <a:ext cx="4468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Google </a:t>
            </a:r>
            <a:r>
              <a:rPr lang="ko-KR" altLang="en-US" b="1" dirty="0" err="1"/>
              <a:t>Beacon</a:t>
            </a:r>
            <a:r>
              <a:rPr lang="ko-KR" altLang="en-US" b="1" dirty="0"/>
              <a:t> </a:t>
            </a:r>
            <a:r>
              <a:rPr lang="ko-KR" altLang="en-US" b="1" dirty="0" err="1"/>
              <a:t>Platform</a:t>
            </a:r>
            <a:r>
              <a:rPr lang="ko-KR" altLang="en-US" b="1" dirty="0"/>
              <a:t> </a:t>
            </a:r>
            <a:r>
              <a:rPr lang="en-US" altLang="ko-KR" b="1" dirty="0"/>
              <a:t>(Beacon API)</a:t>
            </a:r>
            <a:r>
              <a:rPr lang="ko-KR" altLang="en-US" b="1" dirty="0"/>
              <a:t> 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xmlns="" id="{CEB4AF3D-BD1E-4179-A514-D5475A7AE727}"/>
              </a:ext>
            </a:extLst>
          </p:cNvPr>
          <p:cNvSpPr txBox="1"/>
          <p:nvPr/>
        </p:nvSpPr>
        <p:spPr>
          <a:xfrm>
            <a:off x="1292038" y="2439186"/>
            <a:ext cx="788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김선희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(2003). </a:t>
            </a:r>
            <a:r>
              <a:rPr lang="ko-KR" altLang="en-US" b="1" dirty="0"/>
              <a:t>유전자 알고리즘 및 유전자</a:t>
            </a:r>
            <a:r>
              <a:rPr lang="en-US" altLang="ko-KR" b="1" dirty="0"/>
              <a:t>-</a:t>
            </a:r>
            <a:r>
              <a:rPr lang="ko-KR" altLang="en-US" b="1" dirty="0"/>
              <a:t>엔트로피 알고리즘을 이용한 </a:t>
            </a:r>
            <a:r>
              <a:rPr lang="en-US" altLang="ko-KR" b="1" dirty="0"/>
              <a:t>TSP </a:t>
            </a:r>
            <a:r>
              <a:rPr lang="ko-KR" altLang="en-US" b="1" dirty="0"/>
              <a:t>문제 해결에 관한 연구</a:t>
            </a:r>
            <a:r>
              <a:rPr lang="en-US" altLang="ko-KR" b="1" dirty="0"/>
              <a:t>. </a:t>
            </a:r>
            <a:r>
              <a:rPr lang="ko-KR" altLang="en-US" b="1" dirty="0"/>
              <a:t>공주대학교 대학원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6F08C74-91FD-48A6-850A-906D7E677767}"/>
              </a:ext>
            </a:extLst>
          </p:cNvPr>
          <p:cNvSpPr/>
          <p:nvPr/>
        </p:nvSpPr>
        <p:spPr>
          <a:xfrm>
            <a:off x="1936848" y="5875071"/>
            <a:ext cx="8034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http://www.barcodemart.com/product/rfid/rfid_taglabel_system.htm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C922A90-9F61-45BD-8D55-8D5F19FA9379}"/>
              </a:ext>
            </a:extLst>
          </p:cNvPr>
          <p:cNvSpPr/>
          <p:nvPr/>
        </p:nvSpPr>
        <p:spPr>
          <a:xfrm>
            <a:off x="1292038" y="5588262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RFID </a:t>
            </a:r>
            <a:r>
              <a:rPr lang="ko-KR" altLang="en-US" b="1" dirty="0"/>
              <a:t>소개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BDDBF84-AC72-42F0-83AF-DEEDBF406B4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hlinkClick r:id="rId3"/>
            <a:extLst>
              <a:ext uri="{FF2B5EF4-FFF2-40B4-BE49-F238E27FC236}">
                <a16:creationId xmlns:a16="http://schemas.microsoft.com/office/drawing/2014/main" xmlns="" id="{5D6DC294-F1DA-46AA-BAA2-3802A63999A9}"/>
              </a:ext>
            </a:extLst>
          </p:cNvPr>
          <p:cNvSpPr txBox="1"/>
          <p:nvPr/>
        </p:nvSpPr>
        <p:spPr>
          <a:xfrm>
            <a:off x="1292038" y="3151473"/>
            <a:ext cx="933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이현재</a:t>
            </a:r>
            <a:r>
              <a:rPr lang="en-US" altLang="ko-KR" b="1" dirty="0"/>
              <a:t>, </a:t>
            </a:r>
            <a:r>
              <a:rPr lang="ko-KR" altLang="en-US" b="1" dirty="0"/>
              <a:t>정승희</a:t>
            </a:r>
            <a:r>
              <a:rPr lang="en-US" altLang="ko-KR" b="1" dirty="0"/>
              <a:t>, </a:t>
            </a:r>
            <a:r>
              <a:rPr lang="ko-KR" altLang="en-US" b="1" dirty="0" err="1"/>
              <a:t>오창헌</a:t>
            </a:r>
            <a:r>
              <a:rPr lang="en-US" altLang="ko-KR" b="1" dirty="0"/>
              <a:t>. (2008). RTLS </a:t>
            </a:r>
            <a:r>
              <a:rPr lang="ko-KR" altLang="en-US" b="1" dirty="0"/>
              <a:t>서비스를 위한 </a:t>
            </a:r>
            <a:r>
              <a:rPr lang="ko-KR" altLang="en-US" b="1" dirty="0" err="1"/>
              <a:t>고정밀</a:t>
            </a:r>
            <a:r>
              <a:rPr lang="ko-KR" altLang="en-US" b="1" dirty="0"/>
              <a:t> 위치추정 기법 연구</a:t>
            </a:r>
            <a:r>
              <a:rPr lang="en-US" altLang="ko-KR" b="1" dirty="0"/>
              <a:t>. Telecommunications Review, Vol.18 No.6, 1072-1088.</a:t>
            </a:r>
            <a:r>
              <a:rPr lang="ko-KR" altLang="en-US" b="1" dirty="0"/>
              <a:t> </a:t>
            </a:r>
          </a:p>
        </p:txBody>
      </p:sp>
      <p:sp>
        <p:nvSpPr>
          <p:cNvPr id="17" name="TextBox 16">
            <a:hlinkClick r:id="rId4"/>
            <a:extLst>
              <a:ext uri="{FF2B5EF4-FFF2-40B4-BE49-F238E27FC236}">
                <a16:creationId xmlns:a16="http://schemas.microsoft.com/office/drawing/2014/main" xmlns="" id="{BB93DF8E-F5E3-4193-8E41-0B9BAB6937ED}"/>
              </a:ext>
            </a:extLst>
          </p:cNvPr>
          <p:cNvSpPr txBox="1"/>
          <p:nvPr/>
        </p:nvSpPr>
        <p:spPr>
          <a:xfrm>
            <a:off x="1292038" y="3866231"/>
            <a:ext cx="618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신현보</a:t>
            </a:r>
            <a:r>
              <a:rPr lang="en-US" altLang="ko-KR" b="1" dirty="0"/>
              <a:t>. (2012). </a:t>
            </a:r>
            <a:r>
              <a:rPr lang="ko-KR" altLang="en-US" b="1" dirty="0"/>
              <a:t>위치기반 서비스 고도화 기술 비교 분석</a:t>
            </a:r>
            <a:r>
              <a:rPr lang="en-US" altLang="ko-KR" b="1" dirty="0"/>
              <a:t>. </a:t>
            </a:r>
            <a:r>
              <a:rPr lang="ko-KR" altLang="en-US" b="1" dirty="0" err="1"/>
              <a:t>한국정보통신학회논문지</a:t>
            </a:r>
            <a:r>
              <a:rPr lang="en-US" altLang="ko-KR" b="1" dirty="0"/>
              <a:t>, Vol.16 No.4, 853-871.</a:t>
            </a:r>
            <a:endParaRPr lang="ko-KR" altLang="en-US" b="1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xmlns="" id="{6816720E-204E-4467-AC49-9FECFE7A4765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필요 기술 및 참고 문헌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5E4CD33-AD97-40CD-B1AC-966EF5110911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42E000-76FA-4E5E-8820-6411A0795872}"/>
              </a:ext>
            </a:extLst>
          </p:cNvPr>
          <p:cNvSpPr txBox="1"/>
          <p:nvPr/>
        </p:nvSpPr>
        <p:spPr>
          <a:xfrm>
            <a:off x="1292038" y="4588656"/>
            <a:ext cx="979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강인용</a:t>
            </a:r>
            <a:r>
              <a:rPr lang="en-US" altLang="ko-KR" b="1" dirty="0"/>
              <a:t>, </a:t>
            </a:r>
            <a:r>
              <a:rPr lang="ko-KR" altLang="en-US" b="1" dirty="0" err="1"/>
              <a:t>이채석</a:t>
            </a:r>
            <a:r>
              <a:rPr lang="en-US" altLang="ko-KR" b="1" dirty="0"/>
              <a:t>, </a:t>
            </a:r>
            <a:r>
              <a:rPr lang="ko-KR" altLang="en-US" b="1" dirty="0"/>
              <a:t>신재호</a:t>
            </a:r>
            <a:r>
              <a:rPr lang="en-US" altLang="ko-KR" b="1" dirty="0"/>
              <a:t>, </a:t>
            </a:r>
            <a:r>
              <a:rPr lang="ko-KR" altLang="en-US" b="1" dirty="0"/>
              <a:t>김종덕</a:t>
            </a:r>
            <a:r>
              <a:rPr lang="en-US" altLang="ko-KR" b="1" dirty="0"/>
              <a:t>. (2016). BLE </a:t>
            </a:r>
            <a:r>
              <a:rPr lang="ko-KR" altLang="en-US" b="1" dirty="0"/>
              <a:t>패킷을 활용한 주변 환경정보 알림 시스템 구현</a:t>
            </a:r>
            <a:r>
              <a:rPr lang="en-US" altLang="ko-KR" b="1" dirty="0"/>
              <a:t>. </a:t>
            </a:r>
            <a:r>
              <a:rPr lang="ko-KR" altLang="en-US" b="1" dirty="0"/>
              <a:t>한국정보과학회 학술발표논문집</a:t>
            </a:r>
            <a:r>
              <a:rPr lang="en-US" altLang="ko-KR" b="1" dirty="0"/>
              <a:t>, , 525-527.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960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6EA650B-739F-4DA5-AEAD-670B5ADE8A8A}"/>
              </a:ext>
            </a:extLst>
          </p:cNvPr>
          <p:cNvSpPr/>
          <p:nvPr/>
        </p:nvSpPr>
        <p:spPr>
          <a:xfrm>
            <a:off x="0" y="0"/>
            <a:ext cx="555955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xmlns="" id="{1EFDC1FE-A27E-4D00-90FA-47BCEDC679D1}"/>
              </a:ext>
            </a:extLst>
          </p:cNvPr>
          <p:cNvSpPr txBox="1"/>
          <p:nvPr/>
        </p:nvSpPr>
        <p:spPr>
          <a:xfrm>
            <a:off x="4820211" y="575657"/>
            <a:ext cx="327334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xmlns="" id="{125F9306-AE5F-44A3-A214-74718F2ECCAE}"/>
              </a:ext>
            </a:extLst>
          </p:cNvPr>
          <p:cNvSpPr txBox="1"/>
          <p:nvPr/>
        </p:nvSpPr>
        <p:spPr>
          <a:xfrm>
            <a:off x="5809980" y="6404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xmlns="" id="{F348E3BE-E447-443C-BAA6-88CAB6087A7F}"/>
              </a:ext>
            </a:extLst>
          </p:cNvPr>
          <p:cNvSpPr txBox="1"/>
          <p:nvPr/>
        </p:nvSpPr>
        <p:spPr>
          <a:xfrm>
            <a:off x="4820211" y="1285801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xmlns="" id="{5DA4FCCC-169F-4962-8237-20414E643ED6}"/>
              </a:ext>
            </a:extLst>
          </p:cNvPr>
          <p:cNvSpPr txBox="1"/>
          <p:nvPr/>
        </p:nvSpPr>
        <p:spPr>
          <a:xfrm>
            <a:off x="4820211" y="2021345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DA61B01F-06B9-4AD2-8AB3-3FC259F3651A}"/>
              </a:ext>
            </a:extLst>
          </p:cNvPr>
          <p:cNvSpPr txBox="1"/>
          <p:nvPr/>
        </p:nvSpPr>
        <p:spPr>
          <a:xfrm>
            <a:off x="4838778" y="2802235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xmlns="" id="{9562322E-E653-47BD-873A-DAA28A040B9C}"/>
              </a:ext>
            </a:extLst>
          </p:cNvPr>
          <p:cNvSpPr txBox="1"/>
          <p:nvPr/>
        </p:nvSpPr>
        <p:spPr>
          <a:xfrm>
            <a:off x="4838778" y="3503642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xmlns="" id="{CE3C21B6-E17C-476E-A4CD-412FE4AA31C5}"/>
              </a:ext>
            </a:extLst>
          </p:cNvPr>
          <p:cNvSpPr txBox="1"/>
          <p:nvPr/>
        </p:nvSpPr>
        <p:spPr>
          <a:xfrm>
            <a:off x="4838778" y="4213786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xmlns="" id="{AA4DFB37-5D4F-407D-887D-B8B6F26E9E36}"/>
              </a:ext>
            </a:extLst>
          </p:cNvPr>
          <p:cNvSpPr txBox="1"/>
          <p:nvPr/>
        </p:nvSpPr>
        <p:spPr>
          <a:xfrm>
            <a:off x="4838778" y="4949330"/>
            <a:ext cx="385042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xmlns="" id="{D59701E9-6E8B-432F-BA90-1FD79D2AAF57}"/>
              </a:ext>
            </a:extLst>
          </p:cNvPr>
          <p:cNvSpPr txBox="1"/>
          <p:nvPr/>
        </p:nvSpPr>
        <p:spPr>
          <a:xfrm>
            <a:off x="4857345" y="5730220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xmlns="" id="{F97F9184-30FF-40EB-8749-DDC0A7B4C93B}"/>
              </a:ext>
            </a:extLst>
          </p:cNvPr>
          <p:cNvSpPr txBox="1"/>
          <p:nvPr/>
        </p:nvSpPr>
        <p:spPr>
          <a:xfrm>
            <a:off x="5809980" y="1362122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관련 연구 및 사례</a:t>
            </a:r>
          </a:p>
        </p:txBody>
      </p:sp>
      <p:sp>
        <p:nvSpPr>
          <p:cNvPr id="13" name="TextBox 29">
            <a:extLst>
              <a:ext uri="{FF2B5EF4-FFF2-40B4-BE49-F238E27FC236}">
                <a16:creationId xmlns:a16="http://schemas.microsoft.com/office/drawing/2014/main" xmlns="" id="{99713506-6324-48F9-93D2-4331E064D5E3}"/>
              </a:ext>
            </a:extLst>
          </p:cNvPr>
          <p:cNvSpPr txBox="1"/>
          <p:nvPr/>
        </p:nvSpPr>
        <p:spPr>
          <a:xfrm>
            <a:off x="5842178" y="2083788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수행 시나리오</a:t>
            </a: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xmlns="" id="{04B57D26-A701-4C14-AEEA-FBDBC9908DFC}"/>
              </a:ext>
            </a:extLst>
          </p:cNvPr>
          <p:cNvSpPr txBox="1"/>
          <p:nvPr/>
        </p:nvSpPr>
        <p:spPr>
          <a:xfrm>
            <a:off x="5842178" y="280545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구성도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xmlns="" id="{A520EACA-52C9-42BB-81D7-48CAF08D56B6}"/>
              </a:ext>
            </a:extLst>
          </p:cNvPr>
          <p:cNvSpPr txBox="1"/>
          <p:nvPr/>
        </p:nvSpPr>
        <p:spPr>
          <a:xfrm>
            <a:off x="5842178" y="352712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xmlns="" id="{AD1ECCF0-BA5E-42E7-B11C-72F827E2043C}"/>
              </a:ext>
            </a:extLst>
          </p:cNvPr>
          <p:cNvSpPr txBox="1"/>
          <p:nvPr/>
        </p:nvSpPr>
        <p:spPr>
          <a:xfrm>
            <a:off x="5842178" y="424878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업무 분담</a:t>
            </a: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xmlns="" id="{32933766-3E5A-4D4A-96D0-F81D3DF8460C}"/>
              </a:ext>
            </a:extLst>
          </p:cNvPr>
          <p:cNvSpPr txBox="1"/>
          <p:nvPr/>
        </p:nvSpPr>
        <p:spPr>
          <a:xfrm>
            <a:off x="5842178" y="4970452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졸업 연구 수행 일정</a:t>
            </a: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xmlns="" id="{8754638B-47DD-4FCF-A42D-44C66C593B25}"/>
              </a:ext>
            </a:extLst>
          </p:cNvPr>
          <p:cNvSpPr txBox="1"/>
          <p:nvPr/>
        </p:nvSpPr>
        <p:spPr>
          <a:xfrm>
            <a:off x="5842178" y="5692120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필요 기술 및 참고 문헌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xmlns="" id="{A415D5ED-A313-40E6-BC52-6D8A34CFA8AC}"/>
              </a:ext>
            </a:extLst>
          </p:cNvPr>
          <p:cNvSpPr txBox="1"/>
          <p:nvPr/>
        </p:nvSpPr>
        <p:spPr>
          <a:xfrm>
            <a:off x="2207259" y="2896894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목차</a:t>
            </a:r>
            <a:endParaRPr lang="ko-KR" altLang="en-US" sz="12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F7B649D-636C-48B3-811B-3206BB8BB997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28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8260" y="2064263"/>
            <a:ext cx="1056610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b="0" dirty="0">
                <a:solidFill>
                  <a:schemeClr val="tx1"/>
                </a:solidFill>
              </a:rPr>
              <a:t>▷ 편리함 추구</a:t>
            </a:r>
            <a:endParaRPr lang="en-US" altLang="ko-KR" sz="3000" dirty="0"/>
          </a:p>
          <a:p>
            <a:pPr>
              <a:defRPr lang="ko-KR" altLang="en-US"/>
            </a:pPr>
            <a:r>
              <a:rPr lang="ko-KR" altLang="en-US" sz="3000" b="0" dirty="0">
                <a:solidFill>
                  <a:schemeClr val="tx1"/>
                </a:solidFill>
              </a:rPr>
              <a:t>▷ 인건비 절감</a:t>
            </a:r>
            <a:endParaRPr lang="en-US" altLang="ko-KR" sz="30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30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10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500" dirty="0"/>
              <a:t>        → </a:t>
            </a:r>
            <a:r>
              <a:rPr lang="ko-KR" altLang="en-US" sz="2500" b="1" dirty="0"/>
              <a:t>복잡한 매장</a:t>
            </a:r>
            <a:r>
              <a:rPr lang="ko-KR" altLang="en-US" sz="2500" dirty="0"/>
              <a:t>으로 인해 많은 고객이 혼란을 겪음</a:t>
            </a:r>
          </a:p>
          <a:p>
            <a:pPr>
              <a:defRPr lang="ko-KR" altLang="en-US"/>
            </a:pPr>
            <a:endParaRPr lang="ko-KR" altLang="en-US" sz="1000" dirty="0"/>
          </a:p>
          <a:p>
            <a:pPr>
              <a:defRPr lang="ko-KR" altLang="en-US"/>
            </a:pPr>
            <a:r>
              <a:rPr lang="ko-KR" altLang="en-US" sz="2500" dirty="0"/>
              <a:t>        → 대부분의</a:t>
            </a:r>
            <a:r>
              <a:rPr lang="ko-KR" altLang="en-US" sz="2500" b="0" dirty="0">
                <a:solidFill>
                  <a:schemeClr val="tx1"/>
                </a:solidFill>
              </a:rPr>
              <a:t> 사람들이 스마트폰을 가지고 있으며, 다양한 </a:t>
            </a:r>
            <a:r>
              <a:rPr lang="ko-KR" altLang="en-US" sz="2500" dirty="0"/>
              <a:t>애</a:t>
            </a:r>
            <a:r>
              <a:rPr lang="ko-KR" altLang="en-US" sz="2500" b="0" dirty="0">
                <a:solidFill>
                  <a:schemeClr val="tx1"/>
                </a:solidFill>
              </a:rPr>
              <a:t>플</a:t>
            </a:r>
            <a:endParaRPr lang="en-US" altLang="ko-KR" sz="25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2500" dirty="0"/>
              <a:t>            </a:t>
            </a:r>
            <a:r>
              <a:rPr lang="ko-KR" altLang="en-US" sz="2500" b="0" dirty="0">
                <a:solidFill>
                  <a:schemeClr val="tx1"/>
                </a:solidFill>
              </a:rPr>
              <a:t>리케이션을 통해 쉽게 접근하고 다양한 정보를 얻기를 원함</a:t>
            </a:r>
          </a:p>
          <a:p>
            <a:pPr>
              <a:defRPr lang="ko-KR" altLang="en-US"/>
            </a:pPr>
            <a:endParaRPr lang="ko-KR" altLang="en-US" sz="10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500" b="0" dirty="0">
                <a:solidFill>
                  <a:schemeClr val="tx1"/>
                </a:solidFill>
              </a:rPr>
              <a:t>        → 갈수록 사람들에게 더 편리하고 더 효과적인 편익이 제공</a:t>
            </a:r>
          </a:p>
        </p:txBody>
      </p:sp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xmlns="" id="{B03B7D5A-C96E-47BD-9D46-CF46F0CD7C51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xmlns="" id="{F08C0B4C-FCBC-4C07-BC8A-C0C3CEB766DB}"/>
              </a:ext>
            </a:extLst>
          </p:cNvPr>
          <p:cNvSpPr txBox="1"/>
          <p:nvPr/>
        </p:nvSpPr>
        <p:spPr>
          <a:xfrm>
            <a:off x="1013452" y="3168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xmlns="" id="{27EEE539-DB74-4640-A414-2AA60B008C94}"/>
              </a:ext>
            </a:extLst>
          </p:cNvPr>
          <p:cNvSpPr txBox="1"/>
          <p:nvPr/>
        </p:nvSpPr>
        <p:spPr>
          <a:xfrm>
            <a:off x="1028260" y="902415"/>
            <a:ext cx="188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연구 개발 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D5D0CD-2082-4B83-A32E-B68EF1CD3D43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8260" y="2619703"/>
            <a:ext cx="1041104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600" b="0" dirty="0">
                <a:solidFill>
                  <a:schemeClr val="tx1"/>
                </a:solidFill>
              </a:rPr>
              <a:t>▶ 스마트폰과 연동하여 </a:t>
            </a:r>
            <a:r>
              <a:rPr lang="ko-KR" altLang="en-US" sz="2600" b="1" dirty="0">
                <a:solidFill>
                  <a:schemeClr val="tx1"/>
                </a:solidFill>
              </a:rPr>
              <a:t>장바구니를 구성</a:t>
            </a:r>
            <a:r>
              <a:rPr lang="ko-KR" altLang="en-US" sz="2600" b="0" dirty="0">
                <a:solidFill>
                  <a:schemeClr val="tx1"/>
                </a:solidFill>
              </a:rPr>
              <a:t>할 수 있도록 시스템 제공</a:t>
            </a:r>
          </a:p>
          <a:p>
            <a:pPr>
              <a:defRPr lang="ko-KR" altLang="en-US"/>
            </a:pPr>
            <a:endParaRPr lang="ko-KR" altLang="en-US" sz="5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600" b="0" dirty="0">
                <a:solidFill>
                  <a:schemeClr val="tx1"/>
                </a:solidFill>
              </a:rPr>
              <a:t>▶ 스마트 카트에 탑재되는 장치에서도 장바구니 구성 가능</a:t>
            </a:r>
          </a:p>
          <a:p>
            <a:pPr>
              <a:defRPr lang="ko-KR" altLang="en-US"/>
            </a:pPr>
            <a:endParaRPr lang="ko-KR" altLang="en-US" sz="5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600" b="0" dirty="0">
                <a:solidFill>
                  <a:schemeClr val="tx1"/>
                </a:solidFill>
              </a:rPr>
              <a:t>▶ </a:t>
            </a:r>
            <a:r>
              <a:rPr lang="en-US" altLang="ko-KR" sz="2600" dirty="0"/>
              <a:t>BLE</a:t>
            </a:r>
            <a:r>
              <a:rPr lang="ko-KR" altLang="en-US" sz="2600" dirty="0" err="1"/>
              <a:t>비콘을</a:t>
            </a:r>
            <a:r>
              <a:rPr lang="ko-KR" altLang="en-US" sz="2600" dirty="0"/>
              <a:t> 통해 고객</a:t>
            </a:r>
            <a:r>
              <a:rPr lang="en-US" altLang="ko-KR" sz="2600" b="0" dirty="0">
                <a:solidFill>
                  <a:schemeClr val="tx1"/>
                </a:solidFill>
              </a:rPr>
              <a:t>(</a:t>
            </a:r>
            <a:r>
              <a:rPr lang="ko-KR" altLang="en-US" sz="2600" b="0" dirty="0">
                <a:solidFill>
                  <a:schemeClr val="tx1"/>
                </a:solidFill>
              </a:rPr>
              <a:t>스마트 카트</a:t>
            </a:r>
            <a:r>
              <a:rPr lang="en-US" altLang="ko-KR" sz="2600" b="0" dirty="0">
                <a:solidFill>
                  <a:schemeClr val="tx1"/>
                </a:solidFill>
              </a:rPr>
              <a:t>)</a:t>
            </a:r>
            <a:r>
              <a:rPr lang="ko-KR" altLang="en-US" sz="2600" b="0" dirty="0">
                <a:solidFill>
                  <a:schemeClr val="tx1"/>
                </a:solidFill>
              </a:rPr>
              <a:t>의 </a:t>
            </a:r>
            <a:r>
              <a:rPr lang="ko-KR" altLang="en-US" sz="2600" b="1" dirty="0">
                <a:solidFill>
                  <a:schemeClr val="tx1"/>
                </a:solidFill>
              </a:rPr>
              <a:t>실시간 위치 </a:t>
            </a:r>
            <a:r>
              <a:rPr lang="ko-KR" altLang="en-US" sz="2600" b="1" dirty="0"/>
              <a:t>측정</a:t>
            </a:r>
          </a:p>
          <a:p>
            <a:pPr>
              <a:defRPr lang="ko-KR" altLang="en-US"/>
            </a:pPr>
            <a:endParaRPr lang="ko-KR" altLang="en-US" sz="500" dirty="0"/>
          </a:p>
          <a:p>
            <a:pPr>
              <a:defRPr lang="ko-KR" altLang="en-US"/>
            </a:pPr>
            <a:r>
              <a:rPr lang="ko-KR" altLang="en-US" sz="2600" dirty="0"/>
              <a:t>▶ 쇼핑 완수를 위한 </a:t>
            </a:r>
            <a:r>
              <a:rPr lang="ko-KR" altLang="en-US" sz="2600" b="1" dirty="0">
                <a:solidFill>
                  <a:schemeClr val="tx1"/>
                </a:solidFill>
              </a:rPr>
              <a:t>최적 경로를 제공 및 안내</a:t>
            </a:r>
          </a:p>
          <a:p>
            <a:pPr>
              <a:defRPr lang="ko-KR" altLang="en-US"/>
            </a:pPr>
            <a:endParaRPr lang="ko-KR" altLang="en-US" sz="5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600" b="0" dirty="0">
                <a:solidFill>
                  <a:schemeClr val="tx1"/>
                </a:solidFill>
              </a:rPr>
              <a:t>▶ 각각의 상품에 RFID </a:t>
            </a:r>
            <a:r>
              <a:rPr lang="ko-KR" altLang="en-US" sz="2600" dirty="0"/>
              <a:t>라벨을</a:t>
            </a:r>
            <a:r>
              <a:rPr lang="ko-KR" altLang="en-US" sz="2600" b="0" dirty="0">
                <a:solidFill>
                  <a:schemeClr val="tx1"/>
                </a:solidFill>
              </a:rPr>
              <a:t> 부착하고 카트 내의 물품을 스캔</a:t>
            </a:r>
            <a:endParaRPr lang="en-US" altLang="ko-KR" sz="2600" b="0" dirty="0">
              <a:solidFill>
                <a:schemeClr val="tx1"/>
              </a:solidFill>
            </a:endParaRPr>
          </a:p>
        </p:txBody>
      </p:sp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938A7EB1-A317-4733-B041-BD07001C255C}"/>
              </a:ext>
            </a:extLst>
          </p:cNvPr>
          <p:cNvSpPr txBox="1"/>
          <p:nvPr/>
        </p:nvSpPr>
        <p:spPr>
          <a:xfrm>
            <a:off x="1013452" y="3168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373DAB3B-CCCD-4E1D-8B27-5FEA91135163}"/>
              </a:ext>
            </a:extLst>
          </p:cNvPr>
          <p:cNvSpPr txBox="1"/>
          <p:nvPr/>
        </p:nvSpPr>
        <p:spPr>
          <a:xfrm>
            <a:off x="1028260" y="902415"/>
            <a:ext cx="188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연구 목표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C3571668-F058-4291-86F0-162F09F4F9A0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880AC5D-8D5B-4B14-A8D4-64537046EE16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52407"/>
              </p:ext>
            </p:extLst>
          </p:nvPr>
        </p:nvGraphicFramePr>
        <p:xfrm>
          <a:off x="1013452" y="1851301"/>
          <a:ext cx="10422644" cy="3937461"/>
        </p:xfrm>
        <a:graphic>
          <a:graphicData uri="http://schemas.openxmlformats.org/drawingml/2006/table">
            <a:tbl>
              <a:tblPr firstRow="1" bandRow="1">
                <a:tableStyleId>{F86EB55A-D8E4-4A66-8E5A-C34D8BC1693A}</a:tableStyleId>
              </a:tblPr>
              <a:tblGrid>
                <a:gridCol w="32470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75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4844"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사용자에게 편의 제공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불필요한 시간 단축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844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쇼핑 편의 향상 및 브랜드 이미지 제고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844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빠른 결제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스캐너 기능 활용한 간편 결제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844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비콘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이용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계산대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에서의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대기시간 해소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085">
                <a:tc rowSpan="4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수익성 향상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인건비 절감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위치 기반 행사 정보 제공으로 마케팅 효과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sz="3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쇼핑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패턴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수집이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가능한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마련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접근성이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낮은 지역을 한눈에 파악하고 개편 가능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817474"/>
                  </a:ext>
                </a:extLst>
              </a:tr>
            </a:tbl>
          </a:graphicData>
        </a:graphic>
      </p:graphicFrame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8D69A876-20A3-4811-BA2F-4F699E62F0F3}"/>
              </a:ext>
            </a:extLst>
          </p:cNvPr>
          <p:cNvSpPr txBox="1"/>
          <p:nvPr/>
        </p:nvSpPr>
        <p:spPr>
          <a:xfrm>
            <a:off x="1013452" y="3168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E035B953-0C99-4CB2-AED8-E5134F55B6B4}"/>
              </a:ext>
            </a:extLst>
          </p:cNvPr>
          <p:cNvSpPr txBox="1"/>
          <p:nvPr/>
        </p:nvSpPr>
        <p:spPr>
          <a:xfrm>
            <a:off x="1028260" y="902415"/>
            <a:ext cx="188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연구 효과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xmlns="" id="{5449B984-D60C-42F7-B4F2-68146E13716A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0A60762-CA9E-42B1-A6E9-FAC42E1E8F94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38740"/>
              </p:ext>
            </p:extLst>
          </p:nvPr>
        </p:nvGraphicFramePr>
        <p:xfrm>
          <a:off x="1028416" y="1690635"/>
          <a:ext cx="10711095" cy="4017860"/>
        </p:xfrm>
        <a:graphic>
          <a:graphicData uri="http://schemas.openxmlformats.org/drawingml/2006/table">
            <a:tbl>
              <a:tblPr firstRow="1" bandRow="1">
                <a:tableStyleId>{F372CEF0-20D0-4271-8E5D-44551141A8E2}</a:tableStyleId>
              </a:tblPr>
              <a:tblGrid>
                <a:gridCol w="2761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2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368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8930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SK텔레콤과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중국 내 대형마트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로터스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Lotus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) 공동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"스마트 카트"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0">
                          <a:solidFill>
                            <a:schemeClr val="tx1"/>
                          </a:solidFill>
                        </a:rPr>
                        <a:t>실내 측위기술을 기반으로 매장 내에서 다양한 쇼핑정보·할인정보·광고 등을 제공하고, 스마트폰과 결제가 연계되는 '스마트카트' 서비스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89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1" dirty="0" err="1">
                          <a:solidFill>
                            <a:schemeClr val="tx1"/>
                          </a:solidFill>
                        </a:rPr>
                        <a:t>UWB기술을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 이용하였는데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 장애물이 많은 환경에서 오차가 극단적으로 증가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  <a:defRPr lang="ko-KR" altLang="en-US"/>
                      </a:pP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BLE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(저전력 블루투스 기술)를 이용하여 장애물이 많은 환경에서 유리함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30649" y="2074740"/>
            <a:ext cx="3423723" cy="3324376"/>
          </a:xfrm>
          <a:prstGeom prst="rect">
            <a:avLst/>
          </a:prstGeom>
        </p:spPr>
      </p:pic>
      <p:sp>
        <p:nvSpPr>
          <p:cNvPr id="11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B5CB40-1216-4E46-B51A-8968E2033FC6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1DBF2D24-7DCD-4091-934A-7DD7FD28816D}"/>
              </a:ext>
            </a:extLst>
          </p:cNvPr>
          <p:cNvSpPr txBox="1"/>
          <p:nvPr/>
        </p:nvSpPr>
        <p:spPr>
          <a:xfrm>
            <a:off x="1013452" y="316864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관련 연구 및 사례 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21F9BAC0-B231-43DF-8476-CC89F260E553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로터스의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스마트카트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8D915FB-A002-4B87-8929-DC835151E1AB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32447"/>
              </p:ext>
            </p:extLst>
          </p:nvPr>
        </p:nvGraphicFramePr>
        <p:xfrm>
          <a:off x="1028416" y="1690635"/>
          <a:ext cx="10711095" cy="4017860"/>
        </p:xfrm>
        <a:graphic>
          <a:graphicData uri="http://schemas.openxmlformats.org/drawingml/2006/table">
            <a:tbl>
              <a:tblPr firstRow="1" bandRow="1">
                <a:tableStyleId>{F372CEF0-20D0-4271-8E5D-44551141A8E2}</a:tableStyleId>
              </a:tblPr>
              <a:tblGrid>
                <a:gridCol w="2761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2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368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8930"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이마트 스마트 카트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"일라이"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0">
                          <a:solidFill>
                            <a:schemeClr val="tx1"/>
                          </a:solidFill>
                        </a:rPr>
                        <a:t>최신 IT 기술을 집약한 풀옵션 로봇카트. 사람을 인식할 수 있는 센서와 음성인식 기능, 상품 무게 인식 센서 등이 달려 있어 상품이 있는 자리로 고객을 안내하거나 고객과 일정 거리를 두고 따라다닐 수 있는 팔로잉 기능이 특징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89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자율주행에 초점 및 지나치게 비대한 기능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  <a:defRPr lang="ko-KR" altLang="en-US"/>
                      </a:pP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최적 경로 안내에 초점을 맞추고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가격대를 낮추어 상용화에 유리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1124" y="2219456"/>
            <a:ext cx="3440709" cy="3001642"/>
          </a:xfrm>
          <a:prstGeom prst="rect">
            <a:avLst/>
          </a:prstGeom>
        </p:spPr>
      </p:pic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xmlns="" id="{AC3DB346-1D24-4433-B855-8DAF39BE2E6B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xmlns="" id="{D11A8E2C-C82C-4028-B158-97D63FF580E8}"/>
              </a:ext>
            </a:extLst>
          </p:cNvPr>
          <p:cNvSpPr txBox="1"/>
          <p:nvPr/>
        </p:nvSpPr>
        <p:spPr>
          <a:xfrm>
            <a:off x="1013452" y="316864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관련 연구 및 사례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xmlns="" id="{5E481478-89F1-49A8-9E85-F3EAF203681D}"/>
              </a:ext>
            </a:extLst>
          </p:cNvPr>
          <p:cNvSpPr txBox="1"/>
          <p:nvPr/>
        </p:nvSpPr>
        <p:spPr>
          <a:xfrm>
            <a:off x="1028260" y="902415"/>
            <a:ext cx="238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이마트의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일라이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FE4B89-2172-40E8-9A73-D4336E7F3804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6E9A70-0393-4A5B-AC65-6039DFAE5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60929" y="1745560"/>
            <a:ext cx="635071" cy="1055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9AE420-BB18-4DDD-A520-5AF58DFA2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9470" y="4876270"/>
            <a:ext cx="867594" cy="1303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5634938-FD2B-447B-8FFB-724195DFCD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22812" y="5129829"/>
            <a:ext cx="1071562" cy="10715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F2A81D8-03B6-4FCD-8DF7-DE769726C9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2262" y="2597008"/>
            <a:ext cx="1150462" cy="11504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2ADF762-C44E-483F-A229-4A5DCA7B1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85" y="2555293"/>
            <a:ext cx="1071563" cy="136772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4F993536-830B-434B-8801-CFE6DC0930B5}"/>
              </a:ext>
            </a:extLst>
          </p:cNvPr>
          <p:cNvCxnSpPr>
            <a:cxnSpLocks/>
          </p:cNvCxnSpPr>
          <p:nvPr/>
        </p:nvCxnSpPr>
        <p:spPr>
          <a:xfrm flipV="1">
            <a:off x="3720775" y="2363821"/>
            <a:ext cx="1147817" cy="692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978DF6-80BB-4DFE-BBB5-D0A6B0CDBCE0}"/>
              </a:ext>
            </a:extLst>
          </p:cNvPr>
          <p:cNvSpPr txBox="1"/>
          <p:nvPr/>
        </p:nvSpPr>
        <p:spPr>
          <a:xfrm rot="19806383">
            <a:off x="3303681" y="2295803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원하는 상품 검색</a:t>
            </a:r>
            <a:endParaRPr lang="en-US" altLang="ko-KR" sz="15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8F1AB44-2E05-4432-8CF4-FC251453BE9E}"/>
              </a:ext>
            </a:extLst>
          </p:cNvPr>
          <p:cNvCxnSpPr>
            <a:cxnSpLocks/>
          </p:cNvCxnSpPr>
          <p:nvPr/>
        </p:nvCxnSpPr>
        <p:spPr>
          <a:xfrm>
            <a:off x="6632465" y="2235831"/>
            <a:ext cx="1450541" cy="5120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0E6A2D-4DDE-48B9-9C97-E9D3FD8B3849}"/>
              </a:ext>
            </a:extLst>
          </p:cNvPr>
          <p:cNvSpPr txBox="1"/>
          <p:nvPr/>
        </p:nvSpPr>
        <p:spPr>
          <a:xfrm rot="1086910">
            <a:off x="6764225" y="2104309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상품 정보 요청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5B66DBF9-6FFF-4F33-981F-150D96AE9F36}"/>
              </a:ext>
            </a:extLst>
          </p:cNvPr>
          <p:cNvCxnSpPr>
            <a:cxnSpLocks/>
          </p:cNvCxnSpPr>
          <p:nvPr/>
        </p:nvCxnSpPr>
        <p:spPr>
          <a:xfrm flipH="1" flipV="1">
            <a:off x="6576010" y="2344980"/>
            <a:ext cx="1443970" cy="5097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26278F83-59E4-4BEE-ABB4-019DDB27AD79}"/>
              </a:ext>
            </a:extLst>
          </p:cNvPr>
          <p:cNvCxnSpPr>
            <a:cxnSpLocks/>
          </p:cNvCxnSpPr>
          <p:nvPr/>
        </p:nvCxnSpPr>
        <p:spPr>
          <a:xfrm flipH="1">
            <a:off x="3782251" y="2474829"/>
            <a:ext cx="1134407" cy="684119"/>
          </a:xfrm>
          <a:prstGeom prst="straightConnector1">
            <a:avLst/>
          </a:prstGeom>
          <a:ln w="9525" cap="flat" cmpd="sng" algn="ctr">
            <a:solidFill>
              <a:schemeClr val="dk1">
                <a:alpha val="99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85E1041-0442-464C-899E-09F5C49FE74D}"/>
              </a:ext>
            </a:extLst>
          </p:cNvPr>
          <p:cNvSpPr txBox="1"/>
          <p:nvPr/>
        </p:nvSpPr>
        <p:spPr>
          <a:xfrm rot="1190896">
            <a:off x="6458241" y="2680064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상품 정보 송신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AD3A033-77C9-4736-B0A7-AF7E08693772}"/>
              </a:ext>
            </a:extLst>
          </p:cNvPr>
          <p:cNvSpPr txBox="1"/>
          <p:nvPr/>
        </p:nvSpPr>
        <p:spPr>
          <a:xfrm>
            <a:off x="7602865" y="3876410"/>
            <a:ext cx="252038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/>
              <a:t>데이터베이스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D5661E1-623C-48A4-8FEA-E22806C62DD0}"/>
              </a:ext>
            </a:extLst>
          </p:cNvPr>
          <p:cNvSpPr txBox="1"/>
          <p:nvPr/>
        </p:nvSpPr>
        <p:spPr>
          <a:xfrm>
            <a:off x="4507074" y="1229616"/>
            <a:ext cx="252038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/>
              <a:t>스마트 카트 내 디바이스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CC1776E-5E0E-43DD-B3CD-D2744C4F6E38}"/>
              </a:ext>
            </a:extLst>
          </p:cNvPr>
          <p:cNvSpPr txBox="1"/>
          <p:nvPr/>
        </p:nvSpPr>
        <p:spPr>
          <a:xfrm>
            <a:off x="5840756" y="6285319"/>
            <a:ext cx="21817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/>
              <a:t>동선 계산 및 결제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EFA3083-26F2-4388-8F8B-3C7C9A63DEBC}"/>
              </a:ext>
            </a:extLst>
          </p:cNvPr>
          <p:cNvSpPr txBox="1"/>
          <p:nvPr/>
        </p:nvSpPr>
        <p:spPr>
          <a:xfrm rot="19720783">
            <a:off x="3688636" y="2934083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상품 검색 </a:t>
            </a:r>
            <a:r>
              <a:rPr lang="ko-KR" altLang="en-US" sz="1500" b="1" dirty="0" err="1"/>
              <a:t>재요청</a:t>
            </a:r>
            <a:endParaRPr lang="ko-KR" altLang="en-US" sz="1500" b="1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6A27C6A-6340-4324-BE6F-8E20AA3F79E1}"/>
              </a:ext>
            </a:extLst>
          </p:cNvPr>
          <p:cNvCxnSpPr>
            <a:cxnSpLocks/>
          </p:cNvCxnSpPr>
          <p:nvPr/>
        </p:nvCxnSpPr>
        <p:spPr>
          <a:xfrm>
            <a:off x="5919630" y="3267818"/>
            <a:ext cx="711035" cy="1286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091CF71-4CA5-4822-95FB-8AE6929BB077}"/>
              </a:ext>
            </a:extLst>
          </p:cNvPr>
          <p:cNvSpPr txBox="1"/>
          <p:nvPr/>
        </p:nvSpPr>
        <p:spPr>
          <a:xfrm>
            <a:off x="4474130" y="3882236"/>
            <a:ext cx="21817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/>
              <a:t>최적 동선 요청</a:t>
            </a:r>
            <a:endParaRPr lang="en-US" altLang="ko-KR" sz="1500" b="1" dirty="0"/>
          </a:p>
          <a:p>
            <a:pPr algn="ctr">
              <a:defRPr lang="ko-KR" altLang="en-US"/>
            </a:pPr>
            <a:r>
              <a:rPr lang="ko-KR" altLang="en-US" sz="1500" b="1" dirty="0"/>
              <a:t>결제 요청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87BFC390-A0D8-430D-85C4-53F93F756E17}"/>
              </a:ext>
            </a:extLst>
          </p:cNvPr>
          <p:cNvCxnSpPr>
            <a:cxnSpLocks/>
          </p:cNvCxnSpPr>
          <p:nvPr/>
        </p:nvCxnSpPr>
        <p:spPr>
          <a:xfrm flipH="1" flipV="1">
            <a:off x="6024936" y="3253388"/>
            <a:ext cx="698558" cy="12635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4D48F02-5D88-48CA-9B66-FA38AF915D9C}"/>
              </a:ext>
            </a:extLst>
          </p:cNvPr>
          <p:cNvSpPr txBox="1"/>
          <p:nvPr/>
        </p:nvSpPr>
        <p:spPr>
          <a:xfrm>
            <a:off x="5817284" y="3627465"/>
            <a:ext cx="21817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/>
              <a:t>경로 송신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73284686-CD05-4C77-AAE4-556D7DAE0D6D}"/>
              </a:ext>
            </a:extLst>
          </p:cNvPr>
          <p:cNvCxnSpPr/>
          <p:nvPr/>
        </p:nvCxnSpPr>
        <p:spPr>
          <a:xfrm>
            <a:off x="4664287" y="5775338"/>
            <a:ext cx="12186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944E85F-6A23-48EE-9317-F5D098013B11}"/>
              </a:ext>
            </a:extLst>
          </p:cNvPr>
          <p:cNvSpPr txBox="1"/>
          <p:nvPr/>
        </p:nvSpPr>
        <p:spPr>
          <a:xfrm>
            <a:off x="4209029" y="5919630"/>
            <a:ext cx="21817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/>
              <a:t>신호세기 전송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7BFCCF50-1A65-45D4-994A-42F8B88BF411}"/>
              </a:ext>
            </a:extLst>
          </p:cNvPr>
          <p:cNvCxnSpPr/>
          <p:nvPr/>
        </p:nvCxnSpPr>
        <p:spPr>
          <a:xfrm flipH="1">
            <a:off x="4671291" y="5669341"/>
            <a:ext cx="121859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5F34C5E-0C28-4AD8-85B9-AF125EE4E34B}"/>
              </a:ext>
            </a:extLst>
          </p:cNvPr>
          <p:cNvSpPr txBox="1"/>
          <p:nvPr/>
        </p:nvSpPr>
        <p:spPr>
          <a:xfrm>
            <a:off x="4226661" y="5262473"/>
            <a:ext cx="21817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/>
              <a:t>통신정보갱신 요청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28C536BE-F31D-4741-A3CF-4CF3569DD914}"/>
              </a:ext>
            </a:extLst>
          </p:cNvPr>
          <p:cNvCxnSpPr>
            <a:cxnSpLocks/>
          </p:cNvCxnSpPr>
          <p:nvPr/>
        </p:nvCxnSpPr>
        <p:spPr>
          <a:xfrm rot="18846125">
            <a:off x="7338540" y="4814951"/>
            <a:ext cx="12186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2D518B0-4BAE-4CCA-B6F7-0DA654A09DF5}"/>
              </a:ext>
            </a:extLst>
          </p:cNvPr>
          <p:cNvSpPr txBox="1"/>
          <p:nvPr/>
        </p:nvSpPr>
        <p:spPr>
          <a:xfrm rot="18830991">
            <a:off x="7060018" y="4798217"/>
            <a:ext cx="2181744" cy="312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/>
              <a:t>재고 수정 요청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FDAB201-780B-4D7B-9C69-EFAD4A4FEEEB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xmlns="" id="{3B51CAB4-8161-4490-AADC-37F860C33958}"/>
              </a:ext>
            </a:extLst>
          </p:cNvPr>
          <p:cNvSpPr txBox="1"/>
          <p:nvPr/>
        </p:nvSpPr>
        <p:spPr>
          <a:xfrm>
            <a:off x="1013452" y="316864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수행 시나리오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D26C4E0-133C-43C8-A527-F2E1D62239EC}"/>
              </a:ext>
            </a:extLst>
          </p:cNvPr>
          <p:cNvSpPr txBox="1"/>
          <p:nvPr/>
        </p:nvSpPr>
        <p:spPr>
          <a:xfrm>
            <a:off x="1639677" y="4026337"/>
            <a:ext cx="252038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/>
              <a:t>고객</a:t>
            </a:r>
            <a:endParaRPr lang="ko-KR" altLang="en-US" sz="15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EBE7B42-4AB5-4C19-99DC-40550AA57449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xmlns="" id="{F61CA370-2B01-4DCA-A0D0-0849B797F4A2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프로그램 시나리오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6C87E4E-762B-4704-9CC2-49BD2584ECC6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65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7F0E902-4D77-4120-9919-4F9D36166B16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B08F238E-080A-49A5-996B-E0765791F169}"/>
              </a:ext>
            </a:extLst>
          </p:cNvPr>
          <p:cNvSpPr txBox="1"/>
          <p:nvPr/>
        </p:nvSpPr>
        <p:spPr>
          <a:xfrm>
            <a:off x="1013452" y="316864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수행 시나리오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37D9C31-56A6-4950-BADD-50400272A301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A42E72FC-830C-4223-8CEE-E0CC4C41F0F0}"/>
              </a:ext>
            </a:extLst>
          </p:cNvPr>
          <p:cNvSpPr txBox="1"/>
          <p:nvPr/>
        </p:nvSpPr>
        <p:spPr>
          <a:xfrm>
            <a:off x="1028259" y="902415"/>
            <a:ext cx="4055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수행 시나리오 활동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EFD5DE-A937-480B-9895-95FDFCDB37FD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1027" name="Picture 3" descr="C:\Users\junhy\Downloads\Untitled Diagram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99" y="1186366"/>
            <a:ext cx="374332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0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962</Words>
  <Application>Microsoft Office PowerPoint</Application>
  <PresentationFormat>사용자 지정</PresentationFormat>
  <Paragraphs>488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junhyeok kang</dc:creator>
  <cp:lastModifiedBy>junhyeok kang</cp:lastModifiedBy>
  <cp:revision>65</cp:revision>
  <dcterms:created xsi:type="dcterms:W3CDTF">2018-12-16T09:14:03Z</dcterms:created>
  <dcterms:modified xsi:type="dcterms:W3CDTF">2018-12-17T14:40:44Z</dcterms:modified>
  <cp:version>0906.0100.01</cp:version>
</cp:coreProperties>
</file>