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44BE35-4167-4729-A9C7-6F751154AFBE}">
  <a:tblStyle styleId="{A944BE35-4167-4729-A9C7-6F751154A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da2515e1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da2515e1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330da9177_0_1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330da9177_0_1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330da9177_0_1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330da9177_0_1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330da917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330da917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330da917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330da917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d8c159e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d8c159e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330da917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330da917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330da9177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330da9177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330da917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330da917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330da9177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330da9177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">
  <p:cSld name="AUTOLAYOUT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8" name="Google Shape;58;p13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1">
  <p:cSld name="AUTOLAYOUT_1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4"/>
          <p:cNvSpPr txBox="1"/>
          <p:nvPr>
            <p:ph type="title"/>
          </p:nvPr>
        </p:nvSpPr>
        <p:spPr>
          <a:xfrm>
            <a:off x="1960500" y="1302475"/>
            <a:ext cx="5223000" cy="978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960500" y="2331800"/>
            <a:ext cx="5223000" cy="152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2">
  <p:cSld name="AUTOLAYOUT_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4">
  <p:cSld name="AUTOLAYOUT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2">
            <a:alphaModFix/>
          </a:blip>
          <a:srcRect b="38309" l="0" r="0" t="38312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3">
  <p:cSld name="AUTOLAYOUT_5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2140800" y="3781876"/>
            <a:ext cx="4862400" cy="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2140800" y="1237413"/>
            <a:ext cx="4862400" cy="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5">
  <p:cSld name="AUTOLAYOUT_6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0" y="3692275"/>
            <a:ext cx="9144087" cy="1364606"/>
          </a:xfrm>
          <a:custGeom>
            <a:rect b="b" l="l" r="r" t="t"/>
            <a:pathLst>
              <a:path extrusionOk="0" h="72779" w="472807">
                <a:moveTo>
                  <a:pt x="0" y="72779"/>
                </a:moveTo>
                <a:lnTo>
                  <a:pt x="27992" y="46314"/>
                </a:lnTo>
                <a:lnTo>
                  <a:pt x="46313" y="57511"/>
                </a:lnTo>
                <a:lnTo>
                  <a:pt x="86520" y="0"/>
                </a:lnTo>
                <a:lnTo>
                  <a:pt x="153700" y="62600"/>
                </a:lnTo>
                <a:lnTo>
                  <a:pt x="172022" y="21885"/>
                </a:lnTo>
                <a:lnTo>
                  <a:pt x="202559" y="44278"/>
                </a:lnTo>
                <a:lnTo>
                  <a:pt x="233095" y="27483"/>
                </a:lnTo>
                <a:lnTo>
                  <a:pt x="265159" y="44278"/>
                </a:lnTo>
                <a:lnTo>
                  <a:pt x="304347" y="20358"/>
                </a:lnTo>
                <a:lnTo>
                  <a:pt x="358804" y="45805"/>
                </a:lnTo>
                <a:lnTo>
                  <a:pt x="387814" y="18322"/>
                </a:lnTo>
                <a:lnTo>
                  <a:pt x="430056" y="49877"/>
                </a:lnTo>
                <a:lnTo>
                  <a:pt x="472807" y="16286"/>
                </a:lnTo>
              </a:path>
            </a:pathLst>
          </a:custGeom>
          <a:noFill/>
          <a:ln cap="flat" cmpd="sng" w="952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8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59300" y="2645875"/>
            <a:ext cx="9084600" cy="96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type="ctrTitle"/>
          </p:nvPr>
        </p:nvSpPr>
        <p:spPr>
          <a:xfrm>
            <a:off x="2050375" y="264475"/>
            <a:ext cx="5054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3400">
                <a:solidFill>
                  <a:srgbClr val="674EA7"/>
                </a:solidFill>
                <a:latin typeface="Merriweather"/>
                <a:ea typeface="Merriweather"/>
                <a:cs typeface="Merriweather"/>
                <a:sym typeface="Merriweather"/>
              </a:rPr>
              <a:t>WORKSHOP I2</a:t>
            </a:r>
            <a:endParaRPr/>
          </a:p>
        </p:txBody>
      </p:sp>
      <p:sp>
        <p:nvSpPr>
          <p:cNvPr id="138" name="Google Shape;138;p19"/>
          <p:cNvSpPr txBox="1"/>
          <p:nvPr>
            <p:ph idx="1" type="subTitle"/>
          </p:nvPr>
        </p:nvSpPr>
        <p:spPr>
          <a:xfrm>
            <a:off x="2292775" y="1738075"/>
            <a:ext cx="45699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L’IA au service de l’industrie</a:t>
            </a:r>
            <a:endParaRPr i="1" sz="1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fr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Plugin d’analyse de site web</a:t>
            </a:r>
            <a:endParaRPr b="1" i="1"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75" y="938625"/>
            <a:ext cx="1544800" cy="10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1387975" y="4535775"/>
            <a:ext cx="63795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ALFRED Tristan, DEKYNDT Florentin, DELAGE Corentin, DEMARET Antoine, TASSAERT Simon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VI. Démonstration</a:t>
            </a:r>
            <a:endParaRPr/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pour votre attention</a:t>
            </a:r>
            <a:endParaRPr/>
          </a:p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2938225" y="1478825"/>
            <a:ext cx="23682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groupe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ALFRED Tristan du groupe 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DEKYNDT Florentin du groupe B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DELAGE Corentin du groupe B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DEMARET Antoine du groupe Atos 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TASSAERT Simon du groupe A</a:t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Sommaire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061200" y="2188400"/>
            <a:ext cx="30216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romanUcPeriod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Mise en contexte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romanUcPeriod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Notre solution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romanUcPeriod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Architecture de la solution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romanUcPeriod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Les entrées/sorties de l’IA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romanUcPeriod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Workflow de l’IA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romanUcPeriod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Démonstration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960500" y="535175"/>
            <a:ext cx="52230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AutoNum type="romanUcPeriod"/>
            </a:pPr>
            <a:r>
              <a:rPr lang="fr" sz="3600">
                <a:solidFill>
                  <a:srgbClr val="434343"/>
                </a:solidFill>
              </a:rPr>
              <a:t>Mise en contexte</a:t>
            </a:r>
            <a:endParaRPr sz="3600">
              <a:solidFill>
                <a:srgbClr val="434343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Imaginer une solution à l’aube de l’industrie 4.0</a:t>
            </a:r>
            <a:endParaRPr sz="3600">
              <a:solidFill>
                <a:srgbClr val="434343"/>
              </a:solidFill>
            </a:endParaRPr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1700250" y="1851050"/>
            <a:ext cx="60552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i="1" lang="fr" sz="1200">
                <a:latin typeface="Roboto"/>
                <a:ea typeface="Roboto"/>
                <a:cs typeface="Roboto"/>
                <a:sym typeface="Roboto"/>
              </a:rPr>
              <a:t>Hyperautomation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Automatisation des processus </a:t>
            </a:r>
            <a:r>
              <a:rPr lang="f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répétitifs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et </a:t>
            </a:r>
            <a:r>
              <a:rPr lang="f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prévisibles 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f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Utile dans des domaines variés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f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Transformation des métiers par l’accompagnement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i="1" lang="fr" sz="1200">
                <a:latin typeface="Roboto"/>
                <a:ea typeface="Roboto"/>
                <a:cs typeface="Roboto"/>
                <a:sym typeface="Roboto"/>
              </a:rPr>
              <a:t>Ambient experience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Accompagnement constant des users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Expérience fluide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1960500" y="535175"/>
            <a:ext cx="52230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AutoNum type="romanUcPeriod"/>
            </a:pPr>
            <a:r>
              <a:rPr lang="fr" sz="3600">
                <a:solidFill>
                  <a:srgbClr val="434343"/>
                </a:solidFill>
              </a:rPr>
              <a:t>Mise en contexte</a:t>
            </a:r>
            <a:endParaRPr sz="3600">
              <a:solidFill>
                <a:srgbClr val="434343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Imaginer une solution à l’aube de l’industrie 4.0</a:t>
            </a:r>
            <a:endParaRPr sz="3600">
              <a:solidFill>
                <a:srgbClr val="434343"/>
              </a:solidFill>
            </a:endParaRPr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1700250" y="1851050"/>
            <a:ext cx="60552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Besoin :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L’ergonomie est essentielle pour le développement d’un site web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Il est complexe d’en mesurer la qualité (disposition, hiérarchie des pages)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Un rapport sur ces axes demande beaucoup de ressources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2894475" y="-417479"/>
            <a:ext cx="57408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II. Notre solution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2731650" y="1089475"/>
            <a:ext cx="5740800" cy="3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solution logicielle pour mesurer la pertinence d’un site web composé de :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fr"/>
              <a:t>Un plugin pour récupérer les données de navigation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/>
              <a:t>Une application côté serveur qui traite les données avec du machine learning et des statistiques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/>
              <a:t>Une base de données qui enregistre les données de navigation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/>
              <a:t>Une application web qui affiche les rapports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2894475" y="303848"/>
            <a:ext cx="5740800" cy="5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434343"/>
                </a:solidFill>
              </a:rPr>
              <a:t>III. Architecture applicative</a:t>
            </a:r>
            <a:r>
              <a:rPr lang="fr" sz="3100"/>
              <a:t> </a:t>
            </a:r>
            <a:endParaRPr sz="3100"/>
          </a:p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16161"/>
                </a:solidFill>
              </a:rPr>
              <a:t>‹#›</a:t>
            </a:fld>
            <a:endParaRPr>
              <a:solidFill>
                <a:srgbClr val="616161"/>
              </a:solidFill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350" y="989950"/>
            <a:ext cx="6813650" cy="39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513525" y="-631100"/>
            <a:ext cx="8170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IV. Les indicateurs générés par l’IA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837475" y="1823200"/>
            <a:ext cx="926400" cy="48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441025" y="1904725"/>
            <a:ext cx="622500" cy="24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1" name="Google Shape;191;p26"/>
          <p:cNvGraphicFramePr/>
          <p:nvPr/>
        </p:nvGraphicFramePr>
        <p:xfrm>
          <a:off x="1351888" y="8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{A944BE35-4167-4729-A9C7-6F751154AFBE}</a:tableStyleId>
              </a:tblPr>
              <a:tblGrid>
                <a:gridCol w="1795125"/>
                <a:gridCol w="1991275"/>
                <a:gridCol w="2707375"/>
              </a:tblGrid>
              <a:tr h="31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Entrées de l’IA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Indicateurs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Valeur ajoutée pour l’utilisateur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</a:tr>
              <a:tr h="96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de clics par bouton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Fréquence de visite de la page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de la page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Pertinence de chaque bouton 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Pourcentage de bouton utile par site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Savoir quel bouton est inutile dans son interface pour épurer l’ergonomie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96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Chemins effectués par l’utilisateur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Temps estimé de passage par page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de la page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Pertinence de la hiérarchie des pages sur un site web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Savoir déterminer les pages superflues sur un site ou une application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6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Temps moyen par page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Temps estimé sur la page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de page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Pertinence du contenu/ergonomie pour l’utilisateur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Déterminer si une page est à retravaillée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7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de clics sur les liens de redirection vers des articles associés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Attrait des utilisateurs pour le sujet/produit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Pertinence des associations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0250" y="553900"/>
            <a:ext cx="29235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V. Workflow de l’IA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950" y="1497103"/>
            <a:ext cx="6954099" cy="28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