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65" r:id="rId2"/>
    <p:sldId id="260" r:id="rId3"/>
    <p:sldId id="269" r:id="rId4"/>
    <p:sldId id="270" r:id="rId5"/>
    <p:sldId id="268" r:id="rId6"/>
    <p:sldId id="266" r:id="rId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6364" autoAdjust="0"/>
  </p:normalViewPr>
  <p:slideViewPr>
    <p:cSldViewPr>
      <p:cViewPr varScale="1">
        <p:scale>
          <a:sx n="113" d="100"/>
          <a:sy n="113" d="100"/>
        </p:scale>
        <p:origin x="-552" y="-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DEBEDF-ED2A-4BFC-9674-CF11A66FC43E}" type="datetimeFigureOut">
              <a:rPr lang="en-US" smtClean="0"/>
              <a:t>6/14/2018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1584AF-7AC8-40C7-953D-3450698B316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4383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1584AF-7AC8-40C7-953D-3450698B316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18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1584AF-7AC8-40C7-953D-3450698B316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2134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1584AF-7AC8-40C7-953D-3450698B316C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4504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1584AF-7AC8-40C7-953D-3450698B316C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8797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E5E68-BF49-4AF0-AEEF-11041FC8CD94}" type="datetimeFigureOut">
              <a:rPr lang="en-US" smtClean="0"/>
              <a:t>6/14/2018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60DA1-DC56-42CF-A7D0-09031AE71A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9848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E5E68-BF49-4AF0-AEEF-11041FC8CD94}" type="datetimeFigureOut">
              <a:rPr lang="en-US" smtClean="0"/>
              <a:t>6/14/2018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60DA1-DC56-42CF-A7D0-09031AE71A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98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E5E68-BF49-4AF0-AEEF-11041FC8CD94}" type="datetimeFigureOut">
              <a:rPr lang="en-US" smtClean="0"/>
              <a:t>6/14/2018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60DA1-DC56-42CF-A7D0-09031AE71A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6725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E5E68-BF49-4AF0-AEEF-11041FC8CD94}" type="datetimeFigureOut">
              <a:rPr lang="en-US" smtClean="0"/>
              <a:t>6/14/2018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60DA1-DC56-42CF-A7D0-09031AE71A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843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E5E68-BF49-4AF0-AEEF-11041FC8CD94}" type="datetimeFigureOut">
              <a:rPr lang="en-US" smtClean="0"/>
              <a:t>6/14/2018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60DA1-DC56-42CF-A7D0-09031AE71A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106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E5E68-BF49-4AF0-AEEF-11041FC8CD94}" type="datetimeFigureOut">
              <a:rPr lang="en-US" smtClean="0"/>
              <a:t>6/14/2018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60DA1-DC56-42CF-A7D0-09031AE71A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403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E5E68-BF49-4AF0-AEEF-11041FC8CD94}" type="datetimeFigureOut">
              <a:rPr lang="en-US" smtClean="0"/>
              <a:t>6/14/2018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60DA1-DC56-42CF-A7D0-09031AE71A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7460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E5E68-BF49-4AF0-AEEF-11041FC8CD94}" type="datetimeFigureOut">
              <a:rPr lang="en-US" smtClean="0"/>
              <a:t>6/14/2018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60DA1-DC56-42CF-A7D0-09031AE71A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14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E5E68-BF49-4AF0-AEEF-11041FC8CD94}" type="datetimeFigureOut">
              <a:rPr lang="en-US" smtClean="0"/>
              <a:t>6/14/2018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60DA1-DC56-42CF-A7D0-09031AE71A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966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E5E68-BF49-4AF0-AEEF-11041FC8CD94}" type="datetimeFigureOut">
              <a:rPr lang="en-US" smtClean="0"/>
              <a:t>6/14/2018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60DA1-DC56-42CF-A7D0-09031AE71A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1837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E5E68-BF49-4AF0-AEEF-11041FC8CD94}" type="datetimeFigureOut">
              <a:rPr lang="en-US" smtClean="0"/>
              <a:t>6/14/2018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60DA1-DC56-42CF-A7D0-09031AE71A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574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5E5E68-BF49-4AF0-AEEF-11041FC8CD94}" type="datetimeFigureOut">
              <a:rPr lang="en-US" smtClean="0"/>
              <a:t>6/14/2018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760DA1-DC56-42CF-A7D0-09031AE71A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65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047750"/>
            <a:ext cx="91440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3714750"/>
            <a:ext cx="6400800" cy="1314450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US" b="1" dirty="0" smtClean="0">
                <a:solidFill>
                  <a:srgbClr val="FFC000"/>
                </a:solidFill>
              </a:rPr>
              <a:t>Joe James</a:t>
            </a:r>
          </a:p>
          <a:p>
            <a:pPr algn="l"/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Math &amp; Computer Science Tutorials</a:t>
            </a:r>
          </a:p>
          <a:p>
            <a:pPr algn="l"/>
            <a:r>
              <a:rPr lang="en-US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  <a:r>
              <a:rPr 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rom Silicon Valley</a:t>
            </a:r>
            <a:endParaRPr lang="en-US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1110201"/>
            <a:ext cx="8839200" cy="2452150"/>
          </a:xfrm>
        </p:spPr>
        <p:txBody>
          <a:bodyPr>
            <a:noAutofit/>
          </a:bodyPr>
          <a:lstStyle/>
          <a:p>
            <a:r>
              <a:rPr lang="en-US" sz="13800" b="1" dirty="0" smtClean="0">
                <a:solidFill>
                  <a:schemeClr val="bg1"/>
                </a:solidFill>
                <a:latin typeface="Segoe UI Black" pitchFamily="34" charset="0"/>
                <a:ea typeface="Segoe UI Black" pitchFamily="34" charset="0"/>
                <a:cs typeface="Segoe UI Black" pitchFamily="34" charset="0"/>
              </a:rPr>
              <a:t>Pandas</a:t>
            </a:r>
            <a:endParaRPr lang="en-US" sz="13800" b="1" dirty="0">
              <a:solidFill>
                <a:schemeClr val="bg1"/>
              </a:solidFill>
              <a:latin typeface="Segoe UI Black" pitchFamily="34" charset="0"/>
              <a:ea typeface="Segoe UI Black" pitchFamily="34" charset="0"/>
              <a:cs typeface="Segoe UI Black" pitchFamily="34" charset="0"/>
            </a:endParaRPr>
          </a:p>
        </p:txBody>
      </p:sp>
      <p:pic>
        <p:nvPicPr>
          <p:cNvPr id="1026" name="Picture 2" descr="Image result for python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2700" y="32592"/>
            <a:ext cx="4038600" cy="1171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3" r="14520" b="3823"/>
          <a:stretch/>
        </p:blipFill>
        <p:spPr>
          <a:xfrm>
            <a:off x="7218310" y="3181350"/>
            <a:ext cx="1925690" cy="196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095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361950"/>
            <a:ext cx="7772400" cy="4191001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2800" b="1" dirty="0" smtClean="0">
                <a:solidFill>
                  <a:schemeClr val="tx2"/>
                </a:solidFill>
              </a:rPr>
              <a:t>Pandas </a:t>
            </a:r>
            <a:r>
              <a:rPr lang="en-US" sz="2800" b="1" dirty="0">
                <a:solidFill>
                  <a:schemeClr val="tx2"/>
                </a:solidFill>
              </a:rPr>
              <a:t>is an open </a:t>
            </a:r>
            <a:r>
              <a:rPr lang="en-US" sz="2800" b="1" dirty="0" smtClean="0">
                <a:solidFill>
                  <a:schemeClr val="tx2"/>
                </a:solidFill>
              </a:rPr>
              <a:t>source </a:t>
            </a:r>
            <a:r>
              <a:rPr lang="en-US" sz="2800" b="1" dirty="0">
                <a:solidFill>
                  <a:schemeClr val="tx2"/>
                </a:solidFill>
              </a:rPr>
              <a:t>Python </a:t>
            </a:r>
            <a:r>
              <a:rPr lang="en-US" sz="2800" b="1" dirty="0" smtClean="0">
                <a:solidFill>
                  <a:schemeClr val="tx2"/>
                </a:solidFill>
              </a:rPr>
              <a:t>library </a:t>
            </a:r>
            <a:r>
              <a:rPr lang="en-US" sz="2800" b="1" dirty="0">
                <a:solidFill>
                  <a:schemeClr val="tx2"/>
                </a:solidFill>
              </a:rPr>
              <a:t>providing high-performance, easy-to-use data structures and data analysis </a:t>
            </a:r>
            <a:r>
              <a:rPr lang="en-US" sz="2800" b="1" dirty="0" smtClean="0">
                <a:solidFill>
                  <a:schemeClr val="tx2"/>
                </a:solidFill>
              </a:rPr>
              <a:t>tools.</a:t>
            </a:r>
          </a:p>
          <a:p>
            <a:pPr marL="0" indent="0">
              <a:lnSpc>
                <a:spcPct val="110000"/>
              </a:lnSpc>
              <a:buNone/>
            </a:pPr>
            <a:endParaRPr lang="en-US" sz="2800" b="1" dirty="0">
              <a:solidFill>
                <a:schemeClr val="tx2"/>
              </a:solidFill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sz="2800" b="1" dirty="0" smtClean="0">
                <a:solidFill>
                  <a:schemeClr val="tx2"/>
                </a:solidFill>
              </a:rPr>
              <a:t>Runs on top of NumPy.</a:t>
            </a:r>
          </a:p>
          <a:p>
            <a:pPr marL="0" indent="0">
              <a:lnSpc>
                <a:spcPct val="110000"/>
              </a:lnSpc>
              <a:buNone/>
            </a:pPr>
            <a:endParaRPr lang="en-US" sz="2800" b="1" dirty="0">
              <a:solidFill>
                <a:schemeClr val="tx2"/>
              </a:solidFill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sz="2800" b="1" dirty="0" smtClean="0">
                <a:solidFill>
                  <a:schemeClr val="tx2"/>
                </a:solidFill>
              </a:rPr>
              <a:t>Very popular for data science.</a:t>
            </a:r>
          </a:p>
          <a:p>
            <a:pPr marL="0" indent="0">
              <a:lnSpc>
                <a:spcPct val="110000"/>
              </a:lnSpc>
              <a:buNone/>
            </a:pPr>
            <a:endParaRPr lang="en-US" sz="2800" b="1" dirty="0">
              <a:solidFill>
                <a:schemeClr val="tx2"/>
              </a:solidFill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sz="2800" b="1" dirty="0">
                <a:solidFill>
                  <a:schemeClr val="tx2"/>
                </a:solidFill>
              </a:rPr>
              <a:t>Current version: v0.23.1</a:t>
            </a:r>
          </a:p>
          <a:p>
            <a:pPr>
              <a:lnSpc>
                <a:spcPct val="110000"/>
              </a:lnSpc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88607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Pandas vs. NumPy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5800" y="1123950"/>
            <a:ext cx="4419600" cy="3886199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20000"/>
              </a:lnSpc>
              <a:spcBef>
                <a:spcPts val="1200"/>
              </a:spcBef>
              <a:buNone/>
            </a:pPr>
            <a:r>
              <a:rPr lang="en-US" b="1" dirty="0">
                <a:solidFill>
                  <a:schemeClr val="tx2"/>
                </a:solidFill>
              </a:rPr>
              <a:t>Pandas</a:t>
            </a: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sz="1600" dirty="0" smtClean="0"/>
              <a:t>High-level data structures (data frame).</a:t>
            </a: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sz="1600" dirty="0"/>
              <a:t>More streamlined handling of </a:t>
            </a:r>
            <a:r>
              <a:rPr lang="en-US" sz="1600" b="1" dirty="0"/>
              <a:t>tabular </a:t>
            </a:r>
            <a:r>
              <a:rPr lang="en-US" sz="1600" b="1" dirty="0" smtClean="0"/>
              <a:t>data</a:t>
            </a:r>
            <a:r>
              <a:rPr lang="en-US" sz="1600" dirty="0" smtClean="0"/>
              <a:t>, and rich </a:t>
            </a:r>
            <a:r>
              <a:rPr lang="en-US" sz="1600" b="1" dirty="0"/>
              <a:t>time series </a:t>
            </a:r>
            <a:r>
              <a:rPr lang="en-US" sz="1600" dirty="0" smtClean="0"/>
              <a:t>functionality.</a:t>
            </a: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sz="1600" dirty="0" smtClean="0"/>
              <a:t>Data </a:t>
            </a:r>
            <a:r>
              <a:rPr lang="en-US" sz="1600" dirty="0"/>
              <a:t>alignment, </a:t>
            </a:r>
            <a:r>
              <a:rPr lang="en-US" sz="1600" dirty="0" smtClean="0"/>
              <a:t>missing-data friendly </a:t>
            </a:r>
            <a:r>
              <a:rPr lang="en-US" sz="1600" dirty="0"/>
              <a:t>statistics, </a:t>
            </a:r>
            <a:r>
              <a:rPr lang="en-US" sz="1600" dirty="0"/>
              <a:t>groupby</a:t>
            </a:r>
            <a:r>
              <a:rPr lang="en-US" sz="1600" dirty="0"/>
              <a:t>, merge and join </a:t>
            </a:r>
            <a:r>
              <a:rPr lang="en-US" sz="1600" dirty="0" smtClean="0"/>
              <a:t>methods.</a:t>
            </a: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sz="1600" dirty="0" smtClean="0"/>
              <a:t>You </a:t>
            </a:r>
            <a:r>
              <a:rPr lang="en-US" sz="1600" dirty="0"/>
              <a:t>can use </a:t>
            </a:r>
            <a:r>
              <a:rPr lang="en-US" sz="1600" dirty="0" smtClean="0"/>
              <a:t>Pandas </a:t>
            </a:r>
            <a:r>
              <a:rPr lang="en-US" sz="1600" dirty="0"/>
              <a:t>data </a:t>
            </a:r>
            <a:r>
              <a:rPr lang="en-US" sz="1600" dirty="0" smtClean="0"/>
              <a:t>structures, and freely </a:t>
            </a:r>
            <a:r>
              <a:rPr lang="en-US" sz="1600" dirty="0"/>
              <a:t>draw on </a:t>
            </a:r>
            <a:r>
              <a:rPr lang="en-US" sz="1600" dirty="0" smtClean="0"/>
              <a:t>NumPy </a:t>
            </a:r>
            <a:r>
              <a:rPr lang="en-US" sz="1600" dirty="0"/>
              <a:t>and </a:t>
            </a:r>
            <a:r>
              <a:rPr lang="en-US" sz="1600" dirty="0" smtClean="0"/>
              <a:t>SciPy </a:t>
            </a:r>
            <a:r>
              <a:rPr lang="en-US" sz="1600" dirty="0"/>
              <a:t>functions to manipulate them</a:t>
            </a:r>
            <a:r>
              <a:rPr lang="en-US" sz="1600" dirty="0" smtClean="0"/>
              <a:t>.</a:t>
            </a:r>
            <a:endParaRPr lang="en-US" sz="16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04800" y="1123949"/>
            <a:ext cx="3810000" cy="38861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1200"/>
              </a:spcBef>
              <a:buNone/>
            </a:pPr>
            <a:r>
              <a:rPr lang="en-US" b="1" dirty="0">
                <a:solidFill>
                  <a:schemeClr val="tx2"/>
                </a:solidFill>
              </a:rPr>
              <a:t>NumPy</a:t>
            </a:r>
          </a:p>
          <a:p>
            <a:pPr>
              <a:spcBef>
                <a:spcPts val="1200"/>
              </a:spcBef>
            </a:pPr>
            <a:r>
              <a:rPr lang="en-US" sz="1800" dirty="0" smtClean="0"/>
              <a:t>Low-level </a:t>
            </a:r>
            <a:r>
              <a:rPr lang="en-US" sz="1800" dirty="0"/>
              <a:t>data structure (</a:t>
            </a:r>
            <a:r>
              <a:rPr lang="en-US" sz="1800" dirty="0"/>
              <a:t>np.array)</a:t>
            </a:r>
          </a:p>
          <a:p>
            <a:pPr>
              <a:spcBef>
                <a:spcPts val="1200"/>
              </a:spcBef>
            </a:pPr>
            <a:r>
              <a:rPr lang="en-US" sz="1800" dirty="0"/>
              <a:t>Support for large multi-dimensional arrays and matrices</a:t>
            </a:r>
          </a:p>
          <a:p>
            <a:pPr>
              <a:spcBef>
                <a:spcPts val="1200"/>
              </a:spcBef>
            </a:pPr>
            <a:r>
              <a:rPr lang="en-US" sz="1800" dirty="0"/>
              <a:t>A wide range of mathematical array </a:t>
            </a:r>
            <a:r>
              <a:rPr lang="en-US" sz="1800" dirty="0" smtClean="0"/>
              <a:t>operations.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173874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Dependencies: The Python Stack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371600" y="4095750"/>
            <a:ext cx="64770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NumPy</a:t>
            </a:r>
            <a:endParaRPr lang="en-US" sz="3200" dirty="0"/>
          </a:p>
        </p:txBody>
      </p:sp>
      <p:sp>
        <p:nvSpPr>
          <p:cNvPr id="5" name="Rounded Rectangle 4"/>
          <p:cNvSpPr/>
          <p:nvPr/>
        </p:nvSpPr>
        <p:spPr>
          <a:xfrm>
            <a:off x="1371600" y="3181350"/>
            <a:ext cx="2057400" cy="7620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SciPy</a:t>
            </a:r>
            <a:endParaRPr lang="en-US" sz="3200" dirty="0"/>
          </a:p>
        </p:txBody>
      </p:sp>
      <p:sp>
        <p:nvSpPr>
          <p:cNvPr id="6" name="Rounded Rectangle 5"/>
          <p:cNvSpPr/>
          <p:nvPr/>
        </p:nvSpPr>
        <p:spPr>
          <a:xfrm>
            <a:off x="3581400" y="3181350"/>
            <a:ext cx="2057400" cy="7620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Pandas</a:t>
            </a:r>
            <a:endParaRPr lang="en-US" sz="3200" dirty="0"/>
          </a:p>
        </p:txBody>
      </p:sp>
      <p:sp>
        <p:nvSpPr>
          <p:cNvPr id="7" name="Rounded Rectangle 6"/>
          <p:cNvSpPr/>
          <p:nvPr/>
        </p:nvSpPr>
        <p:spPr>
          <a:xfrm>
            <a:off x="5801900" y="3181350"/>
            <a:ext cx="2057400" cy="7620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Matplotlib</a:t>
            </a:r>
            <a:endParaRPr lang="en-US" sz="3200" dirty="0"/>
          </a:p>
        </p:txBody>
      </p:sp>
      <p:sp>
        <p:nvSpPr>
          <p:cNvPr id="8" name="Rounded Rectangle 7"/>
          <p:cNvSpPr/>
          <p:nvPr/>
        </p:nvSpPr>
        <p:spPr>
          <a:xfrm>
            <a:off x="1371600" y="2266950"/>
            <a:ext cx="2286000" cy="762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Scikit</a:t>
            </a:r>
            <a:r>
              <a:rPr lang="en-US" sz="3200" dirty="0" smtClean="0"/>
              <a:t>-Learn</a:t>
            </a:r>
            <a:endParaRPr lang="en-US" sz="3200" dirty="0"/>
          </a:p>
        </p:txBody>
      </p:sp>
      <p:sp>
        <p:nvSpPr>
          <p:cNvPr id="9" name="Rounded Rectangle 8"/>
          <p:cNvSpPr/>
          <p:nvPr/>
        </p:nvSpPr>
        <p:spPr>
          <a:xfrm>
            <a:off x="3820700" y="2266950"/>
            <a:ext cx="2286000" cy="762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Scikit</a:t>
            </a:r>
            <a:r>
              <a:rPr lang="en-US" sz="3200" dirty="0" smtClean="0"/>
              <a:t>-Image</a:t>
            </a:r>
            <a:endParaRPr lang="en-US" sz="3200" dirty="0"/>
          </a:p>
        </p:txBody>
      </p:sp>
      <p:sp>
        <p:nvSpPr>
          <p:cNvPr id="10" name="Rounded Rectangle 9"/>
          <p:cNvSpPr/>
          <p:nvPr/>
        </p:nvSpPr>
        <p:spPr>
          <a:xfrm>
            <a:off x="6259100" y="2266950"/>
            <a:ext cx="1600200" cy="762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more</a:t>
            </a:r>
            <a:endParaRPr lang="en-US" sz="3200" dirty="0"/>
          </a:p>
        </p:txBody>
      </p:sp>
      <p:sp>
        <p:nvSpPr>
          <p:cNvPr id="11" name="Rounded Rectangle 10"/>
          <p:cNvSpPr/>
          <p:nvPr/>
        </p:nvSpPr>
        <p:spPr>
          <a:xfrm>
            <a:off x="1371600" y="1352550"/>
            <a:ext cx="6477000" cy="7620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more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006254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55460" y="2220656"/>
            <a:ext cx="586218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/>
              <a:t>https://pandas.pydata.org/</a:t>
            </a:r>
          </a:p>
        </p:txBody>
      </p:sp>
    </p:spTree>
    <p:extLst>
      <p:ext uri="{BB962C8B-B14F-4D97-AF65-F5344CB8AC3E}">
        <p14:creationId xmlns:p14="http://schemas.microsoft.com/office/powerpoint/2010/main" val="3099824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6322" y="438150"/>
            <a:ext cx="3524250" cy="3524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052985" y="4476750"/>
            <a:ext cx="26709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© 2018  Joe James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90890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9184</TotalTime>
  <Words>150</Words>
  <Application>Microsoft Office PowerPoint</Application>
  <PresentationFormat>On-screen Show (16:9)</PresentationFormat>
  <Paragraphs>36</Paragraphs>
  <Slides>6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Pandas</vt:lpstr>
      <vt:lpstr>PowerPoint Presentation</vt:lpstr>
      <vt:lpstr>Pandas vs. NumPy</vt:lpstr>
      <vt:lpstr>Dependencies: The Python Stack</vt:lpstr>
      <vt:lpstr>PowerPoint Presentation</vt:lpstr>
      <vt:lpstr>PowerPoint Presentation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Python: Numpy</dc:title>
  <dc:creator>Maui</dc:creator>
  <cp:lastModifiedBy>Joe James</cp:lastModifiedBy>
  <cp:revision>41</cp:revision>
  <dcterms:created xsi:type="dcterms:W3CDTF">2017-02-20T23:17:13Z</dcterms:created>
  <dcterms:modified xsi:type="dcterms:W3CDTF">2018-06-15T03:04:56Z</dcterms:modified>
</cp:coreProperties>
</file>