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0D2A-74D2-4EA9-941E-2C4EBD71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3F2732-92E1-4ADF-9268-853691F9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E767E3-1DE6-48F9-91D0-A4C2360A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4DCDF5-7F9C-4181-960E-0328DCF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FBC48F-542B-4CF6-9997-193218B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1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AD6CE-68BF-47F1-A8CC-BAB42F0D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F248AA-8B97-43EC-8D93-7A22200D7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34226-668B-4C04-8522-972E4786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AD1463-DE33-4A29-B50B-E6DF88B7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BD11E-299B-4ACF-83DF-B2C5EBA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2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2433B5-65C8-45DF-A89A-686B8A321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A5904A-15E7-47B2-A1D4-0FED3900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69756F-54B6-40B8-81C4-1EE88A2D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1A7952-9032-4BF2-AA7A-9669AF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6A032-F0B7-4E98-B142-EBCE99C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5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A62DE-6F34-4033-B71D-E4DBAA38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0EB661-578F-47E4-8DC1-7B03474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4FBE72-63DF-42BA-9894-DCA55826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D420CF-D30E-41CB-918A-C0E4FBC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48D2F6-93EB-40C1-A881-5AD7CA77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ACE10-5DA1-4D22-B7CB-E977E29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C1911E-6662-478B-B27A-207F1D7E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81B76B-1298-420A-9419-600D87CD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2FF670-A89D-4F4B-B168-4D57A41C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24EA9-66F0-418D-9E05-054CE94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4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74444-AD5C-4929-92C7-78511A92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6038B6-C9C3-48EF-854D-022F0E8E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87CA8E-1F77-47E7-BFFC-158D84F1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76BA71-5B12-4F99-91AA-DDDAB2FE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EC2BFF-4C3A-4D55-B446-C32BDDD4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CEB7A3-E7F7-470E-B078-F427A6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1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8BB98-CA48-410B-9C4D-3E4F23C6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93665D-0BEE-4640-A306-0A9C3359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25B911-9E09-46B8-AF9F-7915B80E2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494C0D6-374A-480C-B246-1170BF318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EFB80F-D4FA-4A29-874D-8DB8735AE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7C80C55-398E-4096-9D7D-E0038299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659766-04F3-483D-8D61-DBBA05FB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A3B4ED-68FF-4BD5-B509-A61D043E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85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81FF-95F9-40E7-B622-9F3A1C1D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891B403-D3CD-4839-8630-D12CC04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11236E3-431A-4E1A-9D16-587B5F05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8F859B-FC47-4271-872D-D7C08257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7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6EBC47B-8912-4D6E-B2D2-6CC13989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DA1BFD-1ECE-4566-8215-91D2243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941BA1-55C7-4BE2-97E3-2AE1430C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10A48-C351-440F-B0E3-AB12A0B6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3CA88-DD7A-4827-AA00-6BE65141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B4A6F6-A2F7-41FD-AF62-A9305AA8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86D738-25BE-4B8C-AC38-B94CCCBC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A327F2-ED9C-4F2B-B0D2-4D2ABB9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265834-CF40-4FDC-AF4C-9D9C8FF6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17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2B64C-D965-47DC-ADBF-49148C6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26597AB-A7EB-445E-8BB7-FEB830F20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16690D-E69E-434F-AF62-07C3CB4A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656208-6AAB-479A-B276-4C7E56E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0E913F-FF0E-4E86-9611-B0F66A04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47FAF8-FA75-44D0-AD15-CA1DF40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5C8363-37D0-4564-9F32-296C4C49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2A08DC-F2B4-4A42-9A00-D95264F0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3D3BAE-29E1-436A-B2AB-040B2723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0CA6-D897-4F2E-9772-5559A0FAA03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691AA6-5051-49D8-A47C-B5C8E0F6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3FC2D-BFB9-471A-8D8F-9F593A475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5F22-07A1-4D8B-8FDC-5F515CE9D9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1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CC18-C755-4DBB-9C18-ABEDBDB3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955" y="-248358"/>
            <a:ext cx="9144000" cy="1060275"/>
          </a:xfrm>
          <a:noFill/>
        </p:spPr>
        <p:txBody>
          <a:bodyPr>
            <a:normAutofit/>
          </a:bodyPr>
          <a:lstStyle/>
          <a:p>
            <a:r>
              <a:rPr lang="nl-NL" sz="4800" b="1" dirty="0">
                <a:solidFill>
                  <a:schemeClr val="accent1">
                    <a:lumMod val="50000"/>
                  </a:schemeClr>
                </a:solidFill>
              </a:rPr>
              <a:t>Studeren: een </a:t>
            </a:r>
            <a:r>
              <a:rPr lang="nl-NL" sz="4800" b="1" i="1" dirty="0">
                <a:solidFill>
                  <a:schemeClr val="accent1">
                    <a:lumMod val="50000"/>
                  </a:schemeClr>
                </a:solidFill>
              </a:rPr>
              <a:t>strategische</a:t>
            </a:r>
            <a:r>
              <a:rPr lang="nl-NL" sz="4800" b="1" dirty="0">
                <a:solidFill>
                  <a:schemeClr val="accent1">
                    <a:lumMod val="50000"/>
                  </a:schemeClr>
                </a:solidFill>
              </a:rPr>
              <a:t> bezigheid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736915-C0AE-4993-A8AD-31F5D2067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021" y="3928533"/>
            <a:ext cx="6953957" cy="247226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nl-NL" dirty="0"/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Hoe leer je?</a:t>
            </a:r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Hoe los je problemen op?</a:t>
            </a:r>
          </a:p>
          <a:p>
            <a:r>
              <a:rPr lang="nl-NL" sz="2800" b="1" dirty="0">
                <a:solidFill>
                  <a:schemeClr val="accent1">
                    <a:lumMod val="50000"/>
                  </a:schemeClr>
                </a:solidFill>
              </a:rPr>
              <a:t>En hoe stel je doelen?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Learning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learn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803653"/>
            <a:ext cx="5437094" cy="281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Your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journey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(1-4)</a:t>
            </a:r>
            <a:r>
              <a:rPr lang="nl-NL" sz="2000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Map your own resources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Create your own strategy and set personal learning goals.</a:t>
            </a:r>
          </a:p>
          <a:p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Test yourself and evaluate your learning outcomes.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B7B3CBB-4A07-458B-B006-E4CE94DE89EF}"/>
              </a:ext>
            </a:extLst>
          </p:cNvPr>
          <p:cNvSpPr txBox="1">
            <a:spLocks/>
          </p:cNvSpPr>
          <p:nvPr/>
        </p:nvSpPr>
        <p:spPr>
          <a:xfrm>
            <a:off x="156883" y="3173507"/>
            <a:ext cx="6100482" cy="3561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5. Peer </a:t>
            </a:r>
            <a:r>
              <a:rPr lang="nl-NL" sz="22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learning</a:t>
            </a:r>
            <a:r>
              <a:rPr lang="nl-NL" sz="2200" dirty="0"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Remember concepts better when explained to someone else.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Peers offer support by going through the same concepts and formulating answers together.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Peers support each other in the execution of assignments and project tasks.</a:t>
            </a:r>
            <a:endParaRPr lang="en-US" sz="2200" b="1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40606"/>
                </a:solidFill>
                <a:latin typeface="Helvetica Neue"/>
              </a:rPr>
              <a:t>C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reate cohesion in the group by supporting you towards the goal of independently performing all the required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4A15F9A-C226-40FF-89FE-E81EA3CBBFCF}"/>
              </a:ext>
            </a:extLst>
          </p:cNvPr>
          <p:cNvSpPr txBox="1">
            <a:spLocks/>
          </p:cNvSpPr>
          <p:nvPr/>
        </p:nvSpPr>
        <p:spPr>
          <a:xfrm>
            <a:off x="6598026" y="744071"/>
            <a:ext cx="5283537" cy="364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6. </a:t>
            </a:r>
            <a:r>
              <a:rPr lang="nl-NL" sz="2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Study</a:t>
            </a: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 more </a:t>
            </a:r>
            <a:r>
              <a:rPr lang="nl-NL" sz="2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effectively</a:t>
            </a: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 </a:t>
            </a:r>
            <a:endParaRPr lang="nl-NL" sz="20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The brain has two ways of learning:</a:t>
            </a:r>
          </a:p>
          <a:p>
            <a:pPr lvl="1"/>
            <a:r>
              <a:rPr lang="en-US" sz="2000" b="0" i="0" dirty="0">
                <a:effectLst/>
                <a:latin typeface="Helvetica Neue"/>
              </a:rPr>
              <a:t>Focused</a:t>
            </a:r>
          </a:p>
          <a:p>
            <a:pPr lvl="1"/>
            <a:r>
              <a:rPr lang="en-US" sz="2000" dirty="0">
                <a:latin typeface="Helvetica Neue"/>
              </a:rPr>
              <a:t>Diffused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Take a break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Practice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Know yourself</a:t>
            </a:r>
          </a:p>
          <a:p>
            <a:pPr marL="0" indent="0" algn="l">
              <a:buNone/>
            </a:pPr>
            <a:endParaRPr lang="en-US" sz="2000" dirty="0">
              <a:solidFill>
                <a:srgbClr val="040606"/>
              </a:solidFill>
              <a:latin typeface="Helvetica Neue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24833B9-AB2C-4E7F-8A77-A52C61515D9D}"/>
              </a:ext>
            </a:extLst>
          </p:cNvPr>
          <p:cNvSpPr txBox="1">
            <a:spLocks/>
          </p:cNvSpPr>
          <p:nvPr/>
        </p:nvSpPr>
        <p:spPr>
          <a:xfrm>
            <a:off x="6598026" y="4077177"/>
            <a:ext cx="4612336" cy="224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7.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Lifelong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learning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attitude</a:t>
            </a:r>
            <a:r>
              <a:rPr lang="nl-NL" sz="2000" dirty="0"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Directness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606"/>
                </a:solidFill>
                <a:latin typeface="Helvetica Neue"/>
              </a:rPr>
              <a:t>Open mindedness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Reflect on learning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44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DCF0"/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/>
            </a:gs>
            <a:gs pos="100000">
              <a:schemeClr val="accent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Effectief studeren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896470"/>
            <a:ext cx="11748247" cy="1093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6. </a:t>
            </a:r>
            <a:r>
              <a:rPr lang="nl-NL" sz="20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Strategiëen</a:t>
            </a: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endParaRPr lang="nl-NL" sz="20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0" indent="0">
              <a:buNone/>
            </a:pPr>
            <a:r>
              <a:rPr lang="nl-NL" sz="2000" dirty="0">
                <a:latin typeface="Helvetica Neue"/>
              </a:rPr>
              <a:t>1. </a:t>
            </a:r>
            <a:r>
              <a:rPr lang="nl-NL" sz="2000" dirty="0" err="1">
                <a:latin typeface="Helvetica Neue"/>
              </a:rPr>
              <a:t>Spaced</a:t>
            </a:r>
            <a:r>
              <a:rPr lang="nl-NL" sz="2000" dirty="0">
                <a:latin typeface="Helvetica Neue"/>
              </a:rPr>
              <a:t> </a:t>
            </a:r>
            <a:r>
              <a:rPr lang="nl-NL" sz="2000" dirty="0" err="1">
                <a:latin typeface="Helvetica Neue"/>
              </a:rPr>
              <a:t>practice</a:t>
            </a:r>
            <a:r>
              <a:rPr lang="nl-NL" sz="2000" dirty="0">
                <a:latin typeface="Helvetica Neue"/>
              </a:rPr>
              <a:t> 		3. </a:t>
            </a:r>
            <a:r>
              <a:rPr lang="nl-NL" sz="2000" dirty="0" err="1">
                <a:latin typeface="Helvetica Neue"/>
              </a:rPr>
              <a:t>Interleaving</a:t>
            </a:r>
            <a:r>
              <a:rPr lang="nl-NL" sz="2000" dirty="0">
                <a:latin typeface="Helvetica Neue"/>
              </a:rPr>
              <a:t>		5. Concrete </a:t>
            </a:r>
            <a:r>
              <a:rPr lang="nl-NL" sz="2000" dirty="0" err="1">
                <a:latin typeface="Helvetica Neue"/>
              </a:rPr>
              <a:t>examples</a:t>
            </a:r>
            <a:endParaRPr lang="nl-NL" sz="2000" dirty="0">
              <a:latin typeface="Helvetica Neue"/>
            </a:endParaRPr>
          </a:p>
          <a:p>
            <a:pPr marL="0" indent="0">
              <a:buNone/>
            </a:pPr>
            <a:r>
              <a:rPr lang="nl-NL" sz="2000" dirty="0">
                <a:latin typeface="Helvetica Neue"/>
              </a:rPr>
              <a:t>2. Retrieval </a:t>
            </a:r>
            <a:r>
              <a:rPr lang="nl-NL" sz="2000" dirty="0" err="1">
                <a:latin typeface="Helvetica Neue"/>
              </a:rPr>
              <a:t>practice</a:t>
            </a:r>
            <a:r>
              <a:rPr lang="nl-NL" sz="2000" dirty="0">
                <a:latin typeface="Helvetica Neue"/>
              </a:rPr>
              <a:t>		4. </a:t>
            </a:r>
            <a:r>
              <a:rPr lang="nl-NL" sz="2000" dirty="0" err="1">
                <a:latin typeface="Helvetica Neue"/>
              </a:rPr>
              <a:t>Elaboration</a:t>
            </a:r>
            <a:r>
              <a:rPr lang="nl-NL" sz="2000" dirty="0">
                <a:latin typeface="Helvetica Neue"/>
              </a:rPr>
              <a:t>		6. Dual </a:t>
            </a:r>
            <a:r>
              <a:rPr lang="nl-NL" sz="2000" dirty="0" err="1">
                <a:latin typeface="Helvetica Neue"/>
              </a:rPr>
              <a:t>coding</a:t>
            </a:r>
            <a:endParaRPr lang="en-US" sz="20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nl-NL" sz="2400" dirty="0">
              <a:latin typeface="Helvetica Neue"/>
            </a:endParaRPr>
          </a:p>
          <a:p>
            <a:pPr marL="0" indent="0" algn="l">
              <a:buNone/>
            </a:pPr>
            <a:endParaRPr lang="nl-NL" sz="2400" dirty="0"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B8176BEC-4ECA-4856-B88B-90FE449629B0}"/>
              </a:ext>
            </a:extLst>
          </p:cNvPr>
          <p:cNvSpPr txBox="1">
            <a:spLocks/>
          </p:cNvSpPr>
          <p:nvPr/>
        </p:nvSpPr>
        <p:spPr>
          <a:xfrm>
            <a:off x="156882" y="2142565"/>
            <a:ext cx="9578788" cy="2444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Playing</a:t>
            </a:r>
            <a:r>
              <a:rPr lang="nl-NL" sz="29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the</a:t>
            </a:r>
            <a:r>
              <a:rPr lang="nl-NL" sz="29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game </a:t>
            </a:r>
            <a:r>
              <a:rPr lang="nl-NL" sz="29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differently</a:t>
            </a:r>
            <a:endParaRPr lang="nl-NL" sz="29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 err="1">
                <a:latin typeface="Helvetica Neue"/>
              </a:rPr>
              <a:t>Consious</a:t>
            </a:r>
            <a:r>
              <a:rPr lang="nl-NL" sz="2900" dirty="0">
                <a:latin typeface="Helvetica Neue"/>
              </a:rPr>
              <a:t> </a:t>
            </a:r>
            <a:r>
              <a:rPr lang="nl-NL" sz="2900" dirty="0" err="1">
                <a:latin typeface="Helvetica Neue"/>
              </a:rPr>
              <a:t>learning</a:t>
            </a:r>
            <a:r>
              <a:rPr lang="nl-NL" sz="2900" dirty="0">
                <a:latin typeface="Helvetica Neue"/>
              </a:rPr>
              <a:t>: een doel hebben en hier naartoe werken </a:t>
            </a:r>
            <a:r>
              <a:rPr lang="nl-NL" sz="2900">
                <a:latin typeface="Helvetica Neue"/>
              </a:rPr>
              <a:t>met lange termijnfocus</a:t>
            </a:r>
            <a:endParaRPr lang="nl-NL" sz="2900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>
                <a:latin typeface="Helvetica Neue"/>
              </a:rPr>
              <a:t>Echter, countereffect: Door het leren van nieuwe dingen ga je twijfelen aan jezelf met uitstel als gevolg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900" dirty="0">
                <a:latin typeface="Helvetica Neue"/>
              </a:rPr>
              <a:t>Oplossing:</a:t>
            </a:r>
          </a:p>
          <a:p>
            <a:pPr lvl="1"/>
            <a:r>
              <a:rPr lang="nl-NL" sz="2000" dirty="0">
                <a:latin typeface="Helvetica Neue"/>
              </a:rPr>
              <a:t>Focus op experimenteren i.p.v. bereiken</a:t>
            </a:r>
          </a:p>
          <a:p>
            <a:pPr lvl="1"/>
            <a:r>
              <a:rPr lang="nl-NL" sz="2000" dirty="0">
                <a:latin typeface="Helvetica Neue"/>
              </a:rPr>
              <a:t>Daag elkaar uit i.p.v. competitief zijn</a:t>
            </a:r>
          </a:p>
          <a:p>
            <a:pPr lvl="1"/>
            <a:r>
              <a:rPr lang="nl-NL" sz="2000" dirty="0">
                <a:latin typeface="Helvetica Neue"/>
              </a:rPr>
              <a:t>Stel vragen i.p.v. alwetend zijn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03735BC-BCD1-4697-AE8A-854F184D9C80}"/>
              </a:ext>
            </a:extLst>
          </p:cNvPr>
          <p:cNvSpPr txBox="1">
            <a:spLocks/>
          </p:cNvSpPr>
          <p:nvPr/>
        </p:nvSpPr>
        <p:spPr>
          <a:xfrm>
            <a:off x="156882" y="4554071"/>
            <a:ext cx="12035118" cy="2097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Omgaan met uitstel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Erkennen en accepteren dat uitstel geen luiheid is of persoonlijke eigenschap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3 Strategieën: </a:t>
            </a:r>
          </a:p>
          <a:p>
            <a:pPr lvl="1"/>
            <a:r>
              <a:rPr lang="nl-NL" sz="1900" dirty="0">
                <a:latin typeface="Helvetica Neue"/>
              </a:rPr>
              <a:t>Combineer leuke activiteiten met minder leuke</a:t>
            </a:r>
          </a:p>
          <a:p>
            <a:pPr lvl="1"/>
            <a:r>
              <a:rPr lang="nl-NL" sz="1900" dirty="0">
                <a:latin typeface="Helvetica Neue"/>
              </a:rPr>
              <a:t>Behandel problemen / gevolgen van later als gevolgen van nu</a:t>
            </a:r>
          </a:p>
          <a:p>
            <a:pPr lvl="1"/>
            <a:r>
              <a:rPr lang="nl-NL" sz="1900" dirty="0">
                <a:latin typeface="Helvetica Neue"/>
              </a:rPr>
              <a:t>Plan toekomstige plannen in</a:t>
            </a:r>
          </a:p>
        </p:txBody>
      </p:sp>
    </p:spTree>
    <p:extLst>
      <p:ext uri="{BB962C8B-B14F-4D97-AF65-F5344CB8AC3E}">
        <p14:creationId xmlns:p14="http://schemas.microsoft.com/office/powerpoint/2010/main" val="206255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Problem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solving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990789"/>
            <a:ext cx="5306941" cy="265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>
                <a:solidFill>
                  <a:schemeClr val="accent1">
                    <a:lumMod val="50000"/>
                  </a:schemeClr>
                </a:solidFill>
              </a:rPr>
              <a:t>1. Creëer een begrip van het probleem</a:t>
            </a:r>
            <a:endParaRPr lang="nl-NL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denkstappen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moeten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genomen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worden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kennis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missen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we?</a:t>
            </a:r>
          </a:p>
          <a:p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Neem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een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stap</a:t>
            </a:r>
            <a:r>
              <a:rPr lang="en-US" sz="20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000" b="0" i="0" dirty="0" err="1">
                <a:solidFill>
                  <a:srgbClr val="040606"/>
                </a:solidFill>
                <a:effectLst/>
                <a:latin typeface="Helvetica Neue"/>
              </a:rPr>
              <a:t>terug</a:t>
            </a:r>
            <a:r>
              <a:rPr lang="en-US" sz="2000" dirty="0">
                <a:solidFill>
                  <a:srgbClr val="040606"/>
                </a:solidFill>
                <a:latin typeface="Helvetica Neue"/>
              </a:rPr>
              <a:t>: </a:t>
            </a:r>
            <a:r>
              <a:rPr lang="en-US" sz="2000" dirty="0" err="1">
                <a:solidFill>
                  <a:srgbClr val="040606"/>
                </a:solidFill>
                <a:latin typeface="Helvetica Neue"/>
              </a:rPr>
              <a:t>kijk</a:t>
            </a:r>
            <a:r>
              <a:rPr lang="en-US" sz="2000" dirty="0">
                <a:solidFill>
                  <a:srgbClr val="040606"/>
                </a:solidFill>
                <a:latin typeface="Helvetica Neue"/>
              </a:rPr>
              <a:t> met breed </a:t>
            </a:r>
            <a:r>
              <a:rPr lang="en-US" sz="2000" dirty="0" err="1">
                <a:solidFill>
                  <a:srgbClr val="040606"/>
                </a:solidFill>
                <a:latin typeface="Helvetica Neue"/>
              </a:rPr>
              <a:t>perspectief</a:t>
            </a:r>
            <a:endParaRPr lang="en-US" sz="20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B7B3CBB-4A07-458B-B006-E4CE94DE89EF}"/>
              </a:ext>
            </a:extLst>
          </p:cNvPr>
          <p:cNvSpPr txBox="1">
            <a:spLocks/>
          </p:cNvSpPr>
          <p:nvPr/>
        </p:nvSpPr>
        <p:spPr>
          <a:xfrm>
            <a:off x="156883" y="3211034"/>
            <a:ext cx="6015484" cy="3646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2. Verdeel (en heers 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  <a:sym typeface="Wingdings" panose="05000000000000000000" pitchFamily="2" charset="2"/>
              </a:rPr>
              <a:t>)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240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Welke functionaliteiten heeft de app nodig?</a:t>
            </a:r>
          </a:p>
          <a:p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 app moet de gebruiker een overzicht van taken kunnen tonen</a:t>
            </a:r>
          </a:p>
          <a:p>
            <a:pPr lvl="1"/>
            <a:r>
              <a:rPr lang="nl-NL" sz="21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Het overzicht moet uit 3 kolommen bestaan</a:t>
            </a:r>
          </a:p>
          <a:p>
            <a:r>
              <a:rPr lang="nl-NL" sz="24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addTasks</a:t>
            </a:r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 </a:t>
            </a:r>
          </a:p>
          <a:p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Tekstinput voor nieuwe taken</a:t>
            </a:r>
          </a:p>
          <a:p>
            <a:r>
              <a:rPr lang="nl-NL" sz="24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deleteAllTasks</a:t>
            </a:r>
            <a:r>
              <a:rPr lang="nl-NL" sz="24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 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Tackle </a:t>
            </a:r>
            <a:r>
              <a:rPr lang="en-US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indivi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duele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stukjes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van het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probleem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!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B56A32E-008B-4D58-B940-32600F41989D}"/>
              </a:ext>
            </a:extLst>
          </p:cNvPr>
          <p:cNvSpPr txBox="1">
            <a:spLocks/>
          </p:cNvSpPr>
          <p:nvPr/>
        </p:nvSpPr>
        <p:spPr>
          <a:xfrm>
            <a:off x="6253048" y="990787"/>
            <a:ext cx="5306941" cy="222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. Maak een plan</a:t>
            </a:r>
            <a:endParaRPr lang="nl-NL" sz="22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Bou</a:t>
            </a: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w overzicht van drie kolommen</a:t>
            </a:r>
            <a:endParaRPr lang="nl-NL" sz="2200" dirty="0">
              <a:effectLst/>
              <a:latin typeface="Helvetica Neu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reëer de tekstinput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2200" dirty="0"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Maak 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nl-NL" sz="2200" dirty="0" err="1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addTasks</a:t>
            </a:r>
            <a:r>
              <a:rPr lang="nl-NL" sz="2200" dirty="0"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-button</a:t>
            </a:r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53B8BFE3-08B9-4762-8578-4DF61014230B}"/>
              </a:ext>
            </a:extLst>
          </p:cNvPr>
          <p:cNvSpPr txBox="1">
            <a:spLocks/>
          </p:cNvSpPr>
          <p:nvPr/>
        </p:nvSpPr>
        <p:spPr>
          <a:xfrm>
            <a:off x="6172366" y="3211034"/>
            <a:ext cx="5306941" cy="19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60B2D489-C37E-4845-96C1-D2444A159581}"/>
              </a:ext>
            </a:extLst>
          </p:cNvPr>
          <p:cNvSpPr txBox="1">
            <a:spLocks/>
          </p:cNvSpPr>
          <p:nvPr/>
        </p:nvSpPr>
        <p:spPr>
          <a:xfrm>
            <a:off x="6172366" y="3121910"/>
            <a:ext cx="5306941" cy="1824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4. Zit je vast</a:t>
            </a:r>
            <a:endParaRPr lang="nl-NL" sz="22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Wat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lukt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niet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Welke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stappen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moet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ik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nemen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r>
              <a:rPr lang="en-US" sz="2200" dirty="0" err="1">
                <a:solidFill>
                  <a:srgbClr val="040606"/>
                </a:solidFill>
                <a:latin typeface="Helvetica Neue"/>
              </a:rPr>
              <a:t>Onduidelijk</a:t>
            </a:r>
            <a:r>
              <a:rPr lang="en-US" sz="2200" dirty="0">
                <a:solidFill>
                  <a:srgbClr val="040606"/>
                </a:solidFill>
                <a:latin typeface="Helvetica Neue"/>
              </a:rPr>
              <a:t>? Google of peers!</a:t>
            </a:r>
          </a:p>
          <a:p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Nog</a:t>
            </a:r>
            <a:r>
              <a:rPr lang="en-US" sz="2200" b="0" i="0" dirty="0">
                <a:solidFill>
                  <a:srgbClr val="040606"/>
                </a:solidFill>
                <a:effectLst/>
                <a:latin typeface="Helvetica Neue"/>
              </a:rPr>
              <a:t> steeds </a:t>
            </a:r>
            <a:r>
              <a:rPr lang="en-US" sz="2200" b="0" i="0" dirty="0" err="1">
                <a:solidFill>
                  <a:srgbClr val="040606"/>
                </a:solidFill>
                <a:effectLst/>
                <a:latin typeface="Helvetica Neue"/>
              </a:rPr>
              <a:t>niet</a:t>
            </a:r>
            <a:r>
              <a:rPr lang="en-US" sz="2200" dirty="0">
                <a:solidFill>
                  <a:srgbClr val="040606"/>
                </a:solidFill>
                <a:latin typeface="Helvetica Neue"/>
              </a:rPr>
              <a:t>? Begin </a:t>
            </a:r>
            <a:r>
              <a:rPr lang="en-US" sz="2200" dirty="0" err="1">
                <a:solidFill>
                  <a:srgbClr val="040606"/>
                </a:solidFill>
                <a:latin typeface="Helvetica Neue"/>
              </a:rPr>
              <a:t>opnieuw</a:t>
            </a:r>
            <a:endParaRPr lang="en-US" sz="22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FA97DEE-332E-48EC-9938-FD5F77D7EB4D}"/>
              </a:ext>
            </a:extLst>
          </p:cNvPr>
          <p:cNvSpPr txBox="1">
            <a:spLocks/>
          </p:cNvSpPr>
          <p:nvPr/>
        </p:nvSpPr>
        <p:spPr>
          <a:xfrm>
            <a:off x="6091684" y="5131387"/>
            <a:ext cx="5306941" cy="160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5. Review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Vergelijk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werk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formuleer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verschillen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Wat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heb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ik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geleerd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van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deze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verschillen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Wie heft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een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beter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resultaat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geboekt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Waarom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?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445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2"/>
            </a:gs>
            <a:gs pos="100000">
              <a:schemeClr val="accent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1D6D-B61E-4D90-AE29-F4B3873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123078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Objectives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Key</a:t>
            </a:r>
            <a:r>
              <a:rPr lang="nl-NL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b="1" u="sng" dirty="0" err="1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nl-NL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EFE2ABA-5C95-497F-8922-8A8391AFAFAE}"/>
              </a:ext>
            </a:extLst>
          </p:cNvPr>
          <p:cNvSpPr txBox="1">
            <a:spLocks/>
          </p:cNvSpPr>
          <p:nvPr/>
        </p:nvSpPr>
        <p:spPr>
          <a:xfrm>
            <a:off x="156882" y="1138517"/>
            <a:ext cx="6548718" cy="459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51F776-F0C8-4E2D-BB46-46FCEA5AE49F}"/>
              </a:ext>
            </a:extLst>
          </p:cNvPr>
          <p:cNvSpPr txBox="1">
            <a:spLocks/>
          </p:cNvSpPr>
          <p:nvPr/>
        </p:nvSpPr>
        <p:spPr>
          <a:xfrm>
            <a:off x="640978" y="1704976"/>
            <a:ext cx="4970927" cy="4598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Objectives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Learn a new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Javascript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framework</a:t>
            </a:r>
          </a:p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Key</a:t>
            </a:r>
            <a:r>
              <a:rPr lang="nl-NL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results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40606"/>
                </a:solidFill>
                <a:latin typeface="Helvetica Neue"/>
              </a:rPr>
              <a:t>I have learned Angular</a:t>
            </a: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I have learned </a:t>
            </a:r>
            <a:r>
              <a:rPr lang="en-US" sz="2400" b="0" i="0" dirty="0" err="1">
                <a:solidFill>
                  <a:srgbClr val="040606"/>
                </a:solidFill>
                <a:effectLst/>
                <a:latin typeface="Helvetica Neue"/>
              </a:rPr>
              <a:t>Typescipt</a:t>
            </a: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 to create apps with Ang</a:t>
            </a:r>
            <a:r>
              <a:rPr lang="en-US" sz="2400" dirty="0">
                <a:solidFill>
                  <a:srgbClr val="040606"/>
                </a:solidFill>
                <a:latin typeface="Helvetica Neue"/>
              </a:rPr>
              <a:t>ular</a:t>
            </a: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40606"/>
                </a:solidFill>
                <a:effectLst/>
                <a:latin typeface="Helvetica Neue"/>
              </a:rPr>
              <a:t>I understand the Ang</a:t>
            </a:r>
            <a:r>
              <a:rPr lang="en-US" sz="2400" dirty="0">
                <a:solidFill>
                  <a:srgbClr val="040606"/>
                </a:solidFill>
                <a:latin typeface="Helvetica Neue"/>
              </a:rPr>
              <a:t>ular framework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nl-NL" sz="2400" b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Initiatives</a:t>
            </a:r>
            <a:endParaRPr lang="nl-NL" sz="2400" dirty="0">
              <a:solidFill>
                <a:schemeClr val="accent1">
                  <a:lumMod val="50000"/>
                </a:schemeClr>
              </a:solidFill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Decide on a new JavaScript framework you'd like to learn. 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Spend at least 4 hours every week learning the new framework this quarter.</a:t>
            </a:r>
          </a:p>
          <a:p>
            <a:pPr marL="342900" indent="-342900" algn="l">
              <a:buAutoNum type="arabicPeriod"/>
            </a:pPr>
            <a:r>
              <a:rPr lang="en-US" sz="2400" dirty="0">
                <a:latin typeface="Helvetica Neue"/>
              </a:rPr>
              <a:t> Create a new feature for the website using this framework.</a:t>
            </a:r>
            <a:endParaRPr lang="en-US" sz="24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9FD9782-6BAA-4295-8732-AD6BA1B3BFFA}"/>
              </a:ext>
            </a:extLst>
          </p:cNvPr>
          <p:cNvSpPr txBox="1">
            <a:spLocks/>
          </p:cNvSpPr>
          <p:nvPr/>
        </p:nvSpPr>
        <p:spPr>
          <a:xfrm>
            <a:off x="6096000" y="1704976"/>
            <a:ext cx="5517774" cy="590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Waarom is deze methode zo effectief?</a:t>
            </a:r>
          </a:p>
          <a:p>
            <a:pPr marL="0" indent="0">
              <a:buNone/>
            </a:pPr>
            <a:r>
              <a:rPr lang="nl-NL" sz="2200" dirty="0">
                <a:latin typeface="Helvetica Neue"/>
              </a:rPr>
              <a:t>Doelen stellen en ze opsplitsen in kleinere stappen verhoogt onze kansen om ze te bereiken: </a:t>
            </a:r>
            <a:r>
              <a:rPr lang="nl-NL" sz="22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acties die nodig zijn om de doelstelling te bereiken, worden duidelijker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</a:rPr>
              <a:t>eating an elephant one bite at a time (key result after key result) is easier </a:t>
            </a:r>
            <a:endParaRPr lang="nl-NL" sz="2200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2200" dirty="0">
                <a:latin typeface="Helvetica Neue"/>
              </a:rPr>
              <a:t> zelfs kleine successen versterken ons gevoel van eigenwaarde en onze motivatie.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40606"/>
              </a:solidFill>
              <a:effectLst/>
              <a:latin typeface="Helvetica Neue"/>
            </a:endParaRPr>
          </a:p>
          <a:p>
            <a:pPr lvl="1"/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591E63-B749-45A1-85F5-A182204B0CEC}"/>
              </a:ext>
            </a:extLst>
          </p:cNvPr>
          <p:cNvSpPr txBox="1">
            <a:spLocks/>
          </p:cNvSpPr>
          <p:nvPr/>
        </p:nvSpPr>
        <p:spPr>
          <a:xfrm>
            <a:off x="3202643" y="977751"/>
            <a:ext cx="4970927" cy="4935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Personal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</a:t>
            </a:r>
            <a:r>
              <a:rPr lang="en-US" sz="2400" b="1" i="1" dirty="0" err="1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en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 professional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OKR’s</a:t>
            </a:r>
            <a:endParaRPr lang="en-US" sz="2400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1D2228"/>
              </a:solidFill>
              <a:effectLst/>
              <a:latin typeface="Helvetica Neue"/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D59D934-37A5-4EC7-9CC0-58E6C95F41CE}"/>
              </a:ext>
            </a:extLst>
          </p:cNvPr>
          <p:cNvSpPr txBox="1">
            <a:spLocks/>
          </p:cNvSpPr>
          <p:nvPr/>
        </p:nvSpPr>
        <p:spPr>
          <a:xfrm>
            <a:off x="1748118" y="6358854"/>
            <a:ext cx="9726706" cy="4935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NL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Helvetica Neue"/>
              </a:rPr>
              <a:t>Zonder uitvoering, visie is gewoon een ander woord voor hallucinatie</a:t>
            </a:r>
            <a:endParaRPr lang="en-US" sz="2000" b="1" i="0" dirty="0">
              <a:solidFill>
                <a:schemeClr val="accent1">
                  <a:lumMod val="5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36567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577</Words>
  <Application>Microsoft Office PowerPoint</Application>
  <PresentationFormat>Breedbeeld</PresentationFormat>
  <Paragraphs>89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Kantoorthema</vt:lpstr>
      <vt:lpstr>Studeren: een strategische bezigheid</vt:lpstr>
      <vt:lpstr>Learning to learn</vt:lpstr>
      <vt:lpstr>Effectief studeren</vt:lpstr>
      <vt:lpstr>Problem solving</vt:lpstr>
      <vt:lpstr>Objectives &amp; Key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Studeren: een strategische bezigheid</dc:title>
  <dc:creator>tristangraaff@yahoo.com</dc:creator>
  <cp:lastModifiedBy>tristangraaff@yahoo.com</cp:lastModifiedBy>
  <cp:revision>4</cp:revision>
  <dcterms:created xsi:type="dcterms:W3CDTF">2021-11-10T13:28:08Z</dcterms:created>
  <dcterms:modified xsi:type="dcterms:W3CDTF">2021-11-11T12:00:16Z</dcterms:modified>
</cp:coreProperties>
</file>