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60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55EA-C1FF-46E1-BBC7-DA7176D5376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AA0E-A242-40FE-BC4E-324BA5AD4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79459" y="131805"/>
            <a:ext cx="2438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Campo para N° de contrato.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highlight>
                  <a:srgbClr val="00FF00"/>
                </a:highlight>
              </a:rPr>
              <a:t>Habilitar botón de Modificar y Eliminar de acuerdo a permisos de usuario y a registros que se encuentren enlazados al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Actualizar automático luego de eliminar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highlight>
                  <a:srgbClr val="00FF00"/>
                </a:highlight>
              </a:rPr>
              <a:t>Verificar fechas, al guardar segundo proyecto, toma como fecha final la misma inicial.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-1" r="41599" b="3422"/>
          <a:stretch/>
        </p:blipFill>
        <p:spPr>
          <a:xfrm>
            <a:off x="160103" y="696429"/>
            <a:ext cx="9353013" cy="50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 descr="termo.png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897" y="315006"/>
            <a:ext cx="814617" cy="322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2514" y="315006"/>
            <a:ext cx="223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Análisis del Proyecto 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26703"/>
              </p:ext>
            </p:extLst>
          </p:nvPr>
        </p:nvGraphicFramePr>
        <p:xfrm>
          <a:off x="195047" y="684338"/>
          <a:ext cx="544512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CO" sz="1000" dirty="0"/>
                        <a:t>N°</a:t>
                      </a:r>
                      <a:r>
                        <a:rPr lang="es-CO" sz="1000" baseline="0" dirty="0"/>
                        <a:t> Contrato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Descripción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Cliente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Estado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19">
                <a:tc>
                  <a:txBody>
                    <a:bodyPr/>
                    <a:lstStyle/>
                    <a:p>
                      <a:r>
                        <a:rPr lang="es-CO" sz="1000" dirty="0"/>
                        <a:t>MA00986413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Mantenimiento</a:t>
                      </a:r>
                      <a:r>
                        <a:rPr lang="es-CO" sz="1000" baseline="0" dirty="0"/>
                        <a:t> Oleoducto Caño Limón Coveñas.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Ecopetrol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Activo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128658" y="-437043"/>
            <a:ext cx="173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Buscar Proyecto para enlistar ítem </a:t>
            </a:r>
            <a:endParaRPr lang="es-ES" sz="800" dirty="0"/>
          </a:p>
        </p:txBody>
      </p:sp>
      <p:cxnSp>
        <p:nvCxnSpPr>
          <p:cNvPr id="20" name="Conector recto de flecha 19"/>
          <p:cNvCxnSpPr>
            <a:stCxn id="73" idx="7"/>
            <a:endCxn id="18" idx="2"/>
          </p:cNvCxnSpPr>
          <p:nvPr/>
        </p:nvCxnSpPr>
        <p:spPr>
          <a:xfrm flipV="1">
            <a:off x="3315159" y="-221599"/>
            <a:ext cx="680274" cy="586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67518"/>
              </p:ext>
            </p:extLst>
          </p:nvPr>
        </p:nvGraphicFramePr>
        <p:xfrm>
          <a:off x="195048" y="1213766"/>
          <a:ext cx="1199240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1571">
                <a:tc gridSpan="11">
                  <a:txBody>
                    <a:bodyPr/>
                    <a:lstStyle/>
                    <a:p>
                      <a:r>
                        <a:rPr lang="es-CO" sz="1200" dirty="0"/>
                        <a:t>Listado</a:t>
                      </a:r>
                      <a:r>
                        <a:rPr lang="es-CO" sz="1200" baseline="0" dirty="0"/>
                        <a:t> de Ítems (APU) 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$ 217,817,471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4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N°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Ítem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Descripción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/>
                        <a:t>Unidad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1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2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3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MATERIAL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EQUIPO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PERSONAL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/>
                        <a:t>Precio</a:t>
                      </a:r>
                      <a:r>
                        <a:rPr lang="es-CO" sz="1000" b="1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Total ítem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1,1,1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Excavación manual en tierra para labores convencionales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M3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Actividades</a:t>
                      </a:r>
                      <a:r>
                        <a:rPr lang="es-CO" sz="1100" b="0" baseline="0" dirty="0"/>
                        <a:t> generales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Civil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Compuesto 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700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$ 9,000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$1000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$100,00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$ 209,865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$ 146,905,500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1,1,2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Excavación manual en conglomerado para labores convencionales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M3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dirty="0"/>
                        <a:t>Actividades</a:t>
                      </a:r>
                      <a:r>
                        <a:rPr lang="es-CO" sz="1100" b="0" baseline="0" dirty="0"/>
                        <a:t> generales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Civil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Simple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247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$ 287,093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287,093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$ 70,911,971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3" name="Conector 72"/>
          <p:cNvSpPr/>
          <p:nvPr/>
        </p:nvSpPr>
        <p:spPr>
          <a:xfrm>
            <a:off x="3042768" y="321140"/>
            <a:ext cx="319126" cy="2977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ruz 73"/>
          <p:cNvSpPr/>
          <p:nvPr/>
        </p:nvSpPr>
        <p:spPr>
          <a:xfrm>
            <a:off x="3110428" y="382043"/>
            <a:ext cx="180000" cy="180000"/>
          </a:xfrm>
          <a:prstGeom prst="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riángulo isósceles 79"/>
          <p:cNvSpPr/>
          <p:nvPr/>
        </p:nvSpPr>
        <p:spPr>
          <a:xfrm rot="10800000">
            <a:off x="5212610" y="1541350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riángulo isósceles 80"/>
          <p:cNvSpPr/>
          <p:nvPr/>
        </p:nvSpPr>
        <p:spPr>
          <a:xfrm rot="10800000">
            <a:off x="6825673" y="1560400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Triángulo isósceles 81"/>
          <p:cNvSpPr/>
          <p:nvPr/>
        </p:nvSpPr>
        <p:spPr>
          <a:xfrm rot="10800000">
            <a:off x="6007802" y="1543350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CuadroTexto 93"/>
          <p:cNvSpPr txBox="1"/>
          <p:nvPr/>
        </p:nvSpPr>
        <p:spPr>
          <a:xfrm>
            <a:off x="5312323" y="-425198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Filtrar por tipos modificando a su ves los subtotales…</a:t>
            </a:r>
            <a:endParaRPr lang="es-ES" sz="800" dirty="0"/>
          </a:p>
        </p:txBody>
      </p:sp>
      <p:cxnSp>
        <p:nvCxnSpPr>
          <p:cNvPr id="96" name="Conector recto de flecha 95"/>
          <p:cNvCxnSpPr>
            <a:endCxn id="94" idx="2"/>
          </p:cNvCxnSpPr>
          <p:nvPr/>
        </p:nvCxnSpPr>
        <p:spPr>
          <a:xfrm flipV="1">
            <a:off x="6179098" y="-86644"/>
            <a:ext cx="0" cy="147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a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98338"/>
              </p:ext>
            </p:extLst>
          </p:nvPr>
        </p:nvGraphicFramePr>
        <p:xfrm>
          <a:off x="10068012" y="140553"/>
          <a:ext cx="2154667" cy="10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308">
                <a:tc>
                  <a:txBody>
                    <a:bodyPr/>
                    <a:lstStyle/>
                    <a:p>
                      <a:r>
                        <a:rPr lang="es-CO" sz="1100" b="1" baseline="0" dirty="0"/>
                        <a:t>Total Vers. 01  </a:t>
                      </a:r>
                      <a:endParaRPr lang="es-E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$ 259,202,789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6">
                <a:tc>
                  <a:txBody>
                    <a:bodyPr/>
                    <a:lstStyle/>
                    <a:p>
                      <a:r>
                        <a:rPr lang="es-CO" sz="1000" b="1" dirty="0"/>
                        <a:t>Admin (18 %)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$ 39,207,144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25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Imprev</a:t>
                      </a:r>
                      <a:r>
                        <a:rPr lang="es-CO" sz="1000" b="1" dirty="0"/>
                        <a:t> (1 %)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$ 2,178,174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Util</a:t>
                      </a:r>
                      <a:r>
                        <a:rPr lang="es-CO" sz="1000" b="1" dirty="0"/>
                        <a:t> (4 %)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$ 8,712,698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62435"/>
              </p:ext>
            </p:extLst>
          </p:nvPr>
        </p:nvGraphicFramePr>
        <p:xfrm>
          <a:off x="12260000" y="1218266"/>
          <a:ext cx="2162175" cy="49925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$ 217,817,471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Precio</a:t>
                      </a:r>
                      <a:r>
                        <a:rPr lang="es-CO" sz="1000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Total ítem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16">
                <a:tc>
                  <a:txBody>
                    <a:bodyPr/>
                    <a:lstStyle/>
                    <a:p>
                      <a:r>
                        <a:rPr lang="es-CO" sz="1100" dirty="0"/>
                        <a:t>$ 209,865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$ 146,905,500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0">
                <a:tc>
                  <a:txBody>
                    <a:bodyPr/>
                    <a:lstStyle/>
                    <a:p>
                      <a:r>
                        <a:rPr lang="es-CO" sz="1100" dirty="0"/>
                        <a:t>287,093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$ 70,911,971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40947"/>
              </p:ext>
            </p:extLst>
          </p:nvPr>
        </p:nvGraphicFramePr>
        <p:xfrm>
          <a:off x="12260000" y="136960"/>
          <a:ext cx="2154667" cy="1009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308">
                <a:tc>
                  <a:txBody>
                    <a:bodyPr/>
                    <a:lstStyle/>
                    <a:p>
                      <a:r>
                        <a:rPr lang="es-CO" sz="1100" baseline="0" dirty="0"/>
                        <a:t>Total Vers. 02  </a:t>
                      </a:r>
                      <a:endParaRPr lang="es-E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$ 259,202,789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6">
                <a:tc>
                  <a:txBody>
                    <a:bodyPr/>
                    <a:lstStyle/>
                    <a:p>
                      <a:r>
                        <a:rPr lang="es-CO" sz="1000" b="1" dirty="0"/>
                        <a:t>Admin (18 %)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$ 39,207,144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25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Imprev</a:t>
                      </a:r>
                      <a:r>
                        <a:rPr lang="es-CO" sz="1000" b="1" dirty="0"/>
                        <a:t> (1 %)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$ 2,178,174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Util</a:t>
                      </a:r>
                      <a:r>
                        <a:rPr lang="es-CO" sz="1000" b="1" dirty="0"/>
                        <a:t> (4 %)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$ 8,712,698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87742"/>
              </p:ext>
            </p:extLst>
          </p:nvPr>
        </p:nvGraphicFramePr>
        <p:xfrm>
          <a:off x="14486714" y="1213495"/>
          <a:ext cx="2162175" cy="49925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$ 217,817,471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Precio</a:t>
                      </a:r>
                      <a:r>
                        <a:rPr lang="es-CO" sz="1000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Total ítem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16">
                <a:tc>
                  <a:txBody>
                    <a:bodyPr/>
                    <a:lstStyle/>
                    <a:p>
                      <a:r>
                        <a:rPr lang="es-CO" sz="1100" dirty="0"/>
                        <a:t>$ 209,865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$ 146,905,500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0">
                <a:tc>
                  <a:txBody>
                    <a:bodyPr/>
                    <a:lstStyle/>
                    <a:p>
                      <a:r>
                        <a:rPr lang="es-CO" sz="1100" dirty="0"/>
                        <a:t>287,093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$ 70,911,971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25297"/>
              </p:ext>
            </p:extLst>
          </p:nvPr>
        </p:nvGraphicFramePr>
        <p:xfrm>
          <a:off x="14486714" y="132189"/>
          <a:ext cx="2154667" cy="1009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308">
                <a:tc>
                  <a:txBody>
                    <a:bodyPr/>
                    <a:lstStyle/>
                    <a:p>
                      <a:r>
                        <a:rPr lang="es-CO" sz="1100" baseline="0" dirty="0"/>
                        <a:t>Total Vers. 03  </a:t>
                      </a:r>
                      <a:endParaRPr lang="es-E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$ 259,202,789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6">
                <a:tc>
                  <a:txBody>
                    <a:bodyPr/>
                    <a:lstStyle/>
                    <a:p>
                      <a:r>
                        <a:rPr lang="es-CO" sz="1000" b="1" dirty="0"/>
                        <a:t>Admin (18 %)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$ 39,207,144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25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Imprev</a:t>
                      </a:r>
                      <a:r>
                        <a:rPr lang="es-CO" sz="1000" b="1" dirty="0"/>
                        <a:t> (1 %)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$ 2,178,174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CO" sz="1000" b="1" dirty="0" err="1"/>
                        <a:t>Util</a:t>
                      </a:r>
                      <a:r>
                        <a:rPr lang="es-CO" sz="1000" b="1" dirty="0"/>
                        <a:t> (4 %)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$ 8,712,698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2369891" y="-43704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Al generar una </a:t>
            </a:r>
            <a:r>
              <a:rPr lang="es-CO" sz="800" dirty="0" err="1"/>
              <a:t>Verz</a:t>
            </a:r>
            <a:r>
              <a:rPr lang="es-CO" sz="800" dirty="0"/>
              <a:t>. 02, se genera un copia de la Vers. 01 y se ingresa a modificar los </a:t>
            </a:r>
            <a:r>
              <a:rPr lang="es-CO" sz="800" dirty="0" err="1"/>
              <a:t>apus</a:t>
            </a:r>
            <a:r>
              <a:rPr lang="es-CO" sz="800" dirty="0"/>
              <a:t> requeridos…</a:t>
            </a:r>
            <a:endParaRPr lang="es-ES" sz="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4553556" y="-42451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Para generar de 03 Vers., en adelante, se pregunta de cual Vers. Se va a generar la copia…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331707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256" y="54373"/>
            <a:ext cx="5744094" cy="309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1" y="99267"/>
            <a:ext cx="4446378" cy="23176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587064" y="144904"/>
            <a:ext cx="139717" cy="1404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ás 6"/>
          <p:cNvSpPr/>
          <p:nvPr/>
        </p:nvSpPr>
        <p:spPr>
          <a:xfrm>
            <a:off x="4587064" y="152047"/>
            <a:ext cx="143252" cy="12620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4925737" y="146528"/>
            <a:ext cx="139717" cy="127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098015" y="148909"/>
            <a:ext cx="139717" cy="127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270293" y="148909"/>
            <a:ext cx="139717" cy="1277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758168" y="137760"/>
            <a:ext cx="139717" cy="140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ortar rectángulo de esquina sencilla 13"/>
          <p:cNvSpPr/>
          <p:nvPr/>
        </p:nvSpPr>
        <p:spPr>
          <a:xfrm>
            <a:off x="73256" y="589947"/>
            <a:ext cx="771525" cy="1571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700" dirty="0"/>
              <a:t>Planeación</a:t>
            </a:r>
            <a:r>
              <a:rPr lang="es-CO" sz="1100" dirty="0"/>
              <a:t> </a:t>
            </a:r>
            <a:endParaRPr lang="en-US" sz="1100" dirty="0"/>
          </a:p>
        </p:txBody>
      </p:sp>
      <p:sp>
        <p:nvSpPr>
          <p:cNvPr id="15" name="Recortar rectángulo de esquina sencilla 14"/>
          <p:cNvSpPr/>
          <p:nvPr/>
        </p:nvSpPr>
        <p:spPr>
          <a:xfrm>
            <a:off x="844781" y="589478"/>
            <a:ext cx="771525" cy="1571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700" dirty="0"/>
              <a:t>Mensualización</a:t>
            </a:r>
            <a:r>
              <a:rPr lang="es-CO" sz="1000" dirty="0"/>
              <a:t> </a:t>
            </a:r>
            <a:r>
              <a:rPr lang="es-CO" sz="1100" dirty="0"/>
              <a:t> </a:t>
            </a:r>
            <a:endParaRPr lang="en-US" sz="1100" dirty="0"/>
          </a:p>
        </p:txBody>
      </p:sp>
      <p:sp>
        <p:nvSpPr>
          <p:cNvPr id="16" name="Recortar rectángulo de esquina sencilla 15"/>
          <p:cNvSpPr/>
          <p:nvPr/>
        </p:nvSpPr>
        <p:spPr>
          <a:xfrm>
            <a:off x="1616306" y="591390"/>
            <a:ext cx="771525" cy="1571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700" dirty="0"/>
              <a:t>Otras vitas </a:t>
            </a:r>
            <a:r>
              <a:rPr lang="es-CO" sz="1000" dirty="0"/>
              <a:t> </a:t>
            </a:r>
            <a:r>
              <a:rPr lang="es-CO" sz="1100" dirty="0"/>
              <a:t> </a:t>
            </a:r>
            <a:endParaRPr lang="en-US" sz="11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11" y="428710"/>
            <a:ext cx="6949294" cy="375200"/>
          </a:xfrm>
          <a:prstGeom prst="rect">
            <a:avLst/>
          </a:prstGeom>
        </p:spPr>
      </p:pic>
      <p:sp>
        <p:nvSpPr>
          <p:cNvPr id="29" name="Recortar rectángulo de esquina sencilla 28"/>
          <p:cNvSpPr/>
          <p:nvPr/>
        </p:nvSpPr>
        <p:spPr>
          <a:xfrm>
            <a:off x="2387831" y="589478"/>
            <a:ext cx="771525" cy="1571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700" dirty="0"/>
              <a:t>Otras vitas </a:t>
            </a:r>
            <a:r>
              <a:rPr lang="es-CO" sz="1000" dirty="0"/>
              <a:t> </a:t>
            </a:r>
            <a:r>
              <a:rPr lang="es-CO" sz="1100" dirty="0"/>
              <a:t> </a:t>
            </a:r>
            <a:endParaRPr lang="en-US" sz="1100" dirty="0"/>
          </a:p>
        </p:txBody>
      </p:sp>
      <p:sp>
        <p:nvSpPr>
          <p:cNvPr id="30" name="Recortar rectángulo de esquina sencilla 29"/>
          <p:cNvSpPr/>
          <p:nvPr/>
        </p:nvSpPr>
        <p:spPr>
          <a:xfrm>
            <a:off x="3170756" y="589478"/>
            <a:ext cx="771525" cy="1571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700" dirty="0"/>
              <a:t>Otras vitas </a:t>
            </a:r>
            <a:r>
              <a:rPr lang="es-CO" sz="1000" dirty="0"/>
              <a:t> </a:t>
            </a:r>
            <a:r>
              <a:rPr lang="es-CO" sz="1100" dirty="0"/>
              <a:t> </a:t>
            </a:r>
            <a:endParaRPr lang="en-US" sz="1100" dirty="0"/>
          </a:p>
        </p:txBody>
      </p:sp>
      <p:grpSp>
        <p:nvGrpSpPr>
          <p:cNvPr id="66" name="Grupo 65"/>
          <p:cNvGrpSpPr/>
          <p:nvPr/>
        </p:nvGrpSpPr>
        <p:grpSpPr>
          <a:xfrm>
            <a:off x="148737" y="781050"/>
            <a:ext cx="10025751" cy="788670"/>
            <a:chOff x="148737" y="781050"/>
            <a:chExt cx="10025751" cy="788670"/>
          </a:xfrm>
        </p:grpSpPr>
        <p:sp>
          <p:nvSpPr>
            <p:cNvPr id="24" name="Rectángulo 23"/>
            <p:cNvSpPr/>
            <p:nvPr/>
          </p:nvSpPr>
          <p:spPr>
            <a:xfrm>
              <a:off x="362084" y="1000759"/>
              <a:ext cx="3618326" cy="568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84" y="781050"/>
              <a:ext cx="3614320" cy="788670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150505" y="803687"/>
              <a:ext cx="103495" cy="1075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ás 31"/>
            <p:cNvSpPr/>
            <p:nvPr/>
          </p:nvSpPr>
          <p:spPr>
            <a:xfrm>
              <a:off x="148737" y="810832"/>
              <a:ext cx="105263" cy="100394"/>
            </a:xfrm>
            <a:prstGeom prst="mathPlu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/>
            <p:cNvSpPr/>
            <p:nvPr/>
          </p:nvSpPr>
          <p:spPr>
            <a:xfrm>
              <a:off x="157149" y="939404"/>
              <a:ext cx="88437" cy="798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57149" y="1047434"/>
              <a:ext cx="88437" cy="798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157149" y="1155464"/>
              <a:ext cx="88437" cy="798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157149" y="1263494"/>
              <a:ext cx="88437" cy="798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803261"/>
              <a:ext cx="6198084" cy="175288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967584"/>
              <a:ext cx="6198084" cy="175288"/>
            </a:xfrm>
            <a:prstGeom prst="rect">
              <a:avLst/>
            </a:prstGeom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133105"/>
              <a:ext cx="6198084" cy="175288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306546"/>
              <a:ext cx="6198084" cy="175288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48737" y="1675253"/>
            <a:ext cx="10025751" cy="788670"/>
            <a:chOff x="148737" y="781050"/>
            <a:chExt cx="10025751" cy="788670"/>
          </a:xfrm>
        </p:grpSpPr>
        <p:sp>
          <p:nvSpPr>
            <p:cNvPr id="68" name="Rectángulo 67"/>
            <p:cNvSpPr/>
            <p:nvPr/>
          </p:nvSpPr>
          <p:spPr>
            <a:xfrm>
              <a:off x="362084" y="1000759"/>
              <a:ext cx="3618326" cy="568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84" y="781050"/>
              <a:ext cx="3614320" cy="788670"/>
            </a:xfrm>
            <a:prstGeom prst="rect">
              <a:avLst/>
            </a:prstGeom>
          </p:spPr>
        </p:pic>
        <p:sp>
          <p:nvSpPr>
            <p:cNvPr id="70" name="Elipse 69"/>
            <p:cNvSpPr/>
            <p:nvPr/>
          </p:nvSpPr>
          <p:spPr>
            <a:xfrm>
              <a:off x="150505" y="803687"/>
              <a:ext cx="103495" cy="1075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ás 70"/>
            <p:cNvSpPr/>
            <p:nvPr/>
          </p:nvSpPr>
          <p:spPr>
            <a:xfrm>
              <a:off x="148737" y="810832"/>
              <a:ext cx="105263" cy="100394"/>
            </a:xfrm>
            <a:prstGeom prst="mathPlu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ipse 71"/>
            <p:cNvSpPr/>
            <p:nvPr/>
          </p:nvSpPr>
          <p:spPr>
            <a:xfrm>
              <a:off x="157149" y="939404"/>
              <a:ext cx="88437" cy="798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157149" y="1047434"/>
              <a:ext cx="88437" cy="798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157149" y="1155464"/>
              <a:ext cx="88437" cy="798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157149" y="1263494"/>
              <a:ext cx="88437" cy="798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803261"/>
              <a:ext cx="6198084" cy="175288"/>
            </a:xfrm>
            <a:prstGeom prst="rect">
              <a:avLst/>
            </a:prstGeom>
          </p:spPr>
        </p:pic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967584"/>
              <a:ext cx="6198084" cy="175288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133105"/>
              <a:ext cx="6198084" cy="175288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306546"/>
              <a:ext cx="6198084" cy="175288"/>
            </a:xfrm>
            <a:prstGeom prst="rect">
              <a:avLst/>
            </a:prstGeom>
          </p:spPr>
        </p:pic>
      </p:grpSp>
      <p:grpSp>
        <p:nvGrpSpPr>
          <p:cNvPr id="80" name="Grupo 79"/>
          <p:cNvGrpSpPr/>
          <p:nvPr/>
        </p:nvGrpSpPr>
        <p:grpSpPr>
          <a:xfrm>
            <a:off x="157149" y="2536061"/>
            <a:ext cx="10025751" cy="788670"/>
            <a:chOff x="148737" y="781050"/>
            <a:chExt cx="10025751" cy="788670"/>
          </a:xfrm>
        </p:grpSpPr>
        <p:sp>
          <p:nvSpPr>
            <p:cNvPr id="81" name="Rectángulo 80"/>
            <p:cNvSpPr/>
            <p:nvPr/>
          </p:nvSpPr>
          <p:spPr>
            <a:xfrm>
              <a:off x="362084" y="1000759"/>
              <a:ext cx="3618326" cy="568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Imagen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84" y="781050"/>
              <a:ext cx="3614320" cy="788670"/>
            </a:xfrm>
            <a:prstGeom prst="rect">
              <a:avLst/>
            </a:prstGeom>
          </p:spPr>
        </p:pic>
        <p:sp>
          <p:nvSpPr>
            <p:cNvPr id="83" name="Elipse 82"/>
            <p:cNvSpPr/>
            <p:nvPr/>
          </p:nvSpPr>
          <p:spPr>
            <a:xfrm>
              <a:off x="150505" y="803687"/>
              <a:ext cx="103495" cy="1075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ás 83"/>
            <p:cNvSpPr/>
            <p:nvPr/>
          </p:nvSpPr>
          <p:spPr>
            <a:xfrm>
              <a:off x="148737" y="810832"/>
              <a:ext cx="105263" cy="100394"/>
            </a:xfrm>
            <a:prstGeom prst="mathPlu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ipse 84"/>
            <p:cNvSpPr/>
            <p:nvPr/>
          </p:nvSpPr>
          <p:spPr>
            <a:xfrm>
              <a:off x="157149" y="939404"/>
              <a:ext cx="88437" cy="798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157149" y="1047434"/>
              <a:ext cx="88437" cy="798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Elipse 86"/>
            <p:cNvSpPr/>
            <p:nvPr/>
          </p:nvSpPr>
          <p:spPr>
            <a:xfrm>
              <a:off x="157149" y="1155464"/>
              <a:ext cx="88437" cy="798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157149" y="1263494"/>
              <a:ext cx="88437" cy="798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89" name="Imagen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803261"/>
              <a:ext cx="6198084" cy="175288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967584"/>
              <a:ext cx="6198084" cy="175288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133105"/>
              <a:ext cx="6198084" cy="175288"/>
            </a:xfrm>
            <a:prstGeom prst="rect">
              <a:avLst/>
            </a:prstGeom>
          </p:spPr>
        </p:pic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306546"/>
              <a:ext cx="6198084" cy="175288"/>
            </a:xfrm>
            <a:prstGeom prst="rect">
              <a:avLst/>
            </a:prstGeom>
          </p:spPr>
        </p:pic>
      </p:grpSp>
      <p:grpSp>
        <p:nvGrpSpPr>
          <p:cNvPr id="93" name="Grupo 92"/>
          <p:cNvGrpSpPr/>
          <p:nvPr/>
        </p:nvGrpSpPr>
        <p:grpSpPr>
          <a:xfrm>
            <a:off x="148737" y="3415663"/>
            <a:ext cx="10025751" cy="788670"/>
            <a:chOff x="148737" y="781050"/>
            <a:chExt cx="10025751" cy="788670"/>
          </a:xfrm>
        </p:grpSpPr>
        <p:sp>
          <p:nvSpPr>
            <p:cNvPr id="94" name="Rectángulo 93"/>
            <p:cNvSpPr/>
            <p:nvPr/>
          </p:nvSpPr>
          <p:spPr>
            <a:xfrm>
              <a:off x="362084" y="1000759"/>
              <a:ext cx="3618326" cy="568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084" y="781050"/>
              <a:ext cx="3614320" cy="788670"/>
            </a:xfrm>
            <a:prstGeom prst="rect">
              <a:avLst/>
            </a:prstGeom>
          </p:spPr>
        </p:pic>
        <p:sp>
          <p:nvSpPr>
            <p:cNvPr id="96" name="Elipse 95"/>
            <p:cNvSpPr/>
            <p:nvPr/>
          </p:nvSpPr>
          <p:spPr>
            <a:xfrm>
              <a:off x="150505" y="803687"/>
              <a:ext cx="103495" cy="1075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ás 96"/>
            <p:cNvSpPr/>
            <p:nvPr/>
          </p:nvSpPr>
          <p:spPr>
            <a:xfrm>
              <a:off x="148737" y="810832"/>
              <a:ext cx="105263" cy="100394"/>
            </a:xfrm>
            <a:prstGeom prst="mathPlu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ipse 97"/>
            <p:cNvSpPr/>
            <p:nvPr/>
          </p:nvSpPr>
          <p:spPr>
            <a:xfrm>
              <a:off x="157149" y="939404"/>
              <a:ext cx="88437" cy="798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157149" y="1047434"/>
              <a:ext cx="88437" cy="798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157149" y="1155464"/>
              <a:ext cx="88437" cy="798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157149" y="1263494"/>
              <a:ext cx="88437" cy="798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803261"/>
              <a:ext cx="6198084" cy="175288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967584"/>
              <a:ext cx="6198084" cy="17528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133105"/>
              <a:ext cx="6198084" cy="175288"/>
            </a:xfrm>
            <a:prstGeom prst="rect">
              <a:avLst/>
            </a:prstGeom>
          </p:spPr>
        </p:pic>
        <p:pic>
          <p:nvPicPr>
            <p:cNvPr id="105" name="Imagen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404" y="1306546"/>
              <a:ext cx="6198084" cy="175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7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622" b="3439"/>
          <a:stretch/>
        </p:blipFill>
        <p:spPr>
          <a:xfrm>
            <a:off x="205946" y="156818"/>
            <a:ext cx="9325232" cy="50695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9459" y="131805"/>
            <a:ext cx="2438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Al seleccionar archivo .</a:t>
            </a:r>
            <a:r>
              <a:rPr lang="es-CO" sz="1400" dirty="0" err="1"/>
              <a:t>xls</a:t>
            </a:r>
            <a:r>
              <a:rPr lang="es-CO" sz="1400" dirty="0"/>
              <a:t> valida cargos repetidos por proyectos, Se debe generar alerta que informe que no se cargo listado por tal motivo.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highlight>
                  <a:srgbClr val="00FF00"/>
                </a:highlight>
              </a:rPr>
              <a:t>Cambiar el botón de Cerrar/Guardar a la parte superior de la ventana flotante. </a:t>
            </a:r>
          </a:p>
          <a:p>
            <a:endParaRPr lang="es-CO" sz="1400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4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689" b="3228"/>
          <a:stretch/>
        </p:blipFill>
        <p:spPr>
          <a:xfrm>
            <a:off x="148280" y="107392"/>
            <a:ext cx="9338612" cy="50937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9459" y="131805"/>
            <a:ext cx="243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highlight>
                  <a:srgbClr val="00FF00"/>
                </a:highlight>
              </a:rPr>
              <a:t>Organizar Consulta de cargos al seleccionar un proyecto, actualmente enlista todos.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Organizar opción para eliminar cargos por proyectos depende al perfil de usuario.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81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757" b="3385"/>
          <a:stretch/>
        </p:blipFill>
        <p:spPr>
          <a:xfrm>
            <a:off x="140043" y="82677"/>
            <a:ext cx="7101016" cy="38714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9459" y="131805"/>
            <a:ext cx="243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Para el caso de cargue de Equipos y Materiales se presentan las mismas observaciones que en Personal.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41689" b="3385"/>
          <a:stretch/>
        </p:blipFill>
        <p:spPr>
          <a:xfrm>
            <a:off x="131805" y="2858829"/>
            <a:ext cx="7109254" cy="38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873" b="3314"/>
          <a:stretch/>
        </p:blipFill>
        <p:spPr>
          <a:xfrm>
            <a:off x="203150" y="68544"/>
            <a:ext cx="9367935" cy="51212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9459" y="131805"/>
            <a:ext cx="2438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>
                <a:highlight>
                  <a:srgbClr val="00FF00"/>
                </a:highlight>
              </a:rPr>
              <a:t>Revisar proceso al generar listado de clasificación APU, genera error al cargar 03 tipos.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Permitir cargar listado de agrupación y Clasificación por medio masivo.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41892" b="3385"/>
          <a:stretch/>
        </p:blipFill>
        <p:spPr>
          <a:xfrm>
            <a:off x="131805" y="123866"/>
            <a:ext cx="7084541" cy="38714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679459" y="131805"/>
            <a:ext cx="243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Modificar cantidades del </a:t>
            </a:r>
            <a:r>
              <a:rPr lang="es-CO" sz="1400" dirty="0" err="1"/>
              <a:t>Item</a:t>
            </a:r>
            <a:r>
              <a:rPr lang="es-CO" sz="1400" dirty="0"/>
              <a:t>, desde el modulo de recursos del APU, </a:t>
            </a:r>
            <a:r>
              <a:rPr lang="es-CO" sz="1400" dirty="0" err="1"/>
              <a:t>Add</a:t>
            </a:r>
            <a:r>
              <a:rPr lang="es-CO" sz="1400" dirty="0"/>
              <a:t> APU o listado.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/>
              <a:t>Terminar</a:t>
            </a:r>
            <a:r>
              <a:rPr lang="es-CO" sz="1400" dirty="0"/>
              <a:t> de organizar los cálculos de valor unitario por cantidad y cálculos AIU.  </a:t>
            </a:r>
          </a:p>
          <a:p>
            <a:endParaRPr lang="es-CO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-131" t="-210" r="41782" b="3578"/>
          <a:stretch/>
        </p:blipFill>
        <p:spPr>
          <a:xfrm>
            <a:off x="102482" y="2251855"/>
            <a:ext cx="7113864" cy="38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825" b="3385"/>
          <a:stretch/>
        </p:blipFill>
        <p:spPr>
          <a:xfrm>
            <a:off x="107091" y="66202"/>
            <a:ext cx="9447157" cy="5156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9459" y="131805"/>
            <a:ext cx="2438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Pendientes: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Terminar de organizar los cálculos de valor unitario, rendimientos,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Ampliar los input de los rendimiento.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7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 descr="termo.png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897" y="125532"/>
            <a:ext cx="814617" cy="322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2514" y="125532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Listado de Ítems (APU)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76184"/>
              </p:ext>
            </p:extLst>
          </p:nvPr>
        </p:nvGraphicFramePr>
        <p:xfrm>
          <a:off x="195047" y="494864"/>
          <a:ext cx="544512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CO" sz="1000" dirty="0"/>
                        <a:t>N°</a:t>
                      </a:r>
                      <a:r>
                        <a:rPr lang="es-CO" sz="1000" baseline="0" dirty="0"/>
                        <a:t> Contrato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Descripción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Cliente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Estado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19">
                <a:tc>
                  <a:txBody>
                    <a:bodyPr/>
                    <a:lstStyle/>
                    <a:p>
                      <a:r>
                        <a:rPr lang="es-CO" sz="1000" dirty="0"/>
                        <a:t>MA00986413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Mantenimiento</a:t>
                      </a:r>
                      <a:r>
                        <a:rPr lang="es-CO" sz="1000" baseline="0" dirty="0"/>
                        <a:t> Oleoducto Caño Limón Coveñas.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Ecopetrol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Activo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91500"/>
              </p:ext>
            </p:extLst>
          </p:nvPr>
        </p:nvGraphicFramePr>
        <p:xfrm>
          <a:off x="195047" y="1040130"/>
          <a:ext cx="543600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26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Adicionar</a:t>
                      </a:r>
                      <a:r>
                        <a:rPr lang="es-CO" sz="1200" baseline="0" dirty="0"/>
                        <a:t> ítem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aseline="0" dirty="0"/>
                        <a:t>Cargue masivo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Exportar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392272" y="-437043"/>
            <a:ext cx="173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Buscar Proyecto para enlistar ítem </a:t>
            </a:r>
            <a:endParaRPr lang="es-ES" sz="800" dirty="0"/>
          </a:p>
        </p:txBody>
      </p:sp>
      <p:cxnSp>
        <p:nvCxnSpPr>
          <p:cNvPr id="20" name="Conector recto de flecha 19"/>
          <p:cNvCxnSpPr>
            <a:stCxn id="73" idx="7"/>
            <a:endCxn id="18" idx="2"/>
          </p:cNvCxnSpPr>
          <p:nvPr/>
        </p:nvCxnSpPr>
        <p:spPr>
          <a:xfrm flipV="1">
            <a:off x="3578773" y="-221599"/>
            <a:ext cx="680274" cy="396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ruz 28"/>
          <p:cNvSpPr/>
          <p:nvPr/>
        </p:nvSpPr>
        <p:spPr>
          <a:xfrm>
            <a:off x="272054" y="109845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ruz 29"/>
          <p:cNvSpPr/>
          <p:nvPr/>
        </p:nvSpPr>
        <p:spPr>
          <a:xfrm>
            <a:off x="2081804" y="110713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ruz 30"/>
          <p:cNvSpPr/>
          <p:nvPr/>
        </p:nvSpPr>
        <p:spPr>
          <a:xfrm>
            <a:off x="3872504" y="110713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08725"/>
              </p:ext>
            </p:extLst>
          </p:nvPr>
        </p:nvGraphicFramePr>
        <p:xfrm>
          <a:off x="195048" y="1403239"/>
          <a:ext cx="10692027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1571">
                <a:tc gridSpan="9">
                  <a:txBody>
                    <a:bodyPr/>
                    <a:lstStyle/>
                    <a:p>
                      <a:r>
                        <a:rPr lang="es-CO" sz="1200" dirty="0"/>
                        <a:t>Listado</a:t>
                      </a:r>
                      <a:r>
                        <a:rPr lang="es-CO" sz="1200" baseline="0" dirty="0"/>
                        <a:t> de Ítems (APU) 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$ 217,817,471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4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N°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Ítem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Descripción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/>
                        <a:t>Unidad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1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2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Tipo 3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Versión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/>
                        <a:t>Precio</a:t>
                      </a:r>
                      <a:r>
                        <a:rPr lang="es-CO" sz="1000" b="1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Total ítem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1,1,1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Excavación manual en tierra para labores convencionales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M3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Actividades</a:t>
                      </a:r>
                      <a:r>
                        <a:rPr lang="es-CO" sz="1100" b="0" baseline="0" dirty="0"/>
                        <a:t> generales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Civil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Compuesto 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700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3,0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$ 209,865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$ 146,905,500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1,1,2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Excavación manual en conglomerado para labores convencionales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M3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dirty="0"/>
                        <a:t>Actividades</a:t>
                      </a:r>
                      <a:r>
                        <a:rPr lang="es-CO" sz="1100" b="0" baseline="0" dirty="0"/>
                        <a:t> generales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Civil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Simple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247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287,093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$ 70,911,971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3" name="Conector 72"/>
          <p:cNvSpPr/>
          <p:nvPr/>
        </p:nvSpPr>
        <p:spPr>
          <a:xfrm>
            <a:off x="3306382" y="131666"/>
            <a:ext cx="319126" cy="2977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ruz 73"/>
          <p:cNvSpPr/>
          <p:nvPr/>
        </p:nvSpPr>
        <p:spPr>
          <a:xfrm>
            <a:off x="3374042" y="192569"/>
            <a:ext cx="180000" cy="180000"/>
          </a:xfrm>
          <a:prstGeom prst="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riángulo isósceles 79"/>
          <p:cNvSpPr/>
          <p:nvPr/>
        </p:nvSpPr>
        <p:spPr>
          <a:xfrm rot="10800000">
            <a:off x="5413684" y="1761418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riángulo isósceles 80"/>
          <p:cNvSpPr/>
          <p:nvPr/>
        </p:nvSpPr>
        <p:spPr>
          <a:xfrm rot="10800000">
            <a:off x="6310038" y="1753822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Triángulo isósceles 81"/>
          <p:cNvSpPr/>
          <p:nvPr/>
        </p:nvSpPr>
        <p:spPr>
          <a:xfrm rot="10800000">
            <a:off x="7239814" y="1753822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onector 82"/>
          <p:cNvSpPr/>
          <p:nvPr/>
        </p:nvSpPr>
        <p:spPr>
          <a:xfrm>
            <a:off x="11021632" y="1998566"/>
            <a:ext cx="263588" cy="25695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ruz 83"/>
          <p:cNvSpPr/>
          <p:nvPr/>
        </p:nvSpPr>
        <p:spPr>
          <a:xfrm>
            <a:off x="11089292" y="2059469"/>
            <a:ext cx="119728" cy="127471"/>
          </a:xfrm>
          <a:prstGeom prst="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onector 84"/>
          <p:cNvSpPr/>
          <p:nvPr/>
        </p:nvSpPr>
        <p:spPr>
          <a:xfrm>
            <a:off x="11336720" y="1983326"/>
            <a:ext cx="263588" cy="25695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11398632" y="2090102"/>
            <a:ext cx="144000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onector 86"/>
          <p:cNvSpPr/>
          <p:nvPr/>
        </p:nvSpPr>
        <p:spPr>
          <a:xfrm>
            <a:off x="11024300" y="2392776"/>
            <a:ext cx="263588" cy="25695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ruz 87"/>
          <p:cNvSpPr/>
          <p:nvPr/>
        </p:nvSpPr>
        <p:spPr>
          <a:xfrm>
            <a:off x="11091960" y="2453679"/>
            <a:ext cx="119728" cy="127471"/>
          </a:xfrm>
          <a:prstGeom prst="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onector 88"/>
          <p:cNvSpPr/>
          <p:nvPr/>
        </p:nvSpPr>
        <p:spPr>
          <a:xfrm>
            <a:off x="11339388" y="2377536"/>
            <a:ext cx="263588" cy="25695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11401300" y="2484312"/>
            <a:ext cx="144000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/>
          <p:cNvSpPr txBox="1"/>
          <p:nvPr/>
        </p:nvSpPr>
        <p:spPr>
          <a:xfrm>
            <a:off x="10342245" y="-328790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Modificar o eliminar en ventana o pestaña emergente…  </a:t>
            </a:r>
            <a:endParaRPr lang="es-ES" sz="800" dirty="0"/>
          </a:p>
        </p:txBody>
      </p:sp>
      <p:cxnSp>
        <p:nvCxnSpPr>
          <p:cNvPr id="93" name="Conector recto de flecha 92"/>
          <p:cNvCxnSpPr>
            <a:endCxn id="91" idx="2"/>
          </p:cNvCxnSpPr>
          <p:nvPr/>
        </p:nvCxnSpPr>
        <p:spPr>
          <a:xfrm flipH="1" flipV="1">
            <a:off x="11209020" y="9764"/>
            <a:ext cx="76200" cy="185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5312323" y="-425198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Filtrar por tipos modificando a su ves los subtotales…</a:t>
            </a:r>
            <a:endParaRPr lang="es-ES" sz="800" dirty="0"/>
          </a:p>
        </p:txBody>
      </p:sp>
      <p:cxnSp>
        <p:nvCxnSpPr>
          <p:cNvPr id="96" name="Conector recto de flecha 95"/>
          <p:cNvCxnSpPr>
            <a:endCxn id="94" idx="2"/>
          </p:cNvCxnSpPr>
          <p:nvPr/>
        </p:nvCxnSpPr>
        <p:spPr>
          <a:xfrm flipV="1">
            <a:off x="6179098" y="-86644"/>
            <a:ext cx="0" cy="177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a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53852"/>
              </p:ext>
            </p:extLst>
          </p:nvPr>
        </p:nvGraphicFramePr>
        <p:xfrm>
          <a:off x="8184637" y="368684"/>
          <a:ext cx="2703468" cy="10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308">
                <a:tc>
                  <a:txBody>
                    <a:bodyPr/>
                    <a:lstStyle/>
                    <a:p>
                      <a:r>
                        <a:rPr lang="es-CO" sz="1200" b="1" dirty="0"/>
                        <a:t>Total</a:t>
                      </a:r>
                      <a:r>
                        <a:rPr lang="es-CO" sz="1200" b="1" baseline="0" dirty="0"/>
                        <a:t> contrato 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%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$ 259,202,789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6">
                <a:tc>
                  <a:txBody>
                    <a:bodyPr/>
                    <a:lstStyle/>
                    <a:p>
                      <a:r>
                        <a:rPr lang="es-CO" sz="1000" b="1" dirty="0"/>
                        <a:t>Administración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0" dirty="0"/>
                        <a:t>18 %</a:t>
                      </a:r>
                      <a:endParaRPr lang="es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$ 39,207,144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25">
                <a:tc>
                  <a:txBody>
                    <a:bodyPr/>
                    <a:lstStyle/>
                    <a:p>
                      <a:r>
                        <a:rPr lang="es-CO" sz="1000" b="1" dirty="0"/>
                        <a:t>Imprevistos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0" dirty="0"/>
                        <a:t>1 %</a:t>
                      </a:r>
                      <a:endParaRPr lang="es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$ 2,178,174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CO" sz="1000" b="1" dirty="0"/>
                        <a:t>Utilidad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0" dirty="0"/>
                        <a:t>4%</a:t>
                      </a:r>
                      <a:endParaRPr lang="es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$ 8,712,698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riángulo isósceles 97"/>
          <p:cNvSpPr/>
          <p:nvPr/>
        </p:nvSpPr>
        <p:spPr>
          <a:xfrm rot="10800000">
            <a:off x="8498203" y="2027821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Triángulo isósceles 98"/>
          <p:cNvSpPr/>
          <p:nvPr/>
        </p:nvSpPr>
        <p:spPr>
          <a:xfrm rot="10800000">
            <a:off x="8498203" y="2430312"/>
            <a:ext cx="144000" cy="10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7752081" y="-608192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Enlistar y seleccionar versiones del APU, el cual modificara en tabla actual el precio unitario y a su ves todo el total del contrato </a:t>
            </a:r>
            <a:endParaRPr lang="es-ES" sz="800" dirty="0"/>
          </a:p>
        </p:txBody>
      </p:sp>
      <p:cxnSp>
        <p:nvCxnSpPr>
          <p:cNvPr id="102" name="Conector recto de flecha 101"/>
          <p:cNvCxnSpPr>
            <a:endCxn id="100" idx="2"/>
          </p:cNvCxnSpPr>
          <p:nvPr/>
        </p:nvCxnSpPr>
        <p:spPr>
          <a:xfrm flipV="1">
            <a:off x="8570203" y="-23417"/>
            <a:ext cx="48653" cy="2021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 descr="termo.png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897" y="125532"/>
            <a:ext cx="814617" cy="322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2514" y="125532"/>
            <a:ext cx="317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Análisis de precio unitario (APU)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52427"/>
              </p:ext>
            </p:extLst>
          </p:nvPr>
        </p:nvGraphicFramePr>
        <p:xfrm>
          <a:off x="195047" y="494864"/>
          <a:ext cx="544512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CO" sz="1000" dirty="0"/>
                        <a:t>Ítem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Descripción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Unidad 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Cantidad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19">
                <a:tc>
                  <a:txBody>
                    <a:bodyPr/>
                    <a:lstStyle/>
                    <a:p>
                      <a:r>
                        <a:rPr lang="es-ES" sz="1000" dirty="0"/>
                        <a:t>1,1,1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Excavación manual en tierra para labores convencionales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73613"/>
              </p:ext>
            </p:extLst>
          </p:nvPr>
        </p:nvGraphicFramePr>
        <p:xfrm>
          <a:off x="5727700" y="494864"/>
          <a:ext cx="424306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000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Clasificación</a:t>
                      </a:r>
                      <a:r>
                        <a:rPr lang="es-CO" sz="10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Actividades</a:t>
                      </a:r>
                      <a:r>
                        <a:rPr lang="es-CO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generales 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Compuesto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riángulo isósceles 9"/>
          <p:cNvSpPr/>
          <p:nvPr/>
        </p:nvSpPr>
        <p:spPr>
          <a:xfrm rot="10800000">
            <a:off x="7127874" y="801567"/>
            <a:ext cx="104775" cy="93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/>
          <p:cNvSpPr/>
          <p:nvPr/>
        </p:nvSpPr>
        <p:spPr>
          <a:xfrm rot="10800000">
            <a:off x="9799635" y="801567"/>
            <a:ext cx="104775" cy="93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/>
          <p:cNvSpPr/>
          <p:nvPr/>
        </p:nvSpPr>
        <p:spPr>
          <a:xfrm rot="10800000">
            <a:off x="8164460" y="803032"/>
            <a:ext cx="104775" cy="93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650"/>
              </p:ext>
            </p:extLst>
          </p:nvPr>
        </p:nvGraphicFramePr>
        <p:xfrm>
          <a:off x="195047" y="1040130"/>
          <a:ext cx="543600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26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Materiales</a:t>
                      </a:r>
                      <a:r>
                        <a:rPr lang="es-CO" sz="1200" baseline="0" dirty="0"/>
                        <a:t>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Equipo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Personal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-1735844" y="66451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Botones para adicionar recursos, pantalla flotante con listado de cargos, equipos, materiales </a:t>
            </a:r>
            <a:endParaRPr lang="es-ES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003128" y="-486152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Listas desplegables con tipos de clasificación para el APU</a:t>
            </a:r>
            <a:endParaRPr lang="es-ES" sz="800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6869903" y="-147598"/>
            <a:ext cx="979328" cy="642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-1623838" y="91681"/>
            <a:ext cx="1509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Información general del APU, se carga de la tabla listas </a:t>
            </a:r>
            <a:endParaRPr lang="es-ES" sz="800" dirty="0"/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-309785" y="430235"/>
            <a:ext cx="447683" cy="308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-309785" y="1040130"/>
            <a:ext cx="411167" cy="137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ruz 28"/>
          <p:cNvSpPr/>
          <p:nvPr/>
        </p:nvSpPr>
        <p:spPr>
          <a:xfrm>
            <a:off x="272054" y="109845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ruz 29"/>
          <p:cNvSpPr/>
          <p:nvPr/>
        </p:nvSpPr>
        <p:spPr>
          <a:xfrm>
            <a:off x="2081804" y="110713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ruz 30"/>
          <p:cNvSpPr/>
          <p:nvPr/>
        </p:nvSpPr>
        <p:spPr>
          <a:xfrm>
            <a:off x="3872504" y="1107130"/>
            <a:ext cx="144000" cy="1440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0273"/>
              </p:ext>
            </p:extLst>
          </p:nvPr>
        </p:nvGraphicFramePr>
        <p:xfrm>
          <a:off x="195047" y="1403239"/>
          <a:ext cx="8128001" cy="106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6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571">
                <a:tc gridSpan="5">
                  <a:txBody>
                    <a:bodyPr/>
                    <a:lstStyle/>
                    <a:p>
                      <a:r>
                        <a:rPr lang="es-CO" sz="1200" dirty="0"/>
                        <a:t>Materiales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</a:t>
                      </a:r>
                      <a:r>
                        <a:rPr lang="es-CO" sz="1200" baseline="0" dirty="0"/>
                        <a:t> 6,373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56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Código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Descripción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Unidad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Rendimiento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Precio</a:t>
                      </a:r>
                      <a:r>
                        <a:rPr lang="es-CO" sz="1000" b="1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Subtotal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CO" sz="1100" b="0" dirty="0"/>
                        <a:t>034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Combustible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GLN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0,18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0,0180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7,630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1,373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062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Consumibles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UN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0,50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0,5000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10,000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5,000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74320"/>
              </p:ext>
            </p:extLst>
          </p:nvPr>
        </p:nvGraphicFramePr>
        <p:xfrm>
          <a:off x="10056032" y="488950"/>
          <a:ext cx="1669243" cy="49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54">
                <a:tc>
                  <a:txBody>
                    <a:bodyPr/>
                    <a:lstStyle/>
                    <a:p>
                      <a:r>
                        <a:rPr lang="es-CO" sz="1000" dirty="0"/>
                        <a:t>Versión</a:t>
                      </a:r>
                      <a:r>
                        <a:rPr lang="es-CO" sz="1000" baseline="0" dirty="0"/>
                        <a:t>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49">
                <a:tc>
                  <a:txBody>
                    <a:bodyPr/>
                    <a:lstStyle/>
                    <a:p>
                      <a:r>
                        <a:rPr lang="es-CO" sz="1000" dirty="0"/>
                        <a:t>1,0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riángulo isósceles 35"/>
          <p:cNvSpPr/>
          <p:nvPr/>
        </p:nvSpPr>
        <p:spPr>
          <a:xfrm rot="10800000">
            <a:off x="11572874" y="801567"/>
            <a:ext cx="104775" cy="93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10458450" y="-590660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Versión auto incrementable que se genera cuando realice cambios  en rendimientos o subtotales, solo si se da clip en guardar…   </a:t>
            </a:r>
            <a:endParaRPr lang="es-ES" sz="800" dirty="0"/>
          </a:p>
        </p:txBody>
      </p:sp>
      <p:cxnSp>
        <p:nvCxnSpPr>
          <p:cNvPr id="39" name="Conector recto de flecha 38"/>
          <p:cNvCxnSpPr>
            <a:endCxn id="37" idx="2"/>
          </p:cNvCxnSpPr>
          <p:nvPr/>
        </p:nvCxnSpPr>
        <p:spPr>
          <a:xfrm flipV="1">
            <a:off x="11325225" y="-5885"/>
            <a:ext cx="0" cy="43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15726"/>
              </p:ext>
            </p:extLst>
          </p:nvPr>
        </p:nvGraphicFramePr>
        <p:xfrm>
          <a:off x="195047" y="2576553"/>
          <a:ext cx="8128001" cy="139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6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571">
                <a:tc gridSpan="5">
                  <a:txBody>
                    <a:bodyPr/>
                    <a:lstStyle/>
                    <a:p>
                      <a:r>
                        <a:rPr lang="es-CO" sz="1200" dirty="0"/>
                        <a:t>Equipos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</a:t>
                      </a:r>
                      <a:r>
                        <a:rPr lang="es-CO" sz="1200" baseline="0" dirty="0"/>
                        <a:t> 36,360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56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Código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Descripción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baseline="0" dirty="0"/>
                        <a:t>Cantidad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Rendimiento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Rendimiento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Precio</a:t>
                      </a:r>
                      <a:r>
                        <a:rPr lang="es-CO" sz="1000" b="1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Subtotal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CO" sz="1100" b="0" dirty="0"/>
                        <a:t>147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Herramienta Menor para Obras Civiles.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26,855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24,413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219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Vehículo  4x4, doble cabina con platón sin 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22,000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262,820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11,946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49455"/>
              </p:ext>
            </p:extLst>
          </p:nvPr>
        </p:nvGraphicFramePr>
        <p:xfrm>
          <a:off x="195047" y="4142297"/>
          <a:ext cx="8128001" cy="182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6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571">
                <a:tc gridSpan="5">
                  <a:txBody>
                    <a:bodyPr/>
                    <a:lstStyle/>
                    <a:p>
                      <a:r>
                        <a:rPr lang="es-CO" sz="1200" dirty="0"/>
                        <a:t>Personal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Subtotal 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</a:t>
                      </a:r>
                      <a:r>
                        <a:rPr lang="es-CO" sz="1200" baseline="0" dirty="0"/>
                        <a:t> 167,132</a:t>
                      </a:r>
                      <a:endParaRPr lang="es-E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56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Código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Descripción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baseline="0" dirty="0"/>
                        <a:t>Cantidad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Rendimiento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Rendimiento</a:t>
                      </a:r>
                      <a:r>
                        <a:rPr lang="es-CO" sz="1000" b="1" baseline="0" dirty="0"/>
                        <a:t> 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Precio</a:t>
                      </a:r>
                      <a:r>
                        <a:rPr lang="es-CO" sz="1000" b="1" baseline="0" dirty="0"/>
                        <a:t> unitario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/>
                        <a:t>Subtotal 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CO" sz="1100" b="0" dirty="0"/>
                        <a:t>038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Supervisor II Nivel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11,000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237,146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21,558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045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Nivel II </a:t>
                      </a:r>
                      <a:r>
                        <a:rPr lang="es-MX" sz="1100" b="0" dirty="0" err="1"/>
                        <a:t>Categoria</a:t>
                      </a:r>
                      <a:r>
                        <a:rPr lang="es-MX" sz="1100" b="0" dirty="0"/>
                        <a:t> 2 – Auxiliar de Bodega, Conductor de Vehículo Pasajeros, Pintor,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22,000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113,248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5,147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r>
                        <a:rPr lang="es-CO" sz="1100" b="0" dirty="0"/>
                        <a:t>012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="0" dirty="0"/>
                        <a:t>A1 Obrero, Marinero de Cubierta, Marinero de Maquinas,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1,100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154,467</a:t>
                      </a:r>
                      <a:endParaRPr lang="es-E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b="0" dirty="0"/>
                        <a:t>140,425</a:t>
                      </a:r>
                      <a:endParaRPr lang="es-E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57135"/>
              </p:ext>
            </p:extLst>
          </p:nvPr>
        </p:nvGraphicFramePr>
        <p:xfrm>
          <a:off x="174625" y="606319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Total</a:t>
                      </a:r>
                      <a:r>
                        <a:rPr lang="es-CO" baseline="0" dirty="0"/>
                        <a:t> precio unitario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$ 209,865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8564"/>
              </p:ext>
            </p:extLst>
          </p:nvPr>
        </p:nvGraphicFramePr>
        <p:xfrm>
          <a:off x="8387752" y="1023188"/>
          <a:ext cx="1584000" cy="30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201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Análisis</a:t>
                      </a:r>
                      <a:r>
                        <a:rPr lang="es-CO" sz="1200" baseline="0" dirty="0"/>
                        <a:t> rendimientos</a:t>
                      </a:r>
                      <a:endParaRPr lang="es-E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97661"/>
              </p:ext>
            </p:extLst>
          </p:nvPr>
        </p:nvGraphicFramePr>
        <p:xfrm>
          <a:off x="8386761" y="1413538"/>
          <a:ext cx="1584000" cy="1074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444">
                <a:tc>
                  <a:txBody>
                    <a:bodyPr/>
                    <a:lstStyle/>
                    <a:p>
                      <a:r>
                        <a:rPr lang="es-CO" sz="1200" dirty="0"/>
                        <a:t>$ 6,000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44">
                <a:tc>
                  <a:txBody>
                    <a:bodyPr/>
                    <a:lstStyle/>
                    <a:p>
                      <a:r>
                        <a:rPr lang="es-CO" sz="1050" b="1" dirty="0"/>
                        <a:t>Rendimiento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r>
                        <a:rPr lang="es-CO" sz="1200" dirty="0"/>
                        <a:t>0,15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r>
                        <a:rPr lang="es-CO" sz="1200" dirty="0"/>
                        <a:t>0,25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63401"/>
              </p:ext>
            </p:extLst>
          </p:nvPr>
        </p:nvGraphicFramePr>
        <p:xfrm>
          <a:off x="8379150" y="2559242"/>
          <a:ext cx="1584000" cy="1416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086">
                <a:tc>
                  <a:txBody>
                    <a:bodyPr/>
                    <a:lstStyle/>
                    <a:p>
                      <a:r>
                        <a:rPr lang="es-CO" sz="1200" dirty="0"/>
                        <a:t>$...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61">
                <a:tc>
                  <a:txBody>
                    <a:bodyPr/>
                    <a:lstStyle/>
                    <a:p>
                      <a:r>
                        <a:rPr lang="es-CO" sz="1050" b="1" dirty="0"/>
                        <a:t>Rendimiento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71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10">
                <a:tc>
                  <a:txBody>
                    <a:bodyPr/>
                    <a:lstStyle/>
                    <a:p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5293"/>
              </p:ext>
            </p:extLst>
          </p:nvPr>
        </p:nvGraphicFramePr>
        <p:xfrm>
          <a:off x="8386761" y="4142297"/>
          <a:ext cx="1584000" cy="17739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355">
                <a:tc>
                  <a:txBody>
                    <a:bodyPr/>
                    <a:lstStyle/>
                    <a:p>
                      <a:r>
                        <a:rPr lang="es-CO" sz="1200" dirty="0"/>
                        <a:t>$...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r>
                        <a:rPr lang="es-CO" sz="1050" b="1" dirty="0"/>
                        <a:t>Rendimiento</a:t>
                      </a:r>
                      <a:endParaRPr lang="es-E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74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25">
                <a:tc>
                  <a:txBody>
                    <a:bodyPr/>
                    <a:lstStyle/>
                    <a:p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25"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5761"/>
              </p:ext>
            </p:extLst>
          </p:nvPr>
        </p:nvGraphicFramePr>
        <p:xfrm>
          <a:off x="8386761" y="6050487"/>
          <a:ext cx="158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969">
                <a:tc>
                  <a:txBody>
                    <a:bodyPr/>
                    <a:lstStyle/>
                    <a:p>
                      <a:pPr algn="l"/>
                      <a:r>
                        <a:rPr lang="es-CO" sz="1800" dirty="0"/>
                        <a:t>$ 200,000</a:t>
                      </a:r>
                      <a:endParaRPr lang="es-E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CuadroTexto 49"/>
          <p:cNvSpPr txBox="1"/>
          <p:nvPr/>
        </p:nvSpPr>
        <p:spPr>
          <a:xfrm>
            <a:off x="8066085" y="-837234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Al dar clip en Análisis rendimientos, despliega tabla para modificar </a:t>
            </a:r>
            <a:r>
              <a:rPr lang="es-CO" sz="800" b="1" dirty="0"/>
              <a:t>RENDIMIENTOS </a:t>
            </a:r>
            <a:r>
              <a:rPr lang="es-CO" sz="800" dirty="0"/>
              <a:t>o </a:t>
            </a:r>
            <a:r>
              <a:rPr lang="es-CO" sz="800" b="1" dirty="0"/>
              <a:t>TOTALES, </a:t>
            </a:r>
            <a:r>
              <a:rPr lang="es-CO" sz="800" dirty="0"/>
              <a:t>posterior se da clip en generar para observar cambios en tabla siguiente…  </a:t>
            </a:r>
            <a:endParaRPr lang="es-ES" sz="800" dirty="0"/>
          </a:p>
        </p:txBody>
      </p:sp>
      <p:cxnSp>
        <p:nvCxnSpPr>
          <p:cNvPr id="52" name="Conector recto de flecha 51"/>
          <p:cNvCxnSpPr>
            <a:stCxn id="43" idx="0"/>
            <a:endCxn id="50" idx="2"/>
          </p:cNvCxnSpPr>
          <p:nvPr/>
        </p:nvCxnSpPr>
        <p:spPr>
          <a:xfrm flipH="1" flipV="1">
            <a:off x="8932860" y="-6237"/>
            <a:ext cx="246892" cy="1029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1031"/>
              </p:ext>
            </p:extLst>
          </p:nvPr>
        </p:nvGraphicFramePr>
        <p:xfrm>
          <a:off x="10088779" y="1021543"/>
          <a:ext cx="1636496" cy="274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1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Generar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Flecha derecha 56"/>
          <p:cNvSpPr/>
          <p:nvPr/>
        </p:nvSpPr>
        <p:spPr>
          <a:xfrm>
            <a:off x="11279042" y="1023276"/>
            <a:ext cx="238125" cy="22857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13973"/>
              </p:ext>
            </p:extLst>
          </p:nvPr>
        </p:nvGraphicFramePr>
        <p:xfrm>
          <a:off x="10036982" y="1413538"/>
          <a:ext cx="2861667" cy="10739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093">
                <a:tc gridSpan="2">
                  <a:txBody>
                    <a:bodyPr/>
                    <a:lstStyle/>
                    <a:p>
                      <a:pPr algn="r"/>
                      <a:r>
                        <a:rPr lang="es-CO" sz="1200" dirty="0"/>
                        <a:t>Subtotal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$...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16">
                <a:tc>
                  <a:txBody>
                    <a:bodyPr/>
                    <a:lstStyle/>
                    <a:p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Rendimiento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Subtotal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55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3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81753"/>
              </p:ext>
            </p:extLst>
          </p:nvPr>
        </p:nvGraphicFramePr>
        <p:xfrm>
          <a:off x="10036981" y="2562446"/>
          <a:ext cx="2861667" cy="14131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243">
                <a:tc gridSpan="2">
                  <a:txBody>
                    <a:bodyPr/>
                    <a:lstStyle/>
                    <a:p>
                      <a:pPr algn="r"/>
                      <a:r>
                        <a:rPr lang="es-CO" sz="1200" dirty="0"/>
                        <a:t>Subtotal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$...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16">
                <a:tc>
                  <a:txBody>
                    <a:bodyPr/>
                    <a:lstStyle/>
                    <a:p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Rendimiento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Subtotal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94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79411"/>
              </p:ext>
            </p:extLst>
          </p:nvPr>
        </p:nvGraphicFramePr>
        <p:xfrm>
          <a:off x="10056032" y="4142297"/>
          <a:ext cx="2861667" cy="17512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90">
                <a:tc gridSpan="2">
                  <a:txBody>
                    <a:bodyPr/>
                    <a:lstStyle/>
                    <a:p>
                      <a:pPr algn="r"/>
                      <a:r>
                        <a:rPr lang="es-CO" sz="1200" dirty="0"/>
                        <a:t>Subtotal</a:t>
                      </a:r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$...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47">
                <a:tc>
                  <a:txBody>
                    <a:bodyPr/>
                    <a:lstStyle/>
                    <a:p>
                      <a:r>
                        <a:rPr lang="es-CO" sz="1000" b="1" dirty="0"/>
                        <a:t>Cantidad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Rendimiento</a:t>
                      </a:r>
                      <a:endParaRPr lang="es-E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/>
                        <a:t>Subtotal</a:t>
                      </a:r>
                      <a:endParaRPr lang="es-E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72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72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17653"/>
              </p:ext>
            </p:extLst>
          </p:nvPr>
        </p:nvGraphicFramePr>
        <p:xfrm>
          <a:off x="10054896" y="6050487"/>
          <a:ext cx="2843751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4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969">
                <a:tc>
                  <a:txBody>
                    <a:bodyPr/>
                    <a:lstStyle/>
                    <a:p>
                      <a:pPr algn="r"/>
                      <a:r>
                        <a:rPr lang="es-CO" sz="1800" dirty="0"/>
                        <a:t>$ 200,000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430"/>
              </p:ext>
            </p:extLst>
          </p:nvPr>
        </p:nvGraphicFramePr>
        <p:xfrm>
          <a:off x="6662617" y="1032565"/>
          <a:ext cx="1650641" cy="2743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1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GUARDAR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959</Words>
  <Application>Microsoft Office PowerPoint</Application>
  <PresentationFormat>Panorámica</PresentationFormat>
  <Paragraphs>355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 A</dc:creator>
  <cp:lastModifiedBy>YEISON TORRADO LOPEZ</cp:lastModifiedBy>
  <cp:revision>65</cp:revision>
  <dcterms:created xsi:type="dcterms:W3CDTF">2018-06-18T21:54:42Z</dcterms:created>
  <dcterms:modified xsi:type="dcterms:W3CDTF">2018-08-03T21:12:08Z</dcterms:modified>
</cp:coreProperties>
</file>