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3" r:id="rId6"/>
    <p:sldId id="259" r:id="rId7"/>
    <p:sldId id="257" r:id="rId8"/>
    <p:sldId id="263" r:id="rId9"/>
    <p:sldId id="266" r:id="rId10"/>
    <p:sldId id="267" r:id="rId11"/>
    <p:sldId id="260" r:id="rId12"/>
    <p:sldId id="258" r:id="rId13"/>
    <p:sldId id="262" r:id="rId14"/>
    <p:sldId id="268" r:id="rId15"/>
    <p:sldId id="269" r:id="rId16"/>
    <p:sldId id="261" r:id="rId17"/>
    <p:sldId id="270" r:id="rId18"/>
    <p:sldId id="271" r:id="rId19"/>
    <p:sldId id="272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8" autoAdjust="0"/>
  </p:normalViewPr>
  <p:slideViewPr>
    <p:cSldViewPr snapToGrid="0">
      <p:cViewPr>
        <p:scale>
          <a:sx n="50" d="100"/>
          <a:sy n="50" d="100"/>
        </p:scale>
        <p:origin x="1733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08/12/2019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08/12/2019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64CEDB-0060-46C8-B8D1-7F987F6FE7AC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CB9865-0089-4CA3-B66F-29008B0DCDEA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EFBE0C2-70A7-4198-B0AE-6AFB725C8010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93D578-D66D-4EAA-9DD4-79BD96F51DCE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C07F8-331E-4BDE-B36F-F8A09AF923B0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879B7-D05C-4DBC-B7EA-848C92C66B7D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2A01C3-E780-4E19-99EF-CFFBF4B33241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68E70-3D4A-4712-BBA6-D11D61CFAF66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455ED3-EF16-4C51-941A-4FA5A47C5880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9381149-D813-45A0-832F-660F61B4729B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FD74E-964D-42C3-AE94-221CEA546563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3C2D9B9-F629-442E-ABBA-6B60BC697462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7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62A227-84EF-4A95-A0B5-DD9C8F48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1"/>
            <a:ext cx="3703320" cy="9144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68308B-F3A8-4F5D-9C0D-9247302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41102"/>
            <a:ext cx="3702134" cy="5751230"/>
          </a:xfrm>
          <a:prstGeom prst="rect">
            <a:avLst/>
          </a:prstGeom>
          <a:solidFill>
            <a:srgbClr val="000000">
              <a:alpha val="96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599526"/>
            <a:ext cx="3412067" cy="2514342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sz="2800" dirty="0">
                <a:solidFill>
                  <a:srgbClr val="FFFFFF"/>
                </a:solidFill>
              </a:rPr>
              <a:t>Soutenance PROJET algorithmique &amp; Programmation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sz="1500">
                <a:solidFill>
                  <a:srgbClr val="FFFFFF">
                    <a:alpha val="80000"/>
                  </a:srgbClr>
                </a:solidFill>
              </a:rPr>
              <a:t>Tenu par Tristan LORRIAUX ET LUCAS MAISONNAVE LE 10 décembre 2019</a:t>
            </a:r>
          </a:p>
        </p:txBody>
      </p:sp>
      <p:pic>
        <p:nvPicPr>
          <p:cNvPr id="8" name="Image 7" descr="Une image contenant périphérique&#10;&#10;Description générée automatiquement">
            <a:extLst>
              <a:ext uri="{FF2B5EF4-FFF2-40B4-BE49-F238E27FC236}">
                <a16:creationId xmlns:a16="http://schemas.microsoft.com/office/drawing/2014/main" id="{658C4FB2-5684-43AC-A799-7A3C7C71A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" t="6870" r="-6" b="5801"/>
          <a:stretch/>
        </p:blipFill>
        <p:spPr>
          <a:xfrm>
            <a:off x="418518" y="622730"/>
            <a:ext cx="2008679" cy="1865963"/>
          </a:xfrm>
          <a:prstGeom prst="rect">
            <a:avLst/>
          </a:prstGeom>
        </p:spPr>
      </p:pic>
      <p:pic>
        <p:nvPicPr>
          <p:cNvPr id="10" name="Image 9" descr="Une image contenant alimentation, lumière, dessin&#10;&#10;Description générée automatiquement">
            <a:extLst>
              <a:ext uri="{FF2B5EF4-FFF2-40B4-BE49-F238E27FC236}">
                <a16:creationId xmlns:a16="http://schemas.microsoft.com/office/drawing/2014/main" id="{28494EE2-8FE7-4DE6-8A1E-7519C4E990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" b="39"/>
          <a:stretch/>
        </p:blipFill>
        <p:spPr>
          <a:xfrm>
            <a:off x="2407646" y="949185"/>
            <a:ext cx="1732556" cy="142867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E0B146-BC10-451D-A512-268900D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425F76-C765-4B7B-8DCA-90BB6CFE79C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r="-2" b="-2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08C99B-BA49-43F4-A9D9-A3E5F28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Résultats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9CB0D42-40E8-430C-97DA-BE3257B7CF28}"/>
                  </a:ext>
                </a:extLst>
              </p:cNvPr>
              <p:cNvSpPr txBox="1"/>
              <p:nvPr/>
            </p:nvSpPr>
            <p:spPr>
              <a:xfrm>
                <a:off x="2005978" y="6385320"/>
                <a:ext cx="447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𝛌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fr-FR" b="1" dirty="0"/>
                  <a:t> 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9CB0D42-40E8-430C-97DA-BE3257B7C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978" y="6385320"/>
                <a:ext cx="447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721D7-DFFB-4C10-8890-53D008F8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57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08C99B-BA49-43F4-A9D9-A3E5F28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Résultats</a:t>
            </a:r>
            <a:endParaRPr lang="en-US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B111D8-3FCC-4314-9F3B-6A31427D4D18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 err="1">
                <a:solidFill>
                  <a:schemeClr val="bg1"/>
                </a:solidFill>
              </a:rPr>
              <a:t>Taille</a:t>
            </a:r>
            <a:r>
              <a:rPr lang="en-US" i="1" dirty="0">
                <a:solidFill>
                  <a:schemeClr val="bg1"/>
                </a:solidFill>
              </a:rPr>
              <a:t> max : 133.000000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i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 err="1">
                <a:solidFill>
                  <a:schemeClr val="bg1"/>
                </a:solidFill>
              </a:rPr>
              <a:t>Taille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moyenne</a:t>
            </a:r>
            <a:r>
              <a:rPr lang="en-US" i="1" dirty="0">
                <a:solidFill>
                  <a:schemeClr val="bg1"/>
                </a:solidFill>
              </a:rPr>
              <a:t> : 56.591576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i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bg1"/>
                </a:solidFill>
              </a:rPr>
              <a:t>Temps de </a:t>
            </a:r>
            <a:r>
              <a:rPr lang="en-US" i="1" dirty="0" err="1">
                <a:solidFill>
                  <a:schemeClr val="bg1"/>
                </a:solidFill>
              </a:rPr>
              <a:t>réponse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moyen</a:t>
            </a:r>
            <a:r>
              <a:rPr lang="en-US" i="1" dirty="0">
                <a:solidFill>
                  <a:schemeClr val="bg1"/>
                </a:solidFill>
              </a:rPr>
              <a:t> : 275.658966s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309D878-DD62-4E24-BF36-F119DFA20F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9915" y="537461"/>
            <a:ext cx="7579708" cy="568871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D66497F-76AD-4249-9A14-BBDC0B99CF39}"/>
                  </a:ext>
                </a:extLst>
              </p:cNvPr>
              <p:cNvSpPr txBox="1"/>
              <p:nvPr/>
            </p:nvSpPr>
            <p:spPr>
              <a:xfrm>
                <a:off x="6113039" y="6318951"/>
                <a:ext cx="3693459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fr-F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D66497F-76AD-4249-9A14-BBDC0B99C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039" y="6318951"/>
                <a:ext cx="3693459" cy="44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1E2219-785D-4C54-AA2E-3757F687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570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08C99B-BA49-43F4-A9D9-A3E5F28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Résultats</a:t>
            </a:r>
            <a:endParaRPr lang="en-US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327176-31C5-436E-BF37-D4CE5C1E11EE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 err="1">
                <a:solidFill>
                  <a:schemeClr val="bg1"/>
                </a:solidFill>
              </a:rPr>
              <a:t>Taille</a:t>
            </a:r>
            <a:r>
              <a:rPr lang="en-US" i="1" dirty="0">
                <a:solidFill>
                  <a:schemeClr val="bg1"/>
                </a:solidFill>
              </a:rPr>
              <a:t> max : 14.000000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i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 err="1">
                <a:solidFill>
                  <a:schemeClr val="bg1"/>
                </a:solidFill>
              </a:rPr>
              <a:t>Taille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moyenne</a:t>
            </a:r>
            <a:r>
              <a:rPr lang="en-US" i="1" dirty="0">
                <a:solidFill>
                  <a:schemeClr val="bg1"/>
                </a:solidFill>
              </a:rPr>
              <a:t> : 3.441389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i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bg1"/>
                </a:solidFill>
              </a:rPr>
              <a:t>Temps de </a:t>
            </a:r>
            <a:r>
              <a:rPr lang="en-US" i="1" dirty="0" err="1">
                <a:solidFill>
                  <a:schemeClr val="bg1"/>
                </a:solidFill>
              </a:rPr>
              <a:t>réponse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moyen</a:t>
            </a:r>
            <a:r>
              <a:rPr lang="en-US" i="1" dirty="0">
                <a:solidFill>
                  <a:schemeClr val="bg1"/>
                </a:solidFill>
              </a:rPr>
              <a:t> : 23.531494s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2A5983-FE70-4F57-B68B-2941AAC16A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9855" y="614406"/>
            <a:ext cx="7599768" cy="56291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E45E913-C3D8-4B69-903F-D8BC30D8ACFA}"/>
                  </a:ext>
                </a:extLst>
              </p:cNvPr>
              <p:cNvSpPr txBox="1"/>
              <p:nvPr/>
            </p:nvSpPr>
            <p:spPr>
              <a:xfrm>
                <a:off x="6103009" y="6354328"/>
                <a:ext cx="3693459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fr-FR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E45E913-C3D8-4B69-903F-D8BC30D8A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09" y="6354328"/>
                <a:ext cx="3693459" cy="44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77E730-69B1-4328-9B22-7DDD2435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153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A5622-1F6C-42D0-BA06-B313D21CA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0195" r="16830" b="-1"/>
          <a:stretch/>
        </p:blipFill>
        <p:spPr>
          <a:xfrm>
            <a:off x="1" y="10"/>
            <a:ext cx="755414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7519127-4084-4E8D-9C34-7849D8FA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36225-BC3C-4182-8DDD-971055951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25697B-B329-40E5-8293-F56172FBD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02EFBB0-EF31-4E9A-9628-43E36779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Limite</a:t>
            </a:r>
            <a:r>
              <a:rPr lang="en-US" b="1" dirty="0"/>
              <a:t> du </a:t>
            </a:r>
            <a:r>
              <a:rPr lang="en-US" b="1" dirty="0" err="1"/>
              <a:t>projet</a:t>
            </a:r>
            <a:endParaRPr lang="en-US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59EBD0-2B50-42E1-AF19-E928132CB833}"/>
              </a:ext>
            </a:extLst>
          </p:cNvPr>
          <p:cNvSpPr txBox="1"/>
          <p:nvPr/>
        </p:nvSpPr>
        <p:spPr>
          <a:xfrm>
            <a:off x="8042147" y="1005840"/>
            <a:ext cx="3412067" cy="73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b="1" cap="all" dirty="0" err="1">
                <a:solidFill>
                  <a:schemeClr val="bg1"/>
                </a:solidFill>
              </a:rPr>
              <a:t>Calcul</a:t>
            </a:r>
            <a:r>
              <a:rPr lang="en-US" b="1" cap="all" dirty="0">
                <a:solidFill>
                  <a:schemeClr val="bg1"/>
                </a:solidFill>
              </a:rPr>
              <a:t> de la </a:t>
            </a:r>
            <a:r>
              <a:rPr lang="en-US" b="1" cap="all" dirty="0" err="1">
                <a:solidFill>
                  <a:schemeClr val="bg1"/>
                </a:solidFill>
              </a:rPr>
              <a:t>moyenne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19388-1F7F-4615-83CB-1FA646EB0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E81226D-1709-4477-8564-1368B4495CC5}"/>
                  </a:ext>
                </a:extLst>
              </p:cNvPr>
              <p:cNvSpPr txBox="1"/>
              <p:nvPr/>
            </p:nvSpPr>
            <p:spPr>
              <a:xfrm>
                <a:off x="7270375" y="3627967"/>
                <a:ext cx="4921624" cy="2301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fr-FR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E81226D-1709-4477-8564-1368B449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5" y="3627967"/>
                <a:ext cx="4921624" cy="2301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FC725D-235E-4546-97C2-A63C9E8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454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8C99B-BA49-43F4-A9D9-A3E5F28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729306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Calcul</a:t>
            </a:r>
            <a:r>
              <a:rPr lang="en-US" b="1" dirty="0"/>
              <a:t> de la </a:t>
            </a:r>
            <a:r>
              <a:rPr lang="en-US" b="1" dirty="0" err="1"/>
              <a:t>moyenne</a:t>
            </a:r>
            <a:b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AA5780-DF71-43AE-8FCF-E9F20637540A}"/>
                  </a:ext>
                </a:extLst>
              </p:cNvPr>
              <p:cNvSpPr txBox="1"/>
              <p:nvPr/>
            </p:nvSpPr>
            <p:spPr>
              <a:xfrm>
                <a:off x="365760" y="2824250"/>
                <a:ext cx="5453074" cy="148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fr-F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40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AA5780-DF71-43AE-8FCF-E9F20637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824250"/>
                <a:ext cx="5453074" cy="1482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741E69EF-EEAE-4C03-8784-6E4C9EB7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0" y="1796233"/>
            <a:ext cx="5783996" cy="4302596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379133-C6E0-428A-B0D1-6AF6C1E9121A}"/>
              </a:ext>
            </a:extLst>
          </p:cNvPr>
          <p:cNvCxnSpPr>
            <a:cxnSpLocks/>
          </p:cNvCxnSpPr>
          <p:nvPr/>
        </p:nvCxnSpPr>
        <p:spPr>
          <a:xfrm>
            <a:off x="6251247" y="6098829"/>
            <a:ext cx="898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3247A04-EC98-42F6-ADCF-EECB46AE24EF}"/>
              </a:ext>
            </a:extLst>
          </p:cNvPr>
          <p:cNvCxnSpPr>
            <a:cxnSpLocks/>
          </p:cNvCxnSpPr>
          <p:nvPr/>
        </p:nvCxnSpPr>
        <p:spPr>
          <a:xfrm>
            <a:off x="7149454" y="6098829"/>
            <a:ext cx="97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A7B777-1997-4F61-A010-DBA4A1C30E34}"/>
                  </a:ext>
                </a:extLst>
              </p:cNvPr>
              <p:cNvSpPr txBox="1"/>
              <p:nvPr/>
            </p:nvSpPr>
            <p:spPr>
              <a:xfrm>
                <a:off x="6373167" y="6228503"/>
                <a:ext cx="174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   </m:t>
                    </m:r>
                  </m:oMath>
                </a14:m>
                <a:r>
                  <a:rPr lang="fr-FR" dirty="0"/>
                  <a:t>  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A7B777-1997-4F61-A010-DBA4A1C30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67" y="6228503"/>
                <a:ext cx="1749753" cy="276999"/>
              </a:xfrm>
              <a:prstGeom prst="rect">
                <a:avLst/>
              </a:prstGeom>
              <a:blipFill>
                <a:blip r:embed="rId4"/>
                <a:stretch>
                  <a:fillRect l="-694" t="-2222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82F1740A-3B06-4D15-ACA5-B89D11B9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01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8C99B-BA49-43F4-A9D9-A3E5F28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729306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Calcul</a:t>
            </a:r>
            <a:r>
              <a:rPr lang="en-US" b="1" dirty="0"/>
              <a:t> de la </a:t>
            </a:r>
            <a:r>
              <a:rPr lang="en-US" b="1" dirty="0" err="1"/>
              <a:t>moyenne</a:t>
            </a:r>
            <a:b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AA5780-DF71-43AE-8FCF-E9F20637540A}"/>
                  </a:ext>
                </a:extLst>
              </p:cNvPr>
              <p:cNvSpPr txBox="1"/>
              <p:nvPr/>
            </p:nvSpPr>
            <p:spPr>
              <a:xfrm>
                <a:off x="365760" y="2824250"/>
                <a:ext cx="5453074" cy="148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fr-F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40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AA5780-DF71-43AE-8FCF-E9F20637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824250"/>
                <a:ext cx="5453074" cy="1482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0EAD711-3E9B-4CB3-B1FF-26A83399C8EC}"/>
                  </a:ext>
                </a:extLst>
              </p:cNvPr>
              <p:cNvSpPr txBox="1"/>
              <p:nvPr/>
            </p:nvSpPr>
            <p:spPr>
              <a:xfrm>
                <a:off x="235012" y="4185338"/>
                <a:ext cx="50699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𝑎𝑠𝑠𝑒𝑧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𝑔𝑟𝑎𝑛𝑑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𝑢𝑡𝑖𝑙𝑖𝑠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 :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fr-FR" b="1" i="1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0EAD711-3E9B-4CB3-B1FF-26A83399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2" y="4185338"/>
                <a:ext cx="5069914" cy="553998"/>
              </a:xfrm>
              <a:prstGeom prst="rect">
                <a:avLst/>
              </a:prstGeom>
              <a:blipFill>
                <a:blip r:embed="rId3"/>
                <a:stretch>
                  <a:fillRect l="-722" t="-111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A17FBC5-7FE7-4E87-8091-51D664352DA1}"/>
                  </a:ext>
                </a:extLst>
              </p:cNvPr>
              <p:cNvSpPr txBox="1"/>
              <p:nvPr/>
            </p:nvSpPr>
            <p:spPr>
              <a:xfrm>
                <a:off x="158812" y="5025504"/>
                <a:ext cx="613815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A17FBC5-7FE7-4E87-8091-51D66435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2" y="5025504"/>
                <a:ext cx="6138155" cy="779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29A4C2D2-1785-47EF-882D-4630214AE1E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67" y="1913104"/>
            <a:ext cx="5583821" cy="44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F53747-EB0B-4F2E-BB05-E51B8FC7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910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44EAF-8438-46C0-B928-627FFC4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5436"/>
            <a:ext cx="11029616" cy="1013800"/>
          </a:xfrm>
        </p:spPr>
        <p:txBody>
          <a:bodyPr/>
          <a:lstStyle/>
          <a:p>
            <a:r>
              <a:rPr lang="fr-FR" b="1" dirty="0"/>
              <a:t>Conclusion &amp; TEST FINAL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6A62EC0-D8C4-434E-B28F-524B3E337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i="1" dirty="0">
                    <a:latin typeface="+mj-lt"/>
                  </a:rPr>
                  <a:t>Modèle de file d’attente très simpliste</a:t>
                </a:r>
              </a:p>
              <a:p>
                <a:r>
                  <a:rPr lang="fr-FR" i="1" dirty="0">
                    <a:latin typeface="+mj-lt"/>
                  </a:rPr>
                  <a:t>Avoir une valeur précise de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i="1" dirty="0">
                    <a:latin typeface="+mj-lt"/>
                  </a:rPr>
                  <a:t> </a:t>
                </a:r>
              </a:p>
              <a:p>
                <a:r>
                  <a:rPr lang="fr-FR" i="1" dirty="0">
                    <a:latin typeface="+mj-lt"/>
                  </a:rPr>
                  <a:t>Implémenter le feu jaune</a:t>
                </a:r>
              </a:p>
              <a:p>
                <a:r>
                  <a:rPr lang="fr-FR" i="1" dirty="0">
                    <a:latin typeface="+mj-lt"/>
                  </a:rPr>
                  <a:t>Ajouter un décalage au démarrage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6A62EC0-D8C4-434E-B28F-524B3E337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525EB2-A97C-4D25-8352-7E89DA66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693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024CD-94A7-430C-8DD5-B86F7C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9716"/>
            <a:ext cx="11029616" cy="1013800"/>
          </a:xfrm>
        </p:spPr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08E9A-FA19-49A0-A8D0-F8F26E20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Rappel du sujet &amp; présentation des problématiques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Modélisation</a:t>
            </a:r>
            <a:r>
              <a:rPr lang="en-US" b="1" dirty="0">
                <a:solidFill>
                  <a:schemeClr val="tx1"/>
                </a:solidFill>
              </a:rPr>
              <a:t> de la file</a:t>
            </a:r>
          </a:p>
          <a:p>
            <a:r>
              <a:rPr lang="fr-FR" b="1" dirty="0">
                <a:solidFill>
                  <a:schemeClr val="tx1"/>
                </a:solidFill>
              </a:rPr>
              <a:t>Structure de l’algorithme</a:t>
            </a:r>
          </a:p>
          <a:p>
            <a:r>
              <a:rPr lang="en-US" b="1" dirty="0">
                <a:solidFill>
                  <a:schemeClr val="tx1"/>
                </a:solidFill>
              </a:rPr>
              <a:t>Cas particulier</a:t>
            </a:r>
          </a:p>
          <a:p>
            <a:r>
              <a:rPr lang="en-US" b="1" dirty="0">
                <a:solidFill>
                  <a:schemeClr val="tx1"/>
                </a:solidFill>
              </a:rPr>
              <a:t>Code final de la simulation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Actualisation</a:t>
            </a:r>
            <a:r>
              <a:rPr lang="en-US" b="1" dirty="0">
                <a:solidFill>
                  <a:schemeClr val="tx1"/>
                </a:solidFill>
              </a:rPr>
              <a:t> des </a:t>
            </a:r>
            <a:r>
              <a:rPr lang="en-US" b="1" dirty="0" err="1">
                <a:solidFill>
                  <a:schemeClr val="tx1"/>
                </a:solidFill>
              </a:rPr>
              <a:t>données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Résultats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Limites</a:t>
            </a:r>
            <a:r>
              <a:rPr lang="en-US" b="1" dirty="0">
                <a:solidFill>
                  <a:schemeClr val="tx1"/>
                </a:solidFill>
              </a:rPr>
              <a:t> du </a:t>
            </a:r>
            <a:r>
              <a:rPr lang="en-US" b="1" dirty="0" err="1">
                <a:solidFill>
                  <a:schemeClr val="tx1"/>
                </a:solidFill>
              </a:rPr>
              <a:t>projet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Conclusion &amp; Test Final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7E7EFE-7544-468B-A8E0-010FF3BA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709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pture d’écran, blanc&#10;&#10;Description générée automatiquement">
            <a:extLst>
              <a:ext uri="{FF2B5EF4-FFF2-40B4-BE49-F238E27FC236}">
                <a16:creationId xmlns:a16="http://schemas.microsoft.com/office/drawing/2014/main" id="{78267D24-B959-4AA3-8DAD-B662F46A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8" t="-1" r="25777"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F888399-71D1-4A60-AD6E-106CA85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Autofit/>
          </a:bodyPr>
          <a:lstStyle/>
          <a:p>
            <a:r>
              <a:rPr lang="fr-FR" sz="2400" b="1" dirty="0"/>
              <a:t>Rappel du sujet &amp; présentation des problématiques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7865F5-3868-40CD-8592-CEEE3ADAD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032" y="2438399"/>
                <a:ext cx="3702134" cy="356446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i="1" dirty="0">
                    <a:solidFill>
                      <a:schemeClr val="bg1"/>
                    </a:solidFill>
                  </a:rPr>
                  <a:t>Réaliser une file d’attente</a:t>
                </a:r>
              </a:p>
              <a:p>
                <a:pPr marL="0" indent="0">
                  <a:buNone/>
                </a:pPr>
                <a:endParaRPr lang="fr-FR" i="1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i="1" dirty="0">
                    <a:solidFill>
                      <a:schemeClr val="bg1"/>
                    </a:solidFill>
                  </a:rPr>
                  <a:t>Temps de cycle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r-FR" i="1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i="1" dirty="0">
                    <a:solidFill>
                      <a:schemeClr val="bg1"/>
                    </a:solidFill>
                  </a:rPr>
                  <a:t>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r-FR" i="1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i="1" dirty="0">
                    <a:solidFill>
                      <a:schemeClr val="bg1"/>
                    </a:solidFill>
                  </a:rPr>
                  <a:t>Temps de passage proportionnel à α  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7865F5-3868-40CD-8592-CEEE3ADAD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032" y="2438399"/>
                <a:ext cx="3702134" cy="3564467"/>
              </a:xfrm>
              <a:blipFill>
                <a:blip r:embed="rId3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D7FFB5-435E-4B54-9401-0CD8307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0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6FAB9F-E173-4BA1-8DAC-4742FEDDA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AC3029-F636-4652-A0A5-981F677B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6" y="27523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Modélisation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file</a:t>
            </a:r>
          </a:p>
        </p:txBody>
      </p:sp>
      <p:pic>
        <p:nvPicPr>
          <p:cNvPr id="5" name="Image 4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5E04122D-EE56-48E8-BC25-5F4CAB5B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2" y="3125700"/>
            <a:ext cx="2985544" cy="293627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9930553-8A16-4FA3-8A1A-F5B8897C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78A0A-6575-4B20-BF8C-DB69BB86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FA5ABCE9-CD81-4560-96ED-1364463D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66" y="3385929"/>
            <a:ext cx="3119451" cy="23545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62A4B40-93B3-4B94-8D5C-D666BA620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oiseau&#10;&#10;Description générée automatiquement">
            <a:extLst>
              <a:ext uri="{FF2B5EF4-FFF2-40B4-BE49-F238E27FC236}">
                <a16:creationId xmlns:a16="http://schemas.microsoft.com/office/drawing/2014/main" id="{011F94AD-3C7D-4567-B7A9-69A468D2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077" y="3425581"/>
            <a:ext cx="3636801" cy="154265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A62D165-4542-44BF-97C3-53BF346C027A}"/>
              </a:ext>
            </a:extLst>
          </p:cNvPr>
          <p:cNvSpPr txBox="1"/>
          <p:nvPr/>
        </p:nvSpPr>
        <p:spPr>
          <a:xfrm>
            <a:off x="429944" y="2082646"/>
            <a:ext cx="28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/>
              <a:t>File d’attente</a:t>
            </a:r>
            <a:r>
              <a:rPr lang="fr-FR" dirty="0"/>
              <a:t>: Liste chainée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F0A970-FD87-4F67-84A4-E645CF689C82}"/>
              </a:ext>
            </a:extLst>
          </p:cNvPr>
          <p:cNvSpPr txBox="1"/>
          <p:nvPr/>
        </p:nvSpPr>
        <p:spPr>
          <a:xfrm>
            <a:off x="4154722" y="2105372"/>
            <a:ext cx="187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/>
              <a:t>Voiture: </a:t>
            </a:r>
            <a:r>
              <a:rPr lang="fr-FR" dirty="0"/>
              <a:t>structure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3E3383-A5FC-4164-81C9-16F0CE8FEB9A}"/>
              </a:ext>
            </a:extLst>
          </p:cNvPr>
          <p:cNvSpPr txBox="1"/>
          <p:nvPr/>
        </p:nvSpPr>
        <p:spPr>
          <a:xfrm>
            <a:off x="8036239" y="2083069"/>
            <a:ext cx="266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/>
              <a:t>Heures d’arrivées: </a:t>
            </a:r>
            <a:r>
              <a:rPr lang="fr-FR" dirty="0"/>
              <a:t>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6EDF93D-4F63-4187-9AF5-F123617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49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4D383-F3C1-467F-B2DC-E04A75AA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Structure de l’algorithme</a:t>
            </a:r>
            <a:br>
              <a:rPr lang="fr-FR" sz="3000" dirty="0">
                <a:solidFill>
                  <a:srgbClr val="FFFFFF"/>
                </a:solidFill>
              </a:rPr>
            </a:br>
            <a:endParaRPr lang="fr-FR" sz="3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70693C-9EB0-4E97-9A73-88F6DD86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4" y="485678"/>
            <a:ext cx="6731295" cy="5888772"/>
          </a:xfrm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2000" dirty="0" err="1">
                <a:latin typeface="Consolas" panose="020B0609020204030204" pitchFamily="49" charset="0"/>
              </a:rPr>
              <a:t>While</a:t>
            </a:r>
            <a:r>
              <a:rPr lang="fr-FR" sz="2000" dirty="0">
                <a:latin typeface="Consolas" panose="020B0609020204030204" pitchFamily="49" charset="0"/>
              </a:rPr>
              <a:t> ( 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  &lt; temps de simulation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</a:t>
            </a:r>
            <a:r>
              <a:rPr lang="fr-FR" sz="2000" dirty="0" err="1">
                <a:latin typeface="Consolas" panose="020B0609020204030204" pitchFamily="49" charset="0"/>
              </a:rPr>
              <a:t>While</a:t>
            </a:r>
            <a:r>
              <a:rPr lang="fr-FR" sz="2000" dirty="0">
                <a:latin typeface="Consolas" panose="020B0609020204030204" pitchFamily="49" charset="0"/>
              </a:rPr>
              <a:t>( Feu vert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 += alpha 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ajout_voiture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) 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	avancer() 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If ( Feu rouge)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 passe à un multiple de Tv (passe au feu vert) 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ajout_voiture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) 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fr-FR" sz="1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EC5280-A7E0-428F-85E7-2EACEA72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18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4D383-F3C1-467F-B2DC-E04A75AA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Structure de l’algorithme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8F8835-641C-4892-8878-F476FA1D6F9A}"/>
              </a:ext>
            </a:extLst>
          </p:cNvPr>
          <p:cNvSpPr txBox="1"/>
          <p:nvPr/>
        </p:nvSpPr>
        <p:spPr>
          <a:xfrm>
            <a:off x="1151965" y="2551837"/>
            <a:ext cx="3084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Fonctions nécessaires: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dirty="0"/>
          </a:p>
          <a:p>
            <a:r>
              <a:rPr lang="fr-FR" sz="2000" dirty="0">
                <a:latin typeface="Consolas" panose="020B0609020204030204" pitchFamily="49" charset="0"/>
              </a:rPr>
              <a:t>avancer()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latin typeface="Consolas" panose="020B0609020204030204" pitchFamily="49" charset="0"/>
              </a:rPr>
              <a:t>ajout_voiture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)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insertion()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latin typeface="Consolas" panose="020B0609020204030204" pitchFamily="49" charset="0"/>
              </a:rPr>
              <a:t>timer_reduit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4E84E12-BFA1-4661-8E0A-8A988F7A4EA1}"/>
                  </a:ext>
                </a:extLst>
              </p:cNvPr>
              <p:cNvSpPr txBox="1"/>
              <p:nvPr/>
            </p:nvSpPr>
            <p:spPr>
              <a:xfrm>
                <a:off x="5351930" y="2551837"/>
                <a:ext cx="6258878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/>
                  <a:t>Conditions: </a:t>
                </a:r>
              </a:p>
              <a:p>
                <a:endParaRPr lang="fr-FR" sz="2000" b="1" dirty="0"/>
              </a:p>
              <a:p>
                <a:endParaRPr lang="fr-FR" sz="2000" b="1" dirty="0"/>
              </a:p>
              <a:p>
                <a:endParaRPr lang="fr-FR" sz="2000" b="1" dirty="0"/>
              </a:p>
              <a:p>
                <a:endParaRPr lang="fr-FR" sz="20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𝐹𝑒𝑢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𝑣𝑒𝑟𝑡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vertJc m:val="bot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</m:e>
                      </m:box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𝑡𝑖𝑚𝑒𝑟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𝑟𝑒𝑑𝑢𝑖𝑡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𝑡𝑖𝑚𝑒𝑟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𝐹𝑒𝑢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𝑟𝑜𝑢𝑔𝑒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vertJc m:val="bot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𝑡𝑖𝑚𝑒𝑟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𝑟𝑒𝑑𝑢𝑖𝑡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𝑡𝑖𝑚𝑒𝑟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sz="20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4E84E12-BFA1-4661-8E0A-8A988F7A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30" y="2551837"/>
                <a:ext cx="6258878" cy="2831544"/>
              </a:xfrm>
              <a:prstGeom prst="rect">
                <a:avLst/>
              </a:prstGeom>
              <a:blipFill>
                <a:blip r:embed="rId2"/>
                <a:stretch>
                  <a:fillRect l="-1071" t="-1293" b="-1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390CAEE-86D6-4B51-9249-AA050B32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423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4D383-F3C1-467F-B2DC-E04A75AA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 particulier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FF72C4-7D3F-44ED-A616-7A23667B6664}"/>
              </a:ext>
            </a:extLst>
          </p:cNvPr>
          <p:cNvSpPr txBox="1"/>
          <p:nvPr/>
        </p:nvSpPr>
        <p:spPr>
          <a:xfrm>
            <a:off x="8296275" y="3505095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600" i="1" cap="all" dirty="0">
                <a:solidFill>
                  <a:schemeClr val="bg2"/>
                </a:solidFill>
              </a:rPr>
              <a:t>Le feu </a:t>
            </a:r>
            <a:r>
              <a:rPr lang="en-US" sz="1600" i="1" cap="all" dirty="0" err="1">
                <a:solidFill>
                  <a:schemeClr val="bg2"/>
                </a:solidFill>
              </a:rPr>
              <a:t>est</a:t>
            </a:r>
            <a:r>
              <a:rPr lang="en-US" sz="1600" i="1" cap="all" dirty="0">
                <a:solidFill>
                  <a:schemeClr val="bg2"/>
                </a:solidFill>
              </a:rPr>
              <a:t> vert </a:t>
            </a:r>
            <a:r>
              <a:rPr lang="en-US" sz="1600" i="1" cap="all" dirty="0" err="1">
                <a:solidFill>
                  <a:schemeClr val="bg2"/>
                </a:solidFill>
              </a:rPr>
              <a:t>mais</a:t>
            </a:r>
            <a:r>
              <a:rPr lang="en-US" sz="1600" i="1" cap="all" dirty="0">
                <a:solidFill>
                  <a:schemeClr val="bg2"/>
                </a:solidFill>
              </a:rPr>
              <a:t> </a:t>
            </a:r>
            <a:r>
              <a:rPr lang="en-US" sz="1600" i="1" cap="all" dirty="0" err="1">
                <a:solidFill>
                  <a:schemeClr val="bg2"/>
                </a:solidFill>
              </a:rPr>
              <a:t>il</a:t>
            </a:r>
            <a:r>
              <a:rPr lang="en-US" sz="1600" i="1" cap="all" dirty="0">
                <a:solidFill>
                  <a:schemeClr val="bg2"/>
                </a:solidFill>
              </a:rPr>
              <a:t> </a:t>
            </a:r>
            <a:r>
              <a:rPr lang="en-US" sz="1600" i="1" cap="all" dirty="0" err="1">
                <a:solidFill>
                  <a:schemeClr val="bg2"/>
                </a:solidFill>
              </a:rPr>
              <a:t>n’y</a:t>
            </a:r>
            <a:r>
              <a:rPr lang="en-US" sz="1600" i="1" cap="all" dirty="0">
                <a:solidFill>
                  <a:schemeClr val="bg2"/>
                </a:solidFill>
              </a:rPr>
              <a:t> a pas de voitures dans la file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600" i="1" cap="all" dirty="0" err="1">
                <a:solidFill>
                  <a:schemeClr val="bg2"/>
                </a:solidFill>
              </a:rPr>
              <a:t>Fausse</a:t>
            </a:r>
            <a:r>
              <a:rPr lang="en-US" sz="1600" i="1" cap="all" dirty="0">
                <a:solidFill>
                  <a:schemeClr val="bg2"/>
                </a:solidFill>
              </a:rPr>
              <a:t> les </a:t>
            </a:r>
            <a:r>
              <a:rPr lang="en-US" sz="1600" i="1" cap="all" dirty="0" err="1">
                <a:solidFill>
                  <a:schemeClr val="bg2"/>
                </a:solidFill>
              </a:rPr>
              <a:t>résultats</a:t>
            </a:r>
            <a:endParaRPr lang="en-US" sz="1600" i="1" cap="all" dirty="0">
              <a:solidFill>
                <a:schemeClr val="bg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600" i="1" cap="all" dirty="0">
                <a:solidFill>
                  <a:schemeClr val="bg2"/>
                </a:solidFill>
              </a:rPr>
              <a:t>Solution : tester </a:t>
            </a:r>
            <a:r>
              <a:rPr lang="en-US" sz="1600" i="1" cap="all" dirty="0" err="1">
                <a:solidFill>
                  <a:schemeClr val="bg2"/>
                </a:solidFill>
              </a:rPr>
              <a:t>si</a:t>
            </a:r>
            <a:r>
              <a:rPr lang="en-US" sz="1600" i="1" cap="all" dirty="0">
                <a:solidFill>
                  <a:schemeClr val="bg2"/>
                </a:solidFill>
              </a:rPr>
              <a:t> la tête pointe </a:t>
            </a:r>
            <a:r>
              <a:rPr lang="en-US" sz="1600" i="1" cap="all" dirty="0" err="1">
                <a:solidFill>
                  <a:schemeClr val="bg2"/>
                </a:solidFill>
              </a:rPr>
              <a:t>vers</a:t>
            </a:r>
            <a:r>
              <a:rPr lang="en-US" sz="1600" i="1" cap="all" dirty="0">
                <a:solidFill>
                  <a:schemeClr val="bg2"/>
                </a:solidFill>
              </a:rPr>
              <a:t> NULL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9E1B69-75EC-44A8-B222-815D8B31431F}"/>
              </a:ext>
            </a:extLst>
          </p:cNvPr>
          <p:cNvSpPr txBox="1"/>
          <p:nvPr/>
        </p:nvSpPr>
        <p:spPr>
          <a:xfrm>
            <a:off x="410467" y="733842"/>
            <a:ext cx="6987988" cy="606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 err="1">
                <a:latin typeface="Consolas" panose="020B0609020204030204" pitchFamily="49" charset="0"/>
              </a:rPr>
              <a:t>While</a:t>
            </a:r>
            <a:r>
              <a:rPr lang="fr-FR" sz="2000" dirty="0">
                <a:latin typeface="Consolas" panose="020B0609020204030204" pitchFamily="49" charset="0"/>
              </a:rPr>
              <a:t> ( 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  &lt; temps de simulation )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</a:t>
            </a:r>
            <a:r>
              <a:rPr lang="fr-FR" sz="2000" dirty="0" err="1">
                <a:latin typeface="Consolas" panose="020B0609020204030204" pitchFamily="49" charset="0"/>
              </a:rPr>
              <a:t>While</a:t>
            </a:r>
            <a:r>
              <a:rPr lang="fr-FR" sz="2000" dirty="0">
                <a:latin typeface="Consolas" panose="020B0609020204030204" pitchFamily="49" charset="0"/>
              </a:rPr>
              <a:t>( Feu vert )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{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 += alpha ;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ajout_voiture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) ;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	avancer() ;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}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If ( Feu rouge)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{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 passe à un multiple de Tv (passe au feu vert) ;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	</a:t>
            </a:r>
            <a:r>
              <a:rPr lang="fr-FR" sz="2000" dirty="0" err="1">
                <a:latin typeface="Consolas" panose="020B0609020204030204" pitchFamily="49" charset="0"/>
              </a:rPr>
              <a:t>ajout_voiture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timer</a:t>
            </a:r>
            <a:r>
              <a:rPr lang="fr-FR" sz="2000" dirty="0">
                <a:latin typeface="Consolas" panose="020B0609020204030204" pitchFamily="49" charset="0"/>
              </a:rPr>
              <a:t>) ;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	}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4ACEE7-1417-4686-912A-DAA2447F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891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526BE4-F156-4D1B-8554-824777CA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60408D-E872-418B-8FC2-53844B1E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Code final de la simulation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9BC6C-87C3-4F72-A7F0-2F0978E9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65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82AF3E-C03D-41B7-91EB-BFF50ED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03CDD-B4FD-4516-92DD-48364E87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6" y="-78105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Actualisation</a:t>
            </a:r>
            <a:r>
              <a:rPr lang="en-US" b="1" dirty="0">
                <a:solidFill>
                  <a:schemeClr val="accent1"/>
                </a:solidFill>
              </a:rPr>
              <a:t> des </a:t>
            </a:r>
            <a:r>
              <a:rPr lang="en-US" b="1" dirty="0" err="1">
                <a:solidFill>
                  <a:schemeClr val="accent1"/>
                </a:solidFill>
              </a:rPr>
              <a:t>données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EE5630-56DC-4823-8589-1318BF08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17" y="2864395"/>
            <a:ext cx="5641873" cy="35261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D71E8C-58B2-4043-854F-C91AD3B7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0" y="3454620"/>
            <a:ext cx="3033385" cy="228962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C33D92C-4271-4A96-8961-AD31464E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7497730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9012B0-868E-41ED-A674-5023494F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6F09DD-3F14-4812-ABBA-95D27093E89B}"/>
              </a:ext>
            </a:extLst>
          </p:cNvPr>
          <p:cNvSpPr txBox="1"/>
          <p:nvPr/>
        </p:nvSpPr>
        <p:spPr>
          <a:xfrm>
            <a:off x="9300210" y="23841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/>
              <a:t>Voiture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A0FCE-6764-49E9-9749-F12FFC15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2079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Grand écran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Consolas</vt:lpstr>
      <vt:lpstr>Gill Sans MT</vt:lpstr>
      <vt:lpstr>Wingdings</vt:lpstr>
      <vt:lpstr>Wingdings 2</vt:lpstr>
      <vt:lpstr>Dividende</vt:lpstr>
      <vt:lpstr>Soutenance PROJET algorithmique &amp; Programmation </vt:lpstr>
      <vt:lpstr>sommaire</vt:lpstr>
      <vt:lpstr>Rappel du sujet &amp; présentation des problématiques</vt:lpstr>
      <vt:lpstr>Modélisation de la file</vt:lpstr>
      <vt:lpstr>Structure de l’algorithme </vt:lpstr>
      <vt:lpstr>Structure de l’algorithme </vt:lpstr>
      <vt:lpstr>Cas particulier </vt:lpstr>
      <vt:lpstr>Code final de la simulation</vt:lpstr>
      <vt:lpstr>Actualisation des données</vt:lpstr>
      <vt:lpstr>Résultats</vt:lpstr>
      <vt:lpstr>Résultats</vt:lpstr>
      <vt:lpstr>Résultats</vt:lpstr>
      <vt:lpstr>Limite du projet</vt:lpstr>
      <vt:lpstr>Calcul de la moyenne </vt:lpstr>
      <vt:lpstr>Calcul de la moyenne </vt:lpstr>
      <vt:lpstr>Conclusion &amp; TEST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2019-12-08T21:26:24Z</dcterms:created>
  <dcterms:modified xsi:type="dcterms:W3CDTF">2019-12-08T21:54:45Z</dcterms:modified>
</cp:coreProperties>
</file>