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6" r:id="rId2"/>
    <p:sldId id="265" r:id="rId3"/>
    <p:sldId id="264" r:id="rId4"/>
    <p:sldId id="258" r:id="rId5"/>
    <p:sldId id="262" r:id="rId6"/>
    <p:sldId id="263" r:id="rId7"/>
    <p:sldId id="267" r:id="rId8"/>
    <p:sldId id="273" r:id="rId9"/>
    <p:sldId id="259" r:id="rId10"/>
    <p:sldId id="268" r:id="rId11"/>
    <p:sldId id="271" r:id="rId12"/>
    <p:sldId id="269" r:id="rId13"/>
    <p:sldId id="272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0C3B-E2B3-4807-8DA7-450E2EC4A722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BCEA0-5B06-456F-A1A3-51F35B184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PST is a fundamentally different approach to algorithm design.</a:t>
            </a:r>
            <a:r>
              <a:rPr lang="en-US" baseline="0" dirty="0" smtClean="0"/>
              <a:t> Whereas </a:t>
            </a:r>
            <a:r>
              <a:rPr lang="en-US" baseline="0" dirty="0" err="1" smtClean="0"/>
              <a:t>algs</a:t>
            </a:r>
            <a:r>
              <a:rPr lang="en-US" baseline="0" dirty="0" smtClean="0"/>
              <a:t> in CS are designed by ,</a:t>
            </a:r>
            <a:r>
              <a:rPr lang="en-US" baseline="0" dirty="0" err="1" smtClean="0"/>
              <a:t>athematics</a:t>
            </a:r>
            <a:r>
              <a:rPr lang="en-US" baseline="0" dirty="0" smtClean="0"/>
              <a:t>, the PST seeks to emulate physics and apply it to imaging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 and q are two dimensional frequency variables and A is the phase image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-The function</a:t>
            </a:r>
            <a:r>
              <a:rPr lang="en-US" baseline="0" dirty="0" smtClean="0"/>
              <a:t> L is the frequency response of the localization kernel and K is the frequency dependent phase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r=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(p^2+q^2) = </a:t>
            </a:r>
            <a:r>
              <a:rPr lang="en-US" baseline="0" dirty="0" err="1" smtClean="0"/>
              <a:t>arctan</a:t>
            </a:r>
            <a:r>
              <a:rPr lang="en-US" baseline="0" dirty="0" smtClean="0"/>
              <a:t>(q/p). S and W are parameters to be designed w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-W</a:t>
            </a:r>
            <a:r>
              <a:rPr lang="en-US" baseline="0" dirty="0" smtClean="0"/>
              <a:t> and S need to be adjusted (whether manually or optimized) to suit the needs of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E[x] here is the brightness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PST is a reconfigurable operator that can be tuned to detect certain features</a:t>
            </a:r>
            <a:r>
              <a:rPr lang="en-US" baseline="0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 and q are two dimensional frequency variables</a:t>
            </a:r>
          </a:p>
          <a:p>
            <a:endParaRPr lang="en-US" dirty="0" smtClean="0"/>
          </a:p>
          <a:p>
            <a:r>
              <a:rPr lang="en-US" dirty="0" smtClean="0"/>
              <a:t>-The function</a:t>
            </a:r>
            <a:r>
              <a:rPr lang="en-US" baseline="0" dirty="0" smtClean="0"/>
              <a:t> L is the frequency response of the localization kernel and K is the frequency dependent phase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 and q are two dimensional frequency variables</a:t>
            </a:r>
          </a:p>
          <a:p>
            <a:endParaRPr lang="en-US" dirty="0" smtClean="0"/>
          </a:p>
          <a:p>
            <a:r>
              <a:rPr lang="en-US" dirty="0" smtClean="0"/>
              <a:t>-The function</a:t>
            </a:r>
            <a:r>
              <a:rPr lang="en-US" baseline="0" dirty="0" smtClean="0"/>
              <a:t> L is the frequency response of the localization kernel and K is the frequency dependent phase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CBCE-7F37-4CB0-BB38-C9D8195C6C97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Live-Cell Tracking using Phase Stretch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Kubiak</a:t>
            </a:r>
            <a:endParaRPr lang="en-US" dirty="0" smtClean="0"/>
          </a:p>
          <a:p>
            <a:r>
              <a:rPr lang="en-US" dirty="0" smtClean="0"/>
              <a:t>Tristan Melton (504727735)</a:t>
            </a:r>
          </a:p>
          <a:p>
            <a:r>
              <a:rPr lang="en-US" dirty="0" smtClean="0"/>
              <a:t>Can Vu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Effect of PST on Original Image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Below is a single frame of the data set</a:t>
            </a:r>
            <a:endParaRPr lang="en-US" sz="2000" dirty="0"/>
          </a:p>
          <a:p>
            <a:r>
              <a:rPr lang="en-US" sz="2000" dirty="0" smtClean="0"/>
              <a:t>To improve the image post PST, we up the contrast of the original image before passing it through the PST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09800"/>
            <a:ext cx="4620690" cy="3916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09800"/>
            <a:ext cx="4359898" cy="3810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Overlaying PST Output on Original Image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red outline is the features outputted by the PST overlaid on the original image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747510"/>
            <a:ext cx="4191000" cy="36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of PST to other edge methods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67" y="3834320"/>
            <a:ext cx="3413633" cy="2963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795748"/>
            <a:ext cx="3581400" cy="3090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818350"/>
            <a:ext cx="3429000" cy="2994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898834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PST captures edges in low contrast areas where other detectors fail to 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due to PST’s inherent brightness equalization property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Tracking the Cells over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track cells over time, we are working on a solution based on centroid detection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59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Division of Labor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Introduction</a:t>
            </a:r>
          </a:p>
          <a:p>
            <a:pPr lvl="1"/>
            <a:r>
              <a:rPr lang="en-US" sz="1600" dirty="0" smtClean="0"/>
              <a:t>Background</a:t>
            </a:r>
          </a:p>
          <a:p>
            <a:pPr lvl="1"/>
            <a:r>
              <a:rPr lang="en-US" sz="1600" dirty="0" smtClean="0"/>
              <a:t>Phase Stretch Transform (2D)</a:t>
            </a:r>
          </a:p>
          <a:p>
            <a:pPr lvl="1"/>
            <a:r>
              <a:rPr lang="en-US" sz="1600" dirty="0" smtClean="0"/>
              <a:t>2D PST Mathematical Description</a:t>
            </a:r>
          </a:p>
          <a:p>
            <a:r>
              <a:rPr lang="en-US" sz="2000" dirty="0" smtClean="0"/>
              <a:t>Project</a:t>
            </a:r>
          </a:p>
          <a:p>
            <a:pPr lvl="1"/>
            <a:r>
              <a:rPr lang="en-US" sz="1600" dirty="0" smtClean="0"/>
              <a:t>Extension to 3D PST</a:t>
            </a:r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600" dirty="0" smtClean="0"/>
              <a:t>Show output of PST</a:t>
            </a:r>
          </a:p>
          <a:p>
            <a:pPr lvl="1"/>
            <a:r>
              <a:rPr lang="en-US" sz="1600" dirty="0" smtClean="0"/>
              <a:t>Compare with other types of edge detectors</a:t>
            </a:r>
          </a:p>
          <a:p>
            <a:r>
              <a:rPr lang="en-US" sz="2000" dirty="0" smtClean="0"/>
              <a:t>Conclusion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Live Cell Imaging is the study of living cells using time-lapse microscopy</a:t>
            </a:r>
          </a:p>
          <a:p>
            <a:pPr lvl="1"/>
            <a:r>
              <a:rPr lang="en-US" sz="2000" dirty="0" smtClean="0"/>
              <a:t>essential to advance the understanding of the cellular dynamics which influence cell fate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Currently, there is a lack of automated software tools for live-cell detection, tracking, and quantification suitable for long term time-lapse microscopy experiments</a:t>
            </a:r>
          </a:p>
          <a:p>
            <a:pPr lvl="1"/>
            <a:r>
              <a:rPr lang="en-US" sz="2000" dirty="0" smtClean="0"/>
              <a:t>Although long-term imaging is possible, issues like </a:t>
            </a:r>
            <a:r>
              <a:rPr lang="en-US" sz="2000" dirty="0" err="1" smtClean="0"/>
              <a:t>phototoxicity</a:t>
            </a:r>
            <a:r>
              <a:rPr lang="en-US" sz="2000" dirty="0" smtClean="0"/>
              <a:t> hinder the process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One novel technique is to employ Phase Stretch Transform (PST)</a:t>
            </a:r>
          </a:p>
          <a:p>
            <a:endParaRPr lang="en-US" sz="20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Phase Stretch Transform: 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PST is a physics-inspired, computational approach to signal and image processing with applications to feature detection and classification</a:t>
            </a:r>
          </a:p>
          <a:p>
            <a:pPr lvl="1"/>
            <a:r>
              <a:rPr lang="en-US" sz="1800" dirty="0" smtClean="0"/>
              <a:t>Transforms an image by emulating propagation of EM waves through a diffractive medium with frequency dependent refractive index</a:t>
            </a:r>
          </a:p>
          <a:p>
            <a:pPr lvl="1"/>
            <a:r>
              <a:rPr lang="en-US" sz="1800" dirty="0" smtClean="0"/>
              <a:t>The phase of the transform has properties which are useful for detection of edges and sharp transitions of an image</a:t>
            </a:r>
            <a:endParaRPr lang="en-US" sz="1800" dirty="0"/>
          </a:p>
          <a:p>
            <a:pPr lvl="1"/>
            <a:r>
              <a:rPr lang="en-US" sz="1800" dirty="0" smtClean="0"/>
              <a:t>PST functionally operates similarly to phase-contrast microscopy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2000" dirty="0" smtClean="0"/>
              <a:t>PST has an inherent equalization ability that gives a response ideal for feature detection in low contrast, visually impaired images</a:t>
            </a:r>
          </a:p>
          <a:p>
            <a:endParaRPr lang="en-US" sz="2000" dirty="0"/>
          </a:p>
          <a:p>
            <a:r>
              <a:rPr lang="en-US" sz="2000" dirty="0" smtClean="0"/>
              <a:t>Has roots in photonic phase time stretch technique</a:t>
            </a:r>
          </a:p>
          <a:p>
            <a:pPr lvl="1"/>
            <a:r>
              <a:rPr lang="en-US" sz="1600" dirty="0" smtClean="0"/>
              <a:t>Employs temporal dispersion to slow down, capture, and digitally process fast waveforms in real time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Phase Stretch Transform: Mathematical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this method, the input image is smoothed using a localization kernel and passed through a 2D,nonlinear, frequency dependent phase function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PST can be described in the frequency domain as…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Argument is defined as the stretch operator and is a complex quantity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0700" y="1676400"/>
            <a:ext cx="556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Edge Detection in Digital Images Using Dispersive Phase Stretch Transform (source)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54537"/>
              </p:ext>
            </p:extLst>
          </p:nvPr>
        </p:nvGraphicFramePr>
        <p:xfrm>
          <a:off x="892572" y="3352800"/>
          <a:ext cx="7358856" cy="46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4851360" imgH="304560" progId="Equation.3">
                  <p:embed/>
                </p:oleObj>
              </mc:Choice>
              <mc:Fallback>
                <p:oleObj name="Equation" r:id="rId5" imgW="48513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572" y="3352800"/>
                        <a:ext cx="7358856" cy="461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Phase Stretch Transform: Mathematical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/>
              <a:t>A common phase kernel used is one in which the kernel phase derivative is linear or sublinear </a:t>
            </a:r>
          </a:p>
          <a:p>
            <a:pPr lvl="1"/>
            <a:r>
              <a:rPr lang="en-US" sz="1600" dirty="0"/>
              <a:t>An example of such a phase derivative profiles is the inverse tangent </a:t>
            </a:r>
            <a:r>
              <a:rPr lang="en-US" sz="1600" dirty="0" smtClean="0"/>
              <a:t>function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Parameters </a:t>
            </a:r>
            <a:r>
              <a:rPr lang="en-US" sz="2000" dirty="0" smtClean="0"/>
              <a:t>S and W of the kernel control the edge detection process</a:t>
            </a:r>
          </a:p>
          <a:p>
            <a:pPr lvl="1"/>
            <a:r>
              <a:rPr lang="en-US" sz="1600" dirty="0" smtClean="0"/>
              <a:t>In this method, there is a tradeoff between noise and spatial resolution in edge detection</a:t>
            </a:r>
          </a:p>
          <a:p>
            <a:pPr lvl="1"/>
            <a:r>
              <a:rPr lang="en-US" sz="1600" dirty="0" smtClean="0"/>
              <a:t>Larger S results in better noise performance but lower spatial resolution; Larger W results in better resolution but also increases the noise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00" dirty="0" smtClean="0"/>
          </a:p>
          <a:p>
            <a:r>
              <a:rPr lang="en-US" sz="2000" dirty="0" smtClean="0"/>
              <a:t>Once the PST is applied, the image is further post-processed. </a:t>
            </a:r>
          </a:p>
          <a:p>
            <a:pPr lvl="1"/>
            <a:r>
              <a:rPr lang="en-US" sz="1600" dirty="0" smtClean="0"/>
              <a:t>For edge detection, post-processing can include cutting negative phase values, thresholding, and morphological operations</a:t>
            </a:r>
          </a:p>
          <a:p>
            <a:pPr lvl="1"/>
            <a:r>
              <a:rPr lang="en-US" sz="1600" dirty="0" smtClean="0"/>
              <a:t>The image edges can be extracted by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 the PST output phase image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Edge Detection in Digital Images Using Dispersive Phase Stretch Transform (source)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12722"/>
              </p:ext>
            </p:extLst>
          </p:nvPr>
        </p:nvGraphicFramePr>
        <p:xfrm>
          <a:off x="1909763" y="2133600"/>
          <a:ext cx="53292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3784320" imgH="558720" progId="Equation.3">
                  <p:embed/>
                </p:oleObj>
              </mc:Choice>
              <mc:Fallback>
                <p:oleObj name="Equation" r:id="rId4" imgW="3784320" imgH="55872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133600"/>
                        <a:ext cx="53292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Phase Stretch Transform: Mathematical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5518"/>
            <a:ext cx="45720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PST functionality can be understood through the closed form expression in the 1D case under some simplifying assumptions</a:t>
            </a:r>
          </a:p>
          <a:p>
            <a:pPr lvl="1"/>
            <a:r>
              <a:rPr lang="en-US" sz="1600" dirty="0" smtClean="0"/>
              <a:t>Output of the PST is related to the</a:t>
            </a:r>
            <a:r>
              <a:rPr lang="en-US" sz="1600" i="1" dirty="0" smtClean="0"/>
              <a:t> even-order</a:t>
            </a:r>
            <a:r>
              <a:rPr lang="en-US" sz="1600" dirty="0" smtClean="0"/>
              <a:t> derivatives of the input with weighting factors</a:t>
            </a:r>
          </a:p>
          <a:p>
            <a:pPr lvl="1"/>
            <a:r>
              <a:rPr lang="en-US" sz="1600" dirty="0" smtClean="0"/>
              <a:t>Each derivative detects a different feature </a:t>
            </a:r>
          </a:p>
          <a:p>
            <a:pPr lvl="1"/>
            <a:r>
              <a:rPr lang="en-US" sz="1600" dirty="0" smtClean="0"/>
              <a:t>Weighting factors can be designed to detect different features of interest</a:t>
            </a:r>
          </a:p>
          <a:p>
            <a:endParaRPr lang="en-US" sz="1600" dirty="0"/>
          </a:p>
          <a:p>
            <a:r>
              <a:rPr lang="en-US" sz="1600" dirty="0" smtClean="0"/>
              <a:t>The output of PST is inversely related to the brightness (valid for small phase)</a:t>
            </a:r>
          </a:p>
          <a:p>
            <a:pPr lvl="1"/>
            <a:r>
              <a:rPr lang="en-US" sz="1600" dirty="0" smtClean="0"/>
              <a:t>Output is larger for lower light regions of the image</a:t>
            </a:r>
          </a:p>
          <a:p>
            <a:pPr lvl="1"/>
            <a:r>
              <a:rPr lang="en-US" sz="1600" dirty="0" smtClean="0"/>
              <a:t>This property equalizes the input brightness and allows for more sensitive feature detection and enhancement</a:t>
            </a:r>
          </a:p>
          <a:p>
            <a:pPr lvl="1"/>
            <a:endParaRPr lang="en-US" sz="1200" dirty="0"/>
          </a:p>
          <a:p>
            <a:pPr lvl="1"/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Feature Enhancement in Visually Impaired Images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source)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9200" y="1143000"/>
                <a:ext cx="3962401" cy="861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143000"/>
                <a:ext cx="3962401" cy="861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Extending the Algorithm to 3D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Add and describe code changes here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2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933</Words>
  <Application>Microsoft Office PowerPoint</Application>
  <PresentationFormat>On-screen Show (4:3)</PresentationFormat>
  <Paragraphs>116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Equation</vt:lpstr>
      <vt:lpstr>Live-Cell Tracking using Phase Stretch Transform</vt:lpstr>
      <vt:lpstr>Division of Labor</vt:lpstr>
      <vt:lpstr>Outline</vt:lpstr>
      <vt:lpstr>Background</vt:lpstr>
      <vt:lpstr>Phase Stretch Transform: Introduction</vt:lpstr>
      <vt:lpstr>Phase Stretch Transform: Mathematical Description</vt:lpstr>
      <vt:lpstr>Phase Stretch Transform: Mathematical Description</vt:lpstr>
      <vt:lpstr>Phase Stretch Transform: Mathematical Description</vt:lpstr>
      <vt:lpstr>Extending the Algorithm to 3D</vt:lpstr>
      <vt:lpstr>Effect of PST on Original Image</vt:lpstr>
      <vt:lpstr>Overlaying PST Output on Original Image</vt:lpstr>
      <vt:lpstr>Comparison of PST to other edge methods</vt:lpstr>
      <vt:lpstr>Tracking the Cells over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Can</dc:creator>
  <cp:lastModifiedBy>Can Vu</cp:lastModifiedBy>
  <cp:revision>78</cp:revision>
  <dcterms:created xsi:type="dcterms:W3CDTF">2021-05-03T05:30:59Z</dcterms:created>
  <dcterms:modified xsi:type="dcterms:W3CDTF">2021-05-23T17:21:12Z</dcterms:modified>
</cp:coreProperties>
</file>