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déplacer la diapo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Cliquez pour modifier le format des notes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&lt;en-tête&gt;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&lt;date/heure&gt;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98D3597-0776-4F14-A289-9BBE2ED84515}" type="slidenum"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B413D5-1818-423F-A90B-266A3CA969A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BA8E807-EB95-4887-A984-F6F08F061CD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55FCDF-5BB4-4585-87E3-38198A80B06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D3F0BF-4560-43E1-BEFC-B0742880F6E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48D695-4206-40C7-88E8-E24AC8E5F96C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buNone/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ACE7D5-4B0F-45F0-8689-E3412689A79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subTitle"/>
          </p:nvPr>
        </p:nvSpPr>
        <p:spPr>
          <a:xfrm>
            <a:off x="731520" y="328320"/>
            <a:ext cx="13167000" cy="6369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5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518328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9635040" y="1925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73152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6"/>
          <p:cNvSpPr>
            <a:spLocks noGrp="1"/>
          </p:cNvSpPr>
          <p:nvPr>
            <p:ph/>
          </p:nvPr>
        </p:nvSpPr>
        <p:spPr>
          <a:xfrm>
            <a:off x="518328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7"/>
          <p:cNvSpPr>
            <a:spLocks noGrp="1"/>
          </p:cNvSpPr>
          <p:nvPr>
            <p:ph/>
          </p:nvPr>
        </p:nvSpPr>
        <p:spPr>
          <a:xfrm>
            <a:off x="9635040" y="4418640"/>
            <a:ext cx="423936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7478280" y="4418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478280" y="1925640"/>
            <a:ext cx="642528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31520" y="4418640"/>
            <a:ext cx="13167000" cy="2276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c42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233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c42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233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3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c42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233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4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c42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233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25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c42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233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6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0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c424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6" name="Shape 1"/>
          <p:cNvSpPr/>
          <p:nvPr/>
        </p:nvSpPr>
        <p:spPr>
          <a:xfrm>
            <a:off x="0" y="0"/>
            <a:ext cx="14629320" cy="8228520"/>
          </a:xfrm>
          <a:prstGeom prst="rect">
            <a:avLst/>
          </a:prstGeom>
          <a:solidFill>
            <a:srgbClr val="12333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7" name="Image 0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12839040" y="7749720"/>
            <a:ext cx="1721520" cy="410400"/>
          </a:xfrm>
          <a:prstGeom prst="rect">
            <a:avLst/>
          </a:prstGeom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fr-FR" sz="4400" spc="-1" strike="noStrike">
                <a:solidFill>
                  <a:srgbClr val="000000"/>
                </a:solidFill>
                <a:latin typeface="Arial"/>
              </a:rPr>
              <a:t>Cliquez pour éditer le format du texte-titre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000000"/>
                </a:solidFill>
                <a:latin typeface="Arial"/>
              </a:rPr>
              <a:t>Cliquez pour éditer le format du plan de texte</a:t>
            </a: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800" spc="-1" strike="noStrike">
                <a:solidFill>
                  <a:srgbClr val="000000"/>
                </a:solidFill>
                <a:latin typeface="Arial"/>
              </a:rPr>
              <a:t>Second niveau de plan</a:t>
            </a:r>
            <a:endParaRPr b="0" lang="fr-FR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400" spc="-1" strike="noStrike">
                <a:solidFill>
                  <a:srgbClr val="000000"/>
                </a:solidFill>
                <a:latin typeface="Arial"/>
              </a:rPr>
              <a:t>Troisième niveau de plan</a:t>
            </a:r>
            <a:endParaRPr b="0" lang="fr-FR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Quatrième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Cinquième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Sixième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000" spc="-1" strike="noStrike">
                <a:solidFill>
                  <a:srgbClr val="000000"/>
                </a:solidFill>
                <a:latin typeface="Arial"/>
              </a:rPr>
              <a:t>Septième niveau de plan</a:t>
            </a:r>
            <a:endParaRPr b="0" lang="fr-FR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www.01net.com/actualites/chatgpt-passe-niveau-superieur-gpt-45-change.html" TargetMode="External"/><Relationship Id="rId3" Type="http://schemas.openxmlformats.org/officeDocument/2006/relationships/image" Target="../media/image7.png"/><Relationship Id="rId4" Type="http://schemas.openxmlformats.org/officeDocument/2006/relationships/hyperlink" Target="https://jai-un-pote-dans-la.com/grok-3-lia-delon-musk-la-plus-intelligente-sur-terre/" TargetMode="External"/><Relationship Id="rId5" Type="http://schemas.openxmlformats.org/officeDocument/2006/relationships/image" Target="../media/image8.png"/><Relationship Id="rId6" Type="http://schemas.openxmlformats.org/officeDocument/2006/relationships/hyperlink" Target="https://www.frandroid.com/culture-tech/intelligence-artificielle/google-gemini/2540351_voici-gemma-3-par-google-une-ia-open-source-puissante-qui-fonctionne-sur-smartphone-et-met-deepseek-au-defi" TargetMode="External"/><Relationship Id="rId7" Type="http://schemas.openxmlformats.org/officeDocument/2006/relationships/image" Target="../media/image9.png"/><Relationship Id="rId8" Type="http://schemas.openxmlformats.org/officeDocument/2006/relationships/slideLayout" Target="../slideLayouts/slideLayout49.xml"/><Relationship Id="rId9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hyperlink" Target="https://www.usine-digitale.fr/article/deepseek-cette-start-up-chinoise-qui-fait-mieux-qu-openai-pour-96-moins-cher.N2226172" TargetMode="External"/><Relationship Id="rId3" Type="http://schemas.openxmlformats.org/officeDocument/2006/relationships/image" Target="../media/image10.png"/><Relationship Id="rId4" Type="http://schemas.openxmlformats.org/officeDocument/2006/relationships/hyperlink" Target="https://www.elysee.fr/emmanuel-macron/2025/02/11/declaration-sur-une-intelligence-artificielle-inclusive-et-durable-pour-les-peuples-et-la-planete" TargetMode="External"/><Relationship Id="rId5" Type="http://schemas.openxmlformats.org/officeDocument/2006/relationships/image" Target="../media/image11.png"/><Relationship Id="rId6" Type="http://schemas.openxmlformats.org/officeDocument/2006/relationships/slideLayout" Target="../slideLayouts/slideLayout61.xml"/><Relationship Id="rId7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320" cy="8228520"/>
          </a:xfrm>
          <a:prstGeom prst="rect">
            <a:avLst/>
          </a:prstGeom>
          <a:ln w="0">
            <a:noFill/>
          </a:ln>
        </p:spPr>
      </p:pic>
      <p:sp>
        <p:nvSpPr>
          <p:cNvPr id="253" name="Text 0"/>
          <p:cNvSpPr/>
          <p:nvPr/>
        </p:nvSpPr>
        <p:spPr>
          <a:xfrm>
            <a:off x="837720" y="2465280"/>
            <a:ext cx="7467480" cy="14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d9be"/>
                </a:solidFill>
                <a:latin typeface="Quattrocento"/>
                <a:ea typeface="Quattrocento"/>
              </a:rPr>
              <a:t>Les Dernières Tendances en Intelligence Artificielle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Text 1"/>
          <p:cNvSpPr/>
          <p:nvPr/>
        </p:nvSpPr>
        <p:spPr>
          <a:xfrm>
            <a:off x="837720" y="4232160"/>
            <a:ext cx="746748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L'intelligence artificielle transforme rapidement tous les secteurs. Cette présentation vous donnera un aperçu des avancées clés, de leur impact potentiel, et des opportunités et défis à venir. Restez à la pointe de la révolution de l'IA !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ext 0"/>
          <p:cNvSpPr/>
          <p:nvPr/>
        </p:nvSpPr>
        <p:spPr>
          <a:xfrm>
            <a:off x="837720" y="2294280"/>
            <a:ext cx="1155168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d9be"/>
                </a:solidFill>
                <a:latin typeface="Quattrocento"/>
                <a:ea typeface="Quattrocento"/>
              </a:rPr>
              <a:t>Progrès Récents dans l'Apprentissage Profond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Text 1"/>
          <p:cNvSpPr/>
          <p:nvPr/>
        </p:nvSpPr>
        <p:spPr>
          <a:xfrm>
            <a:off x="837720" y="3596400"/>
            <a:ext cx="279972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d9be"/>
                </a:solidFill>
                <a:latin typeface="Quattrocento"/>
                <a:ea typeface="Quattrocento"/>
              </a:rPr>
              <a:t>GPT-4.5 (OpenAI)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Text 2"/>
          <p:cNvSpPr/>
          <p:nvPr/>
        </p:nvSpPr>
        <p:spPr>
          <a:xfrm>
            <a:off x="837720" y="4187880"/>
            <a:ext cx="279972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GPT-4.5 est une nouvelle version du modèle d'IA derrière ChatGPT, plus grand et plus efficace.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Text 3"/>
          <p:cNvSpPr/>
          <p:nvPr/>
        </p:nvSpPr>
        <p:spPr>
          <a:xfrm>
            <a:off x="4230000" y="3596400"/>
            <a:ext cx="279972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d9be"/>
                </a:solidFill>
                <a:latin typeface="Quattrocento"/>
                <a:ea typeface="Quattrocento"/>
              </a:rPr>
              <a:t>Grok 3 (xAI)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Text 4"/>
          <p:cNvSpPr/>
          <p:nvPr/>
        </p:nvSpPr>
        <p:spPr>
          <a:xfrm>
            <a:off x="4230000" y="4187880"/>
            <a:ext cx="279972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Grok 3 est conçu pour comprendre et générer du langage naturel avec une grande précision.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Text 5"/>
          <p:cNvSpPr/>
          <p:nvPr/>
        </p:nvSpPr>
        <p:spPr>
          <a:xfrm>
            <a:off x="7622280" y="3596400"/>
            <a:ext cx="279972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d9be"/>
                </a:solidFill>
                <a:latin typeface="Quattrocento"/>
                <a:ea typeface="Quattrocento"/>
              </a:rPr>
              <a:t>DeepSeek-R1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Text 6"/>
          <p:cNvSpPr/>
          <p:nvPr/>
        </p:nvSpPr>
        <p:spPr>
          <a:xfrm>
            <a:off x="7622280" y="4187880"/>
            <a:ext cx="279972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DeepSeek-R1 obtient des résultats comparables ou supérieurs à d'autres modèles.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Text 7"/>
          <p:cNvSpPr/>
          <p:nvPr/>
        </p:nvSpPr>
        <p:spPr>
          <a:xfrm>
            <a:off x="11014560" y="3596400"/>
            <a:ext cx="279972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fd9be"/>
                </a:solidFill>
                <a:latin typeface="Quattrocento"/>
                <a:ea typeface="Quattrocento"/>
              </a:rPr>
              <a:t>Gemma 3 (Google)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Text 8"/>
          <p:cNvSpPr/>
          <p:nvPr/>
        </p:nvSpPr>
        <p:spPr>
          <a:xfrm>
            <a:off x="11014560" y="4187880"/>
            <a:ext cx="2799720" cy="153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Gemma 3 est une IA open source, puissante, qui fonctionne sur smartphone.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" descr=""/>
          <p:cNvPicPr/>
          <p:nvPr/>
        </p:nvPicPr>
        <p:blipFill>
          <a:blip r:embed="rId1"/>
          <a:stretch/>
        </p:blipFill>
        <p:spPr>
          <a:xfrm>
            <a:off x="11112840" y="7182720"/>
            <a:ext cx="3466440" cy="104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 17"/>
          <p:cNvSpPr/>
          <p:nvPr/>
        </p:nvSpPr>
        <p:spPr>
          <a:xfrm>
            <a:off x="868320" y="900000"/>
            <a:ext cx="1155168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d9be"/>
                </a:solidFill>
                <a:latin typeface="Quattrocento"/>
                <a:ea typeface="Quattrocento"/>
              </a:rPr>
              <a:t>Progrès Récents dans l'Apprentissage Profond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898560" y="1980000"/>
            <a:ext cx="12751560" cy="4500000"/>
          </a:xfrm>
          <a:prstGeom prst="rect">
            <a:avLst/>
          </a:prstGeom>
          <a:ln w="0">
            <a:noFill/>
          </a:ln>
        </p:spPr>
      </p:pic>
      <p:pic>
        <p:nvPicPr>
          <p:cNvPr id="267" name="" descr=""/>
          <p:cNvPicPr/>
          <p:nvPr/>
        </p:nvPicPr>
        <p:blipFill>
          <a:blip r:embed="rId2"/>
          <a:stretch/>
        </p:blipFill>
        <p:spPr>
          <a:xfrm>
            <a:off x="11113200" y="7183080"/>
            <a:ext cx="3466440" cy="104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320" cy="8228520"/>
          </a:xfrm>
          <a:prstGeom prst="rect">
            <a:avLst/>
          </a:prstGeom>
          <a:ln w="0">
            <a:noFill/>
          </a:ln>
        </p:spPr>
      </p:pic>
      <p:sp>
        <p:nvSpPr>
          <p:cNvPr id="269" name="Text 0"/>
          <p:cNvSpPr/>
          <p:nvPr/>
        </p:nvSpPr>
        <p:spPr>
          <a:xfrm>
            <a:off x="6324120" y="1063080"/>
            <a:ext cx="7467480" cy="140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d9be"/>
                </a:solidFill>
                <a:latin typeface="Quattrocento"/>
                <a:ea typeface="Quattrocento"/>
              </a:rPr>
              <a:t>Déclaration pour une IA Inclusive et Durable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Shape 1"/>
          <p:cNvSpPr/>
          <p:nvPr/>
        </p:nvSpPr>
        <p:spPr>
          <a:xfrm>
            <a:off x="6324120" y="3099600"/>
            <a:ext cx="537480" cy="53748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Text 2"/>
          <p:cNvSpPr/>
          <p:nvPr/>
        </p:nvSpPr>
        <p:spPr>
          <a:xfrm>
            <a:off x="6424200" y="3157560"/>
            <a:ext cx="33696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f9eee7"/>
                </a:solidFill>
                <a:latin typeface="Quattrocento"/>
                <a:ea typeface="Quattrocento"/>
              </a:rPr>
              <a:t>1</a:t>
            </a:r>
            <a:endParaRPr b="0" lang="fr-FR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 3"/>
          <p:cNvSpPr/>
          <p:nvPr/>
        </p:nvSpPr>
        <p:spPr>
          <a:xfrm>
            <a:off x="7102080" y="3099600"/>
            <a:ext cx="2815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9eee7"/>
                </a:solidFill>
                <a:latin typeface="Quattrocento"/>
                <a:ea typeface="Quattrocento"/>
              </a:rPr>
              <a:t>Principes Clés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Text 4"/>
          <p:cNvSpPr/>
          <p:nvPr/>
        </p:nvSpPr>
        <p:spPr>
          <a:xfrm>
            <a:off x="7102080" y="3594960"/>
            <a:ext cx="283572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Accessibilité et réduction de la fracture numérique.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Shape 5"/>
          <p:cNvSpPr/>
          <p:nvPr/>
        </p:nvSpPr>
        <p:spPr>
          <a:xfrm>
            <a:off x="10177920" y="3099600"/>
            <a:ext cx="537480" cy="53748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Text 6"/>
          <p:cNvSpPr/>
          <p:nvPr/>
        </p:nvSpPr>
        <p:spPr>
          <a:xfrm>
            <a:off x="10278360" y="3157560"/>
            <a:ext cx="33696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f9eee7"/>
                </a:solidFill>
                <a:latin typeface="Quattrocento"/>
                <a:ea typeface="Quattrocento"/>
              </a:rPr>
              <a:t>2</a:t>
            </a:r>
            <a:endParaRPr b="0" lang="fr-FR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Text 7"/>
          <p:cNvSpPr/>
          <p:nvPr/>
        </p:nvSpPr>
        <p:spPr>
          <a:xfrm>
            <a:off x="10955880" y="3099600"/>
            <a:ext cx="2815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9eee7"/>
                </a:solidFill>
                <a:latin typeface="Quattrocento"/>
                <a:ea typeface="Quattrocento"/>
              </a:rPr>
              <a:t>Objectifs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Text 8"/>
          <p:cNvSpPr/>
          <p:nvPr/>
        </p:nvSpPr>
        <p:spPr>
          <a:xfrm>
            <a:off x="10955880" y="3594960"/>
            <a:ext cx="2835720" cy="76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Développement d'une IA ouverte et fiable.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Shape 9"/>
          <p:cNvSpPr/>
          <p:nvPr/>
        </p:nvSpPr>
        <p:spPr>
          <a:xfrm>
            <a:off x="6324120" y="4869360"/>
            <a:ext cx="537480" cy="53748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Text 10"/>
          <p:cNvSpPr/>
          <p:nvPr/>
        </p:nvSpPr>
        <p:spPr>
          <a:xfrm>
            <a:off x="6424200" y="4927680"/>
            <a:ext cx="336960" cy="42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650"/>
              </a:lnSpc>
              <a:tabLst>
                <a:tab algn="l" pos="0"/>
              </a:tabLst>
            </a:pPr>
            <a:r>
              <a:rPr b="0" lang="en-US" sz="2650" spc="-1" strike="noStrike">
                <a:solidFill>
                  <a:srgbClr val="f9eee7"/>
                </a:solidFill>
                <a:latin typeface="Quattrocento"/>
                <a:ea typeface="Quattrocento"/>
              </a:rPr>
              <a:t>3</a:t>
            </a:r>
            <a:endParaRPr b="0" lang="fr-FR" sz="26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Text 11"/>
          <p:cNvSpPr/>
          <p:nvPr/>
        </p:nvSpPr>
        <p:spPr>
          <a:xfrm>
            <a:off x="7102080" y="4869360"/>
            <a:ext cx="2815200" cy="35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0" lang="en-US" sz="2200" spc="-1" strike="noStrike">
                <a:solidFill>
                  <a:srgbClr val="f9eee7"/>
                </a:solidFill>
                <a:latin typeface="Quattrocento"/>
                <a:ea typeface="Quattrocento"/>
              </a:rPr>
              <a:t>Coopération</a:t>
            </a:r>
            <a:endParaRPr b="0" lang="fr-F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Text 12"/>
          <p:cNvSpPr/>
          <p:nvPr/>
        </p:nvSpPr>
        <p:spPr>
          <a:xfrm>
            <a:off x="7102080" y="5365080"/>
            <a:ext cx="668952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Promotion de la coopération internationale.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Text 13"/>
          <p:cNvSpPr/>
          <p:nvPr/>
        </p:nvSpPr>
        <p:spPr>
          <a:xfrm>
            <a:off x="6324120" y="6017400"/>
            <a:ext cx="7467480" cy="11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999"/>
              </a:lnSpc>
              <a:tabLst>
                <a:tab algn="l" pos="0"/>
              </a:tabLst>
            </a:pPr>
            <a:r>
              <a:rPr b="0" lang="en-US" sz="1850" spc="-1" strike="noStrike">
                <a:solidFill>
                  <a:srgbClr val="f9eee7"/>
                </a:solidFill>
                <a:latin typeface="Quattrocento"/>
                <a:ea typeface="Quattrocento"/>
              </a:rPr>
              <a:t>La "Déclaration sur une intelligence artificielle inclusive et durable" met en avant l'importance d'une IA responsable et équitable. Une vision globale pour un avenir où l'IA profite à tous.</a:t>
            </a:r>
            <a:endParaRPr b="0" lang="fr-FR" sz="18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" descr=""/>
          <p:cNvPicPr/>
          <p:nvPr/>
        </p:nvPicPr>
        <p:blipFill>
          <a:blip r:embed="rId2"/>
          <a:stretch/>
        </p:blipFill>
        <p:spPr>
          <a:xfrm>
            <a:off x="11112840" y="7165800"/>
            <a:ext cx="3466440" cy="104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320" cy="8228520"/>
          </a:xfrm>
          <a:prstGeom prst="rect">
            <a:avLst/>
          </a:prstGeom>
          <a:ln w="0">
            <a:noFill/>
          </a:ln>
        </p:spPr>
      </p:pic>
      <p:sp>
        <p:nvSpPr>
          <p:cNvPr id="285" name="Text 0"/>
          <p:cNvSpPr/>
          <p:nvPr/>
        </p:nvSpPr>
        <p:spPr>
          <a:xfrm>
            <a:off x="682560" y="536400"/>
            <a:ext cx="4588560" cy="572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4501"/>
              </a:lnSpc>
              <a:tabLst>
                <a:tab algn="l" pos="0"/>
              </a:tabLst>
            </a:pPr>
            <a:r>
              <a:rPr b="0" lang="en-US" sz="3600" spc="-1" strike="noStrike">
                <a:solidFill>
                  <a:srgbClr val="ffd9be"/>
                </a:solidFill>
                <a:latin typeface="Quattrocento"/>
                <a:ea typeface="Quattrocento"/>
              </a:rPr>
              <a:t>Source :</a:t>
            </a:r>
            <a:endParaRPr b="0" lang="fr-FR" sz="3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Image 1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682560" y="1402560"/>
            <a:ext cx="6337440" cy="1949400"/>
          </a:xfrm>
          <a:prstGeom prst="rect">
            <a:avLst/>
          </a:prstGeom>
          <a:ln w="0">
            <a:noFill/>
          </a:ln>
        </p:spPr>
      </p:pic>
      <p:pic>
        <p:nvPicPr>
          <p:cNvPr id="287" name="Image 2" descr="preencoded.png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682560" y="3572640"/>
            <a:ext cx="6337440" cy="1949400"/>
          </a:xfrm>
          <a:prstGeom prst="rect">
            <a:avLst/>
          </a:prstGeom>
          <a:ln w="0">
            <a:noFill/>
          </a:ln>
        </p:spPr>
      </p:pic>
      <p:pic>
        <p:nvPicPr>
          <p:cNvPr id="288" name="Image 3" descr="preencoded.png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682560" y="5742720"/>
            <a:ext cx="6337440" cy="194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320" cy="8228520"/>
          </a:xfrm>
          <a:prstGeom prst="rect">
            <a:avLst/>
          </a:prstGeom>
          <a:ln w="0">
            <a:noFill/>
          </a:ln>
        </p:spPr>
      </p:pic>
      <p:sp>
        <p:nvSpPr>
          <p:cNvPr id="290" name="Text 0"/>
          <p:cNvSpPr/>
          <p:nvPr/>
        </p:nvSpPr>
        <p:spPr>
          <a:xfrm>
            <a:off x="837720" y="1054800"/>
            <a:ext cx="5631480" cy="70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499"/>
              </a:lnSpc>
              <a:tabLst>
                <a:tab algn="l" pos="0"/>
              </a:tabLst>
            </a:pPr>
            <a:r>
              <a:rPr b="0" lang="en-US" sz="4400" spc="-1" strike="noStrike">
                <a:solidFill>
                  <a:srgbClr val="ffd9be"/>
                </a:solidFill>
                <a:latin typeface="Quattrocento"/>
                <a:ea typeface="Quattrocento"/>
              </a:rPr>
              <a:t>Source :</a:t>
            </a:r>
            <a:endParaRPr b="0" lang="fr-FR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Image 1" descr="preencoded.png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837720" y="2117880"/>
            <a:ext cx="7467480" cy="2392560"/>
          </a:xfrm>
          <a:prstGeom prst="rect">
            <a:avLst/>
          </a:prstGeom>
          <a:ln w="0">
            <a:noFill/>
          </a:ln>
        </p:spPr>
      </p:pic>
      <p:pic>
        <p:nvPicPr>
          <p:cNvPr id="292" name="Image 2" descr="preencoded.png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837720" y="4780800"/>
            <a:ext cx="7467480" cy="239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EasyOffice/7.6.2.1.0$Windows_X86_64 LibreOffice_project/0bc4d647150f05f02b71ccb5539a4012b57f1faf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2025-03-13T22:24:34Z</dcterms:created>
  <dc:creator>PptxGenJS</dc:creator>
  <dc:description/>
  <dc:language>fr-FR</dc:language>
  <cp:lastModifiedBy/>
  <dcterms:modified xsi:type="dcterms:W3CDTF">2025-04-13T20:34:05Z</dcterms:modified>
  <cp:revision>7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On-screen Show (16:9)</vt:lpwstr>
  </property>
  <property fmtid="{D5CDD505-2E9C-101B-9397-08002B2CF9AE}" pid="4" name="Slides">
    <vt:i4>6</vt:i4>
  </property>
</Properties>
</file>