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F4947D9-6380-40EA-B446-FBF09B95EC1F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7530F2-FB9A-4BBF-9CC0-00992C965FA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C83C42-2F16-4286-A8EC-38F73ED834D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4B9644-FBEB-4904-9EB6-8252D931EDF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FFDCF7-DE30-41F1-8F8C-C96C0F80FAB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98C3E9-4BFA-43C7-BAC0-CCFD6F3D56D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DD5B66-7934-4729-900E-8905DBE0382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c42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233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c42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233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c42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233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c42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233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c42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233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c42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233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ww.01net.com/actualites/chatgpt-passe-niveau-superieur-gpt-45-change.html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jai-un-pote-dans-la.com/grok-3-lia-delon-musk-la-plus-intelligente-sur-terre/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s://www.frandroid.com/culture-tech/intelligence-artificielle/google-gemini/2540351_voici-gemma-3-par-google-une-ia-open-source-puissante-qui-fonctionne-sur-smartphone-et-met-deepseek-au-defi" TargetMode="External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49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ww.usine-digitale.fr/article/deepseek-cette-start-up-chinoise-qui-fait-mieux-qu-openai-pour-96-moins-cher.N2226172" TargetMode="External"/><Relationship Id="rId3" Type="http://schemas.openxmlformats.org/officeDocument/2006/relationships/image" Target="../media/image9.png"/><Relationship Id="rId4" Type="http://schemas.openxmlformats.org/officeDocument/2006/relationships/hyperlink" Target="https://www.elysee.fr/emmanuel-macron/2025/02/11/declaration-sur-une-intelligence-artificielle-inclusive-et-durable-pour-les-peuples-et-la-planete" TargetMode="External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61.xml"/><Relationship Id="rId7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253" name="Text 0"/>
          <p:cNvSpPr/>
          <p:nvPr/>
        </p:nvSpPr>
        <p:spPr>
          <a:xfrm>
            <a:off x="837720" y="2465280"/>
            <a:ext cx="7467840" cy="14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d9be"/>
                </a:solidFill>
                <a:latin typeface="Quattrocento"/>
                <a:ea typeface="Quattrocento"/>
              </a:rPr>
              <a:t>Les Dernières Tendances en Intelligence Artificielle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Text 1"/>
          <p:cNvSpPr/>
          <p:nvPr/>
        </p:nvSpPr>
        <p:spPr>
          <a:xfrm>
            <a:off x="837720" y="4232160"/>
            <a:ext cx="746784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L'intelligence artificielle transforme rapidement tous les secteurs. Cette présentation vous donnera un aperçu des avancées clés, de leur impact potentiel, et des opportunités et défis à venir. Restez à la pointe de la révolution de l'IA !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 0"/>
          <p:cNvSpPr/>
          <p:nvPr/>
        </p:nvSpPr>
        <p:spPr>
          <a:xfrm>
            <a:off x="837720" y="2294280"/>
            <a:ext cx="11552040" cy="70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d9be"/>
                </a:solidFill>
                <a:latin typeface="Quattrocento"/>
                <a:ea typeface="Quattrocento"/>
              </a:rPr>
              <a:t>Progrès Récents dans l'Apprentissage Profond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 1"/>
          <p:cNvSpPr/>
          <p:nvPr/>
        </p:nvSpPr>
        <p:spPr>
          <a:xfrm>
            <a:off x="837720" y="3596400"/>
            <a:ext cx="280008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d9be"/>
                </a:solidFill>
                <a:latin typeface="Quattrocento"/>
                <a:ea typeface="Quattrocento"/>
              </a:rPr>
              <a:t>GPT-4.5 (OpenAI)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 2"/>
          <p:cNvSpPr/>
          <p:nvPr/>
        </p:nvSpPr>
        <p:spPr>
          <a:xfrm>
            <a:off x="837720" y="4187880"/>
            <a:ext cx="280008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GPT-4.5 est une nouvelle version du modèle d'IA derrière ChatGPT, plus grand et plus efficace.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 3"/>
          <p:cNvSpPr/>
          <p:nvPr/>
        </p:nvSpPr>
        <p:spPr>
          <a:xfrm>
            <a:off x="4230000" y="3596400"/>
            <a:ext cx="280008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d9be"/>
                </a:solidFill>
                <a:latin typeface="Quattrocento"/>
                <a:ea typeface="Quattrocento"/>
              </a:rPr>
              <a:t>Grok 3 (xAI)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 4"/>
          <p:cNvSpPr/>
          <p:nvPr/>
        </p:nvSpPr>
        <p:spPr>
          <a:xfrm>
            <a:off x="4230000" y="4187880"/>
            <a:ext cx="280008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Grok 3 est conçu pour comprendre et générer du langage naturel avec une grande précision.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Text 5"/>
          <p:cNvSpPr/>
          <p:nvPr/>
        </p:nvSpPr>
        <p:spPr>
          <a:xfrm>
            <a:off x="7622280" y="3596400"/>
            <a:ext cx="280008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d9be"/>
                </a:solidFill>
                <a:latin typeface="Quattrocento"/>
                <a:ea typeface="Quattrocento"/>
              </a:rPr>
              <a:t>DeepSeek-R1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 6"/>
          <p:cNvSpPr/>
          <p:nvPr/>
        </p:nvSpPr>
        <p:spPr>
          <a:xfrm>
            <a:off x="7622280" y="4187880"/>
            <a:ext cx="280008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DeepSeek-R1 obtient des résultats comparables ou supérieurs à d'autres modèles.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 7"/>
          <p:cNvSpPr/>
          <p:nvPr/>
        </p:nvSpPr>
        <p:spPr>
          <a:xfrm>
            <a:off x="11014560" y="3596400"/>
            <a:ext cx="280008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d9be"/>
                </a:solidFill>
                <a:latin typeface="Quattrocento"/>
                <a:ea typeface="Quattrocento"/>
              </a:rPr>
              <a:t>Gemma 3 (Google)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 8"/>
          <p:cNvSpPr/>
          <p:nvPr/>
        </p:nvSpPr>
        <p:spPr>
          <a:xfrm>
            <a:off x="11014560" y="4187880"/>
            <a:ext cx="280008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Gemma 3 est une IA open source, puissante, qui fonctionne sur smartphone.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11112840" y="7182720"/>
            <a:ext cx="3466800" cy="104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266" name="Text 0"/>
          <p:cNvSpPr/>
          <p:nvPr/>
        </p:nvSpPr>
        <p:spPr>
          <a:xfrm>
            <a:off x="6324120" y="1063080"/>
            <a:ext cx="7467840" cy="14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d9be"/>
                </a:solidFill>
                <a:latin typeface="Quattrocento"/>
                <a:ea typeface="Quattrocento"/>
              </a:rPr>
              <a:t>Déclaration pour une IA Inclusive et Durable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Shape 1"/>
          <p:cNvSpPr/>
          <p:nvPr/>
        </p:nvSpPr>
        <p:spPr>
          <a:xfrm>
            <a:off x="6324120" y="3099600"/>
            <a:ext cx="537840" cy="53784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 2"/>
          <p:cNvSpPr/>
          <p:nvPr/>
        </p:nvSpPr>
        <p:spPr>
          <a:xfrm>
            <a:off x="6424200" y="3157560"/>
            <a:ext cx="33732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f9eee7"/>
                </a:solidFill>
                <a:latin typeface="Quattrocento"/>
                <a:ea typeface="Quattrocento"/>
              </a:rPr>
              <a:t>1</a:t>
            </a:r>
            <a:endParaRPr b="0" lang="fr-FR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 3"/>
          <p:cNvSpPr/>
          <p:nvPr/>
        </p:nvSpPr>
        <p:spPr>
          <a:xfrm>
            <a:off x="7102080" y="3099600"/>
            <a:ext cx="2815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9eee7"/>
                </a:solidFill>
                <a:latin typeface="Quattrocento"/>
                <a:ea typeface="Quattrocento"/>
              </a:rPr>
              <a:t>Principes Clés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 4"/>
          <p:cNvSpPr/>
          <p:nvPr/>
        </p:nvSpPr>
        <p:spPr>
          <a:xfrm>
            <a:off x="7102080" y="3594960"/>
            <a:ext cx="283608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Accessibilité et réduction de la fracture numérique.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Shape 5"/>
          <p:cNvSpPr/>
          <p:nvPr/>
        </p:nvSpPr>
        <p:spPr>
          <a:xfrm>
            <a:off x="10177920" y="3099600"/>
            <a:ext cx="537840" cy="53784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 6"/>
          <p:cNvSpPr/>
          <p:nvPr/>
        </p:nvSpPr>
        <p:spPr>
          <a:xfrm>
            <a:off x="10278360" y="3157560"/>
            <a:ext cx="33732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f9eee7"/>
                </a:solidFill>
                <a:latin typeface="Quattrocento"/>
                <a:ea typeface="Quattrocento"/>
              </a:rPr>
              <a:t>2</a:t>
            </a:r>
            <a:endParaRPr b="0" lang="fr-FR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 7"/>
          <p:cNvSpPr/>
          <p:nvPr/>
        </p:nvSpPr>
        <p:spPr>
          <a:xfrm>
            <a:off x="10955880" y="3099600"/>
            <a:ext cx="2815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9eee7"/>
                </a:solidFill>
                <a:latin typeface="Quattrocento"/>
                <a:ea typeface="Quattrocento"/>
              </a:rPr>
              <a:t>Objectifs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 8"/>
          <p:cNvSpPr/>
          <p:nvPr/>
        </p:nvSpPr>
        <p:spPr>
          <a:xfrm>
            <a:off x="10955880" y="3594960"/>
            <a:ext cx="283608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Développement d'une IA ouverte et fiable.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Shape 9"/>
          <p:cNvSpPr/>
          <p:nvPr/>
        </p:nvSpPr>
        <p:spPr>
          <a:xfrm>
            <a:off x="6324120" y="4869360"/>
            <a:ext cx="537840" cy="53784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 10"/>
          <p:cNvSpPr/>
          <p:nvPr/>
        </p:nvSpPr>
        <p:spPr>
          <a:xfrm>
            <a:off x="6424200" y="4927680"/>
            <a:ext cx="33732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f9eee7"/>
                </a:solidFill>
                <a:latin typeface="Quattrocento"/>
                <a:ea typeface="Quattrocento"/>
              </a:rPr>
              <a:t>3</a:t>
            </a:r>
            <a:endParaRPr b="0" lang="fr-FR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 11"/>
          <p:cNvSpPr/>
          <p:nvPr/>
        </p:nvSpPr>
        <p:spPr>
          <a:xfrm>
            <a:off x="7102080" y="4869360"/>
            <a:ext cx="2815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9eee7"/>
                </a:solidFill>
                <a:latin typeface="Quattrocento"/>
                <a:ea typeface="Quattrocento"/>
              </a:rPr>
              <a:t>Coopération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 12"/>
          <p:cNvSpPr/>
          <p:nvPr/>
        </p:nvSpPr>
        <p:spPr>
          <a:xfrm>
            <a:off x="7102080" y="5365080"/>
            <a:ext cx="6689880" cy="3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Promotion de la coopération internationale.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 13"/>
          <p:cNvSpPr/>
          <p:nvPr/>
        </p:nvSpPr>
        <p:spPr>
          <a:xfrm>
            <a:off x="6324120" y="6017400"/>
            <a:ext cx="7467840" cy="11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La "Déclaration sur une intelligence artificielle inclusive et durable" met en avant l'importance d'une IA responsable et équitable. Une vision globale pour un avenir où l'IA profite à tous.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11112840" y="7165800"/>
            <a:ext cx="3466800" cy="104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282" name="Text 0"/>
          <p:cNvSpPr/>
          <p:nvPr/>
        </p:nvSpPr>
        <p:spPr>
          <a:xfrm>
            <a:off x="837720" y="2848320"/>
            <a:ext cx="7467840" cy="14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d9be"/>
                </a:solidFill>
                <a:latin typeface="Quattrocento"/>
                <a:ea typeface="Quattrocento"/>
              </a:rPr>
              <a:t>Conclusion : Un Avenir à Construire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 1"/>
          <p:cNvSpPr/>
          <p:nvPr/>
        </p:nvSpPr>
        <p:spPr>
          <a:xfrm>
            <a:off x="837720" y="4615200"/>
            <a:ext cx="746784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L'IA offre d'immenses opportunités pour l'innovation et le progrès. Il est essentiel de développer l'IA de manière responsable et éthique.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285" name="Text 0"/>
          <p:cNvSpPr/>
          <p:nvPr/>
        </p:nvSpPr>
        <p:spPr>
          <a:xfrm>
            <a:off x="682560" y="536400"/>
            <a:ext cx="458892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501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ffd9be"/>
                </a:solidFill>
                <a:latin typeface="Quattrocento"/>
                <a:ea typeface="Quattrocento"/>
              </a:rPr>
              <a:t>Source :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Image 1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682560" y="1402560"/>
            <a:ext cx="6337800" cy="1949760"/>
          </a:xfrm>
          <a:prstGeom prst="rect">
            <a:avLst/>
          </a:prstGeom>
          <a:ln w="0">
            <a:noFill/>
          </a:ln>
        </p:spPr>
      </p:pic>
      <p:pic>
        <p:nvPicPr>
          <p:cNvPr id="287" name="Image 2" descr="preencoded.png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682560" y="3572640"/>
            <a:ext cx="6337800" cy="1949760"/>
          </a:xfrm>
          <a:prstGeom prst="rect">
            <a:avLst/>
          </a:prstGeom>
          <a:ln w="0">
            <a:noFill/>
          </a:ln>
        </p:spPr>
      </p:pic>
      <p:pic>
        <p:nvPicPr>
          <p:cNvPr id="288" name="Image 3" descr="preencoded.png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682560" y="5742720"/>
            <a:ext cx="6337800" cy="194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290" name="Text 0"/>
          <p:cNvSpPr/>
          <p:nvPr/>
        </p:nvSpPr>
        <p:spPr>
          <a:xfrm>
            <a:off x="837720" y="1054800"/>
            <a:ext cx="5631840" cy="70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d9be"/>
                </a:solidFill>
                <a:latin typeface="Quattrocento"/>
                <a:ea typeface="Quattrocento"/>
              </a:rPr>
              <a:t>Source :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Image 1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837720" y="2117880"/>
            <a:ext cx="7467840" cy="2392920"/>
          </a:xfrm>
          <a:prstGeom prst="rect">
            <a:avLst/>
          </a:prstGeom>
          <a:ln w="0">
            <a:noFill/>
          </a:ln>
        </p:spPr>
      </p:pic>
      <p:pic>
        <p:nvPicPr>
          <p:cNvPr id="292" name="Image 2" descr="preencoded.png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837720" y="4780800"/>
            <a:ext cx="7467840" cy="239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EasyOffice/7.6.2.1.0$Windows_X86_64 LibreOffice_project/0bc4d647150f05f02b71ccb5539a4012b57f1faf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2025-03-13T22:24:34Z</dcterms:created>
  <dc:creator>PptxGenJS</dc:creator>
  <dc:description/>
  <dc:language>fr-FR</dc:language>
  <cp:lastModifiedBy/>
  <dcterms:modified xsi:type="dcterms:W3CDTF">2025-03-13T23:27:42Z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On-screen Show (16:9)</vt:lpwstr>
  </property>
  <property fmtid="{D5CDD505-2E9C-101B-9397-08002B2CF9AE}" pid="4" name="Slides">
    <vt:i4>6</vt:i4>
  </property>
</Properties>
</file>