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44" y="-4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D717D07-C995-456B-9F33-CFD8A4F4E42E}" type="datetimeFigureOut">
              <a:rPr lang="en-US" smtClean="0"/>
              <a:t>5/30/2014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7E4B3A0-C474-49E9-9BD4-6E7C0AA2AD50}" type="slidenum">
              <a:rPr lang="en-US" smtClean="0"/>
              <a:t>‹#›</a:t>
            </a:fld>
            <a:endParaRPr lang="en-US"/>
          </a:p>
        </p:txBody>
      </p:sp>
    </p:spTree>
    <p:extLst>
      <p:ext uri="{BB962C8B-B14F-4D97-AF65-F5344CB8AC3E}">
        <p14:creationId xmlns:p14="http://schemas.microsoft.com/office/powerpoint/2010/main" val="319035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D888BA-83E6-4B92-BD7A-25D2F264249F}" type="datetimeFigureOut">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67A70-BC88-40E1-B220-64DC83B5C8BA}" type="slidenum">
              <a:rPr lang="en-US" smtClean="0"/>
              <a:t>‹#›</a:t>
            </a:fld>
            <a:endParaRPr lang="en-US"/>
          </a:p>
        </p:txBody>
      </p:sp>
    </p:spTree>
    <p:extLst>
      <p:ext uri="{BB962C8B-B14F-4D97-AF65-F5344CB8AC3E}">
        <p14:creationId xmlns:p14="http://schemas.microsoft.com/office/powerpoint/2010/main" val="2708495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D888BA-83E6-4B92-BD7A-25D2F264249F}" type="datetimeFigureOut">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67A70-BC88-40E1-B220-64DC83B5C8BA}" type="slidenum">
              <a:rPr lang="en-US" smtClean="0"/>
              <a:t>‹#›</a:t>
            </a:fld>
            <a:endParaRPr lang="en-US"/>
          </a:p>
        </p:txBody>
      </p:sp>
    </p:spTree>
    <p:extLst>
      <p:ext uri="{BB962C8B-B14F-4D97-AF65-F5344CB8AC3E}">
        <p14:creationId xmlns:p14="http://schemas.microsoft.com/office/powerpoint/2010/main" val="342180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D888BA-83E6-4B92-BD7A-25D2F264249F}" type="datetimeFigureOut">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67A70-BC88-40E1-B220-64DC83B5C8BA}" type="slidenum">
              <a:rPr lang="en-US" smtClean="0"/>
              <a:t>‹#›</a:t>
            </a:fld>
            <a:endParaRPr lang="en-US"/>
          </a:p>
        </p:txBody>
      </p:sp>
    </p:spTree>
    <p:extLst>
      <p:ext uri="{BB962C8B-B14F-4D97-AF65-F5344CB8AC3E}">
        <p14:creationId xmlns:p14="http://schemas.microsoft.com/office/powerpoint/2010/main" val="153097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D888BA-83E6-4B92-BD7A-25D2F264249F}" type="datetimeFigureOut">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67A70-BC88-40E1-B220-64DC83B5C8BA}" type="slidenum">
              <a:rPr lang="en-US" smtClean="0"/>
              <a:t>‹#›</a:t>
            </a:fld>
            <a:endParaRPr lang="en-US"/>
          </a:p>
        </p:txBody>
      </p:sp>
    </p:spTree>
    <p:extLst>
      <p:ext uri="{BB962C8B-B14F-4D97-AF65-F5344CB8AC3E}">
        <p14:creationId xmlns:p14="http://schemas.microsoft.com/office/powerpoint/2010/main" val="2343106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D888BA-83E6-4B92-BD7A-25D2F264249F}" type="datetimeFigureOut">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67A70-BC88-40E1-B220-64DC83B5C8BA}" type="slidenum">
              <a:rPr lang="en-US" smtClean="0"/>
              <a:t>‹#›</a:t>
            </a:fld>
            <a:endParaRPr lang="en-US"/>
          </a:p>
        </p:txBody>
      </p:sp>
    </p:spTree>
    <p:extLst>
      <p:ext uri="{BB962C8B-B14F-4D97-AF65-F5344CB8AC3E}">
        <p14:creationId xmlns:p14="http://schemas.microsoft.com/office/powerpoint/2010/main" val="390655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D888BA-83E6-4B92-BD7A-25D2F264249F}" type="datetimeFigureOut">
              <a:rPr lang="en-US" smtClean="0"/>
              <a:t>5/30/2014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67A70-BC88-40E1-B220-64DC83B5C8BA}" type="slidenum">
              <a:rPr lang="en-US" smtClean="0"/>
              <a:t>‹#›</a:t>
            </a:fld>
            <a:endParaRPr lang="en-US"/>
          </a:p>
        </p:txBody>
      </p:sp>
    </p:spTree>
    <p:extLst>
      <p:ext uri="{BB962C8B-B14F-4D97-AF65-F5344CB8AC3E}">
        <p14:creationId xmlns:p14="http://schemas.microsoft.com/office/powerpoint/2010/main" val="319744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D888BA-83E6-4B92-BD7A-25D2F264249F}" type="datetimeFigureOut">
              <a:rPr lang="en-US" smtClean="0"/>
              <a:t>5/30/2014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067A70-BC88-40E1-B220-64DC83B5C8BA}" type="slidenum">
              <a:rPr lang="en-US" smtClean="0"/>
              <a:t>‹#›</a:t>
            </a:fld>
            <a:endParaRPr lang="en-US"/>
          </a:p>
        </p:txBody>
      </p:sp>
    </p:spTree>
    <p:extLst>
      <p:ext uri="{BB962C8B-B14F-4D97-AF65-F5344CB8AC3E}">
        <p14:creationId xmlns:p14="http://schemas.microsoft.com/office/powerpoint/2010/main" val="428706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D888BA-83E6-4B92-BD7A-25D2F264249F}" type="datetimeFigureOut">
              <a:rPr lang="en-US" smtClean="0"/>
              <a:t>5/30/2014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067A70-BC88-40E1-B220-64DC83B5C8BA}" type="slidenum">
              <a:rPr lang="en-US" smtClean="0"/>
              <a:t>‹#›</a:t>
            </a:fld>
            <a:endParaRPr lang="en-US"/>
          </a:p>
        </p:txBody>
      </p:sp>
    </p:spTree>
    <p:extLst>
      <p:ext uri="{BB962C8B-B14F-4D97-AF65-F5344CB8AC3E}">
        <p14:creationId xmlns:p14="http://schemas.microsoft.com/office/powerpoint/2010/main" val="294094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888BA-83E6-4B92-BD7A-25D2F264249F}" type="datetimeFigureOut">
              <a:rPr lang="en-US" smtClean="0"/>
              <a:t>5/30/2014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067A70-BC88-40E1-B220-64DC83B5C8BA}" type="slidenum">
              <a:rPr lang="en-US" smtClean="0"/>
              <a:t>‹#›</a:t>
            </a:fld>
            <a:endParaRPr lang="en-US"/>
          </a:p>
        </p:txBody>
      </p:sp>
    </p:spTree>
    <p:extLst>
      <p:ext uri="{BB962C8B-B14F-4D97-AF65-F5344CB8AC3E}">
        <p14:creationId xmlns:p14="http://schemas.microsoft.com/office/powerpoint/2010/main" val="133370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D888BA-83E6-4B92-BD7A-25D2F264249F}" type="datetimeFigureOut">
              <a:rPr lang="en-US" smtClean="0"/>
              <a:t>5/30/2014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67A70-BC88-40E1-B220-64DC83B5C8BA}" type="slidenum">
              <a:rPr lang="en-US" smtClean="0"/>
              <a:t>‹#›</a:t>
            </a:fld>
            <a:endParaRPr lang="en-US"/>
          </a:p>
        </p:txBody>
      </p:sp>
    </p:spTree>
    <p:extLst>
      <p:ext uri="{BB962C8B-B14F-4D97-AF65-F5344CB8AC3E}">
        <p14:creationId xmlns:p14="http://schemas.microsoft.com/office/powerpoint/2010/main" val="286587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D888BA-83E6-4B92-BD7A-25D2F264249F}" type="datetimeFigureOut">
              <a:rPr lang="en-US" smtClean="0"/>
              <a:t>5/30/2014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67A70-BC88-40E1-B220-64DC83B5C8BA}" type="slidenum">
              <a:rPr lang="en-US" smtClean="0"/>
              <a:t>‹#›</a:t>
            </a:fld>
            <a:endParaRPr lang="en-US"/>
          </a:p>
        </p:txBody>
      </p:sp>
    </p:spTree>
    <p:extLst>
      <p:ext uri="{BB962C8B-B14F-4D97-AF65-F5344CB8AC3E}">
        <p14:creationId xmlns:p14="http://schemas.microsoft.com/office/powerpoint/2010/main" val="377074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888BA-83E6-4B92-BD7A-25D2F264249F}" type="datetimeFigureOut">
              <a:rPr lang="en-US" smtClean="0"/>
              <a:t>5/30/2014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67A70-BC88-40E1-B220-64DC83B5C8BA}" type="slidenum">
              <a:rPr lang="en-US" smtClean="0"/>
              <a:t>‹#›</a:t>
            </a:fld>
            <a:endParaRPr lang="en-US"/>
          </a:p>
        </p:txBody>
      </p:sp>
    </p:spTree>
    <p:extLst>
      <p:ext uri="{BB962C8B-B14F-4D97-AF65-F5344CB8AC3E}">
        <p14:creationId xmlns:p14="http://schemas.microsoft.com/office/powerpoint/2010/main" val="85600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6.wmf"/><Relationship Id="rId12" Type="http://schemas.openxmlformats.org/officeDocument/2006/relationships/image" Target="../media/image11.wmf"/><Relationship Id="rId17" Type="http://schemas.openxmlformats.org/officeDocument/2006/relationships/image" Target="../media/image16.wmf"/><Relationship Id="rId2" Type="http://schemas.openxmlformats.org/officeDocument/2006/relationships/image" Target="../media/image1.jpeg"/><Relationship Id="rId16" Type="http://schemas.openxmlformats.org/officeDocument/2006/relationships/image" Target="../media/image15.wmf"/><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wmf"/><Relationship Id="rId5" Type="http://schemas.openxmlformats.org/officeDocument/2006/relationships/image" Target="../media/image4.wmf"/><Relationship Id="rId15" Type="http://schemas.openxmlformats.org/officeDocument/2006/relationships/image" Target="../media/image14.wmf"/><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sparkfun.com/products/1182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aspberry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265" y="2008112"/>
            <a:ext cx="1470025" cy="9800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upload.wikimedia.org/wikipedia/commons/thumb/b/b9/2550T-PWR-Front.jpg/220px-2550T-PWR-Fro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514879"/>
            <a:ext cx="2095500" cy="4286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60532" y="551921"/>
            <a:ext cx="1507067" cy="35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 ??</a:t>
            </a:r>
            <a:endParaRPr lang="en-US" dirty="0"/>
          </a:p>
        </p:txBody>
      </p:sp>
      <p:cxnSp>
        <p:nvCxnSpPr>
          <p:cNvPr id="7" name="Straight Arrow Connector 6"/>
          <p:cNvCxnSpPr>
            <a:stCxn id="1030" idx="3"/>
            <a:endCxn id="4" idx="1"/>
          </p:cNvCxnSpPr>
          <p:nvPr/>
        </p:nvCxnSpPr>
        <p:spPr>
          <a:xfrm>
            <a:off x="5172075" y="729192"/>
            <a:ext cx="788457"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553542" y="729192"/>
            <a:ext cx="724941"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AutoShape 8" descr="data:image/jpeg;base64,/9j/4AAQSkZJRgABAQAAAQABAAD/2wCEAAkGBxQTEhQUExQWFRQUFRcVFhcUGRcVFhYVGBQWFhcVFxUYHCggGBolHBQUITEhJSorLi4uFx8zODMsNygtLisBCgoKDg0OGhAQGzQmHyQsLDAsLC8sLCwsLCwsNCwsLCwsLCwvLCwsLCwvLSwsLCw0LCwsLC8sLCwvLCwsLywsLP/AABEIALkBEAMBIgACEQEDEQH/xAAcAAABBAMBAAAAAAAAAAAAAAAAAwQFBgECBwj/xABIEAABAwICBAoFCQYEBwAAAAABAAIDBBESIQUxQVEGEyIyYXGBkaGxBxRScsEjM0JigpLC0fAVQ3OisuFjo8PSFiQ0RFOD8f/EABoBAQADAQEBAAAAAAAAAAAAAAABAgMEBQb/xAAsEQACAQIFAwIFBQAAAAAAAAAAAQIDEQQSEyExQVFhBXFCkaHB0RQiMoHw/9oADAMBAAIRAxEAPwDuKEIQAhCEAIQsEoDKFrjG8LBkG8d6A3QkzM3eFj1hu/wKAVQkfWW9PcsesjpQC6E39aG4+Cx610IByhNvWuhY9aO5AOkJr6ydwWPWHdCAdoumRldv8FgyO9o+H5IB8hR5c72j3rBJ3nvKAkUKNud57ytHdZQEoSsqHspSnddrTvA8kAohCEAIQhACEIQAhCEAJpPObkDZ52v8U7TGpHKPTY/D4IDHGu3oBO895Q0KtcM+GkVAw3aZZeTaNpDbYtRc46hbPUUBZcO9HF9C4/N6bJfoUUY96Zx8AwJpJ6Z6z6MFMOvjXfiCA7Xxazxa4JL6XdIk5Gnb0CInzems/pQ0m7/uGt9yKIebSgPQuFZwrzZL6QdJuyNbL2Nib/SxNJeFte7nVtVnume3+khAenxGdy1cLa8uvJeVZNL1DudUVB65pT5uTWaZz+c5zvecXeZQHq6WqjbzpI29b2jzKZS8IqNvOq6cdcsf+5eWOJb7Le4LYAbAEB6Wk4daNbrrqfsfi8k1m9JGjG/90He4yR3k1edLougO/wAvpZ0YNT5ne7DJ+KyZyemOhGqKpd9hjfN64WSsYkB2iT01wfRo5j7z4x5XTKf02H6FEPtzflGuSDv6lu2Fx1NceoH8kB0yf01VB5lJA33nyP8AINTGX0w6QOplK3qikJ/mlVE9Tk9h3aLeawKV97Wz6wgLjJ6WNJn95COqFvxJVq9FXDWrq6uSGpkEjTC6RnIYwtcxzQbYALghxyO5cdV19DsuHSsP145mdpjLh/SgO/lPaB12N6LjuJHwTRwTjRx5JG57vE4vigHaEIQAhCEAIQhACEIQAoqoyqD9aEHo5DyP9QKVUbXi00R3tlZ34H/6ZQCzAuP+mmD5SQ74YX9dpRGfArsTVy/01wZMdvp5R9xwf8UBxRYKChALNpXnUx33SthQyewe2w81F1lQ65Ac77xtqTduZ1ntzVlG7sRcnPU3bcI63t/NamEDXJEPtE+QUZgWbLf9P5KahJER7ZmdgcfgtccP/kJ6mO+Kj7Iwqf06I1CQ46HfKeoNHmVr61D7Ep63NHkmWFGFWWHiRqDz16PZCT7zz8AsftEbIY+0ucmuBGFWWHiNQc/tJ2xkQ+xfzKwdJy72j3WtCQDUYFZUI9iNRix0jMf3juyw8gknVLzre4/aKMCy2O6nSj2K5xIk7z3lSOgQONPun+po+JSDaYp9o6LC8dR8ifgk6ayO3YKe6GLm2JG4keKsPo6nwaUonf44b99rmfiUFWCz3j6xTrQFRxdVTP8AYqIHdgmZdecdJ6oeldHHnj6wPexv5LWUZlZoDy3joYe8vH4UA+QhCAEIQgBCEIAQhCAFG6XNnQH/ABrfejkb5kKSUTwnNoWuvbBPTu/z42nwcUA7aqH6X6fFBCemVn3oifwq+NVV9JkQNI0n6MzO5wc0+aA82oWzm2uNxI7lqgI+vHK6wPyScJII/WSW0gM29R8D/dLUTbt6iVtRhmlYpUlZG2FGBL4FkMXoqJx5xDAs8WlgW+0O8JcU5textvsbd6soEOYz4tZEaeCJT+ieBFZUMbJFDeN3Nc5zGg2Nri5va4OxS1GO7K57lW4tHFK/U3owrHEgmBtjY3luR1hoKgNJ6HNPNJDJYvjOE2N2m4DgRqysQohKnP8Ai7kSm1yQTYbpRtKdqtXBfQTKmR7JJuJaxmO+HEXcq1gCQArI7gZQtIvVTP14sIiZYAa8w6+dlSpVp075iyu1c5q2nH/1bCNWfhVo2mikjFK972uY4v4wtcQ5rmgEFoGRDvBQhiV42kroiUsrsxq1idQx5j9bFkRJxEzMdas47NFc+6ITSI+Ud02PgE24zDyhrbyh1jMeSeaVHyn2R4XCZPFwRvBXiHqHroPxAO9oB3eAfiikPynWw/yuH+8qO4N1PGUdLJ7dPC7vjan0J+VZ1PHg0/BASiEIQAhCEAIQhACEIQAonhW29HUdETndrRiHiApZNtJRYopG+1G9ve0hAaNdfPYc+9QfD2LFQTfVwO+7I0nwUpoiXHBE72o43d7AUlwlhxUlQN8L/BpPwQHlrSTLSyD67vMlNVI8IGEVEl9pB72gqPQDWvGTT1+Szopt3Hq1LNcOR1OHkQkKGoLHXAvkRbyWlKSjNNlKibi0iTnlDf1tVg4D1cDa2LjmskYWv5LwHNvxbi1xDsrghUyS7jcm390/0BFephbrxSBuf1svitK+KeSVuzMNCyv1PR7dKxNL2RRAPY1juTEwMfiscMZZfE4A9uxQ/pEr5fUZmSsLWvDA06xjxNeBcbbNKh9A0slPLHI/E9kf0cRGC4tibbnWGppyzW9VT3o6mFr5JzJikxTNdaLC0klpceS893RmvJhiqNSOpGVrc8e/14K3k0c8FMAul8CtIuNHFEMsJkZcgkYRI47MxySM9QsudtfcA21gHvCt3BDSVMyF7KiWNlpHHC92AlrmtNwd17r6bEU1Upyi+qav2PLrTnTUZRV7STt4H1FpdzmPBPyrXESNOsHEQMW3o7FD13yhJka1xOVy0bMtetTh4RaOc4STVEZkbxjTxUb5C9jjZocWM3NadesXUJU6fozIRG9/F7HSNwZm+Vib2GWZG1fOUcNiY01tZrs/r/tz6ynjcNUeWa+a29hlVcHbgOilMT89YxNINstdxqCg5NCVhxAvjcC0gYXnM622BAtmArpK27QQbtOojO4602YzPPV4lUliqvxP5mrwVLorexRIopY53CZrm3bli1HVzSMj2J8SFeWNBBBzG4gEdxUZVaHgJORafqGw7AQQvRwnqVOMck0efiPTJyleBVuNCsGjNCF7cUjsF9TRzvtE5DqW2jdARQvxXdIb3AfawPtWAF+1TcTjsCrifVG1alt5/Bph/SlHerv4/JDScFIXPDpC9wAPJuADc3uXNsbdC0rOClK7mh0R3tcSO1r7/BTvHdGxJvN15mvK/J6OhTtsiZ0Lp+WnghgZhcyFjY24m3cQ0ZXIPkrLonhNFK+PGRG4OzxHkkYHC4dszIyK58Dut+vJYL8leOIaZlPDRa4O5tcDqWVxbRen6imN432b7DuUw/Z2dYsr/oPhzTzWbIRDJueeQfdfq77LqhWjI5J0ZRLUhNqivjY3E97WtOokjPq39ijf+JoibND3dNrDxN1dyS5Zmot8E2hRkelMWptus3T2GQlSpJkOLQshCFJAIKEICF0A0iniadbQWfcc5n4VJPYHAtIuHAgjeCLEJjo3U8H6M0o75HOHg4KQYgPLPDCEsqCD7I8C5n4VCK3ek2nwVbvflB7JLj+pVFAaTC7T2HxCap28ZHqKRZSvdqa49h80AklKZ7g9rmGz2uDmkZEOBuDnlrsl/wBmyjMsdboSYjtzmu3Zgjs1pswWzRmmNKVT3BlRI4MPLDXxsyN8xhAuOScxksaUp5ogHVEjyHuIAfPI/ERru3UQo7R7Ay+JrWA2uC8hx3XGI+KfxNafmQXOtbktDrargWBOwdy0oYenBftgl/S/Bz1Gr8jVtSSbA22cwm3biC2bUxh7eMc4gPGMNwC7L8oNNibnNazYic3OuMsy7K2yx1dSe6C4PS1cvFQBhfhLziOEBosCSc9pC9Bt2u2cqavZIcxaW0fliiqnDIlomsBlm0OaBcE7SFB1FVHnxcLQ2+WPE99tn0gPBdBg9ENSbY54GbMsb892puajeG3AA6Pp2zGcS3kbG5oZgtiDiCOUfZI7VmpR4ua2lbgqlNpuWMARcixJIAGB3WzUOzvVj0ZwpjkAbO3in6sQuYz0nWWeIVLlfZpItkCfBdwg9GWjmsa54lkGFpLnSuaMwDciPDYLnxMaNv3o6sNUqr+D28lfibcYmOD27Cwhwt1hJyK5xcD9HRMc6Knja/AS113F17Gzg8uJ1jWqDS6ZY6Nkj74XC+O1y07WvDRsOV+heTKlB7wZ7FKq5bNbjprrX6U4pqfpPTZNqd7SA5jmua7U4G4P9+hSVOclg4tbHRn2NOLIO8LPFg5pxe61Kq0UuMXsGdwtQwb/ANWyT2Rv68kgYO5UdyyEJo/NN3QZ9PYnTolgRZ3UXYshShjIt+rA59isejwoWEW/WxTNE7UtoSZjURYqJ2pTtIVXaJ6naRy7qbOCoiRQsBZW5gCEIQETSZSTjdNf70UR+JT9pUZxwFXNHY3MUMvRm6WM9vIYmXDLhH6jTGcR8YcbWBpdgF3XNy6xyFjsQHIPTJBhq3H/ABHdz2McPIrnqtfDPhI6uLpXxtYcbDZhLhkxzNZA3+CqiAFIsoWg/vmjYeLaLk9AdcdqjrqXgZCGi82wXAijyJGq+G5UNgTdQNvyny4RrOHZ97rTyPRzQeS6QZZktZYNNs7537Ei6aAZGU5bOJYfwpQVsDf3khHREwDusFaM7dCrjc6NpXhFS6N0XRvhpqd1TUQswl0bSMQY0yyvNsTuUd+ZKbaJ9KU8FXDHUYJKeeOnfiaxrHx8dG04uTYOaHkggi9tpIziZKWaagpZ6OzpIBNGGvZG4mMyWJayQFoeCxvTa9tygdFcHa2uqmPqGShrSwPklZxYDGG4YxtgCdgAG1WaYViZ4ZUF66rc3U6ckG2RuxjjY9ZKb8G9IvoqlswaH3Y+ItxEZOAN7218lSPDDSccNZKHulBe2N9mC4ALcOe48hRTNOQnAS6UgPBJeBYDUTYG+V9y6qdWCnGM1tdX9jlqUpKEpx5s7e50Oj4WwvaHSfJ4jZwu+QjPXZo1WN79BVR4Y6WmqYyzAGRYw4Wabvs8hri52e05dKcScPYW4i3MlxN2QEnbyQ5wGViB9kKL0rwxM+RhmJNhic1jcIxYrBoytfZ0ruVTDQcmkt0+t7e1l9zhzYieVJPlXumtut7v7FYNAb2IAvfX27l17RWkJXQUzwTyWRv2nFhjyFuk21rnD69xFxFl9Ysb4WU1ofSuknRMZDDBgbyGuc173ED6PJNri9l8z6vTq4iENLlPvbY93BONJyU+Giz6Kgma1hlkxyyiR8gDw/iyXNsw4SQ3InIblzbRUzoZJGPa4Rl7mm+prg4txjeMrHotuVwZ+0pGg8dhBJFo2xx2LXYXAl7SW2OSjKPRDRK7jGhxbi1kPu+9rl23MuKzwOHnSlUnWtaSWybb28tI0c1lp06Xwvl+SAp9JCnnOfybjaQDMDPnDpHiFeoJQQLEEHaNo2EKjcIdAOBLmC+3JSnBOrdxQa8O5BwtJGVtduzUoluj15rqWsybP1qWA/NNmyknYgOzz35LFmQ8a5buTQPWDKN6qSKuI3JEvzW5f02SEjv0bavgoaJuOYJLlS9I4KswzG+Wrf8ArWpWkmudZurwRnUZa6JysNE7Uqpo5ystAdS7qZw1CbZqWy0iOS3XQcwIQhAV/SDSK+J2x1NK09bZYnN8C/vVZ9L3/Qf+6O3aHjtyurhpUfLQH+I3va134CoXhtTtkoKoOaHWhe9t87PYMTHDc4ECxQHC6jReGhbMDfjQ9xGxvF1HFZd1+1Vxdd4X6Oa3RVHgaGD1V+QFuUWMlN+kuxHrJXIboDClaPRxc3EX5OBIaBc2udedhqUUVK0E5wAA7basrfmqzbS2JSubN0C4jN5F9QvYH9BYl0JI0ZFpGu5JI7i1L+vHY4EdAv37isvrCM8b9+4Adgssc8i+UkNCOrY2iFlSY2F3JZGxos57hqc5lwCT1KS0hoCs1z19gQSBJM4AgDc1wB2bLZqAi0i655bhYZC987ZHF1pOOueHXL7DvFgdQGwqdWXVjIiR/YcLhfEHXGfKddx2m4JPQsR6No2mz2NBJsMUjji6bYrjtASUelyBe8ZzOVsJNhfMkW237Vk6aDrhscds7hxJPXyRqy8kU2HAs9HTUbWj/lrkNtcPkaC6+vI7ti3lfEQAyBsQaTqc5zjsN3OJJ1Kq0ta2zhzHEG18Rw94vft2JxSjCefiGQzLiR13+OanUIyE8JANtu1LR17wLNe4A52DiO3Iqs1dZIAMDYhfWbkZ7RqyPSmsmkJNTZYBZou0Bz3Zdfmpzlcpa3SX1m/WSUMI1fqy57XablzbxjbAnm4Q6/ZmFpoXhQ+GQmRzpI3WDml2Ii2pzcW3X3pOLlFo0pSUJps6aW5fopuYs9gF/wBGyb6I0tFUfNOJOvC4FrukgHnDqupB5A2ZrhlCSPUjNS4NbWWb2WHvuFp47VGUNihk8Vq525YEa2EZJAFyTqAzJ7NqsoEZjQypNl3ENDXON+a0Ek9itvB3gY6V157xtFiWanuB1e6MuvqXQ6DR0ULcMTGsH1RYnrOs9q2jh78nPUxKWyOT0fBaslNxCWDfIQzw1+Cs2j+Asg58rB0MaXeJIV8Qt40Yo5pYiciGo+DsbNZc7rNh4KTipmt1NASyFokkYuTfIIQhSQCEIQEZpsfNHdK3+ZrmfiVb4e1WChnA50oEDBtL5HBoA7LqycIPmrj6L43d0jb+Cp9PL67ViUf9LSPc2K+qWpBwmQDa1tjY9XTYA4c0AFBFHsjwx/5Lm+bV56GoL0rw0H/KdAkZfqs8LzfUMs5w3OcO4lAIrDqxzLAAEEXzv0jYVsmtcOb2/D80Av8AtM4bO1jcLXzvrTnjLgcs558kE9l9qhUsJCAM3W6yAOhUcF0LZu5MPe0tzBIAscyM9+rakY5GttqJF+cb69tiVGscTzQXdjnfFPINGzPHJpyb7S0t7rkKumTmQ+9fJtYtsNlxt6BmepEmliLi5v0Xy7wkf2FKM3CKP33geAuh2i4/pVDOqNjneKaSJzmztK6zhF+gfEnLekJasPPKwtsMsWvtsCT/AHSopKYf+V/3WDwzW3GRDmwN63uc9W04ojOyMexh1Ft+tzvMa04gogbDipHe60i/vHV3J8NIPHNDGe61o87pKSskdre49pHkrWK3FYdDgC7mkZ5CRzQB1jFmnsVQxluTDl7IuocoCjIuouSdVWxuOo5arEi3TrH6CfU3CuRowlvGNHtus4D3gM+26rmIar9m1P6TQ9RL83BK/qjcB94gDxTKuCVOSd0yddwz3QDtkPwatP8AjR+yCPte4/BaU3AWtfrjZH/FkaPBuIqa0b6MXuI46rjZvETHSfzOLfJFCPYu60+5DxcMJnSR3bEGGRmIAEktxjELuOWV16Kp6KOK/FRtZ7ose/WqBof0U0TC1z3zTlpDrOc1jCQbi7WNuRlquuiXUpJcFHJvlm9CPlHbixveHO/MKQTGk5/W0+BCfKSoIQhACEIQAhCEBglQ2meE0FOOU4vfsjiBe9x3ABTLm3Fim7KGMG4Y0E6yAAT2oDntYa6tJlnvS08QdJFSsOKWV7Rdrql+prRa+AfAFWmiia1rcIAaByQBYAHP4qcfTtwkADMEd4soHQ7iYISdfFsv1hoB8QgG/CyPFRyjdhd3Pb+a84aZZhnlGrlk9/K+K9M6XbigmG+N/gL/AAXnHhVHaqk6cLv5QPggIdKwQRP+de5oGYDBcm+vOxA1JJCAetZSN1RSSdL3W8jbwW4r2N+bp4m+8MXnZRrpANZCWpad8nzUb5P4bHP/AKQUA8dpmbY4N91rR42TaWrkdznvPW4+SlqbgdWv/cFg3yOZH4E38FJwej6Y/OTws6G45T5NHigKfZZXQIOANOOfPM/oYGMHiHFSlLwQpG82mMn8R0j/AOW4HggOUukA1lPKTRs8vzcMr+lrHEd9rLslFoEs+ap4ovcjYw9pAuVJs0FO7nPPigOO0/AytdriDP4r2N8ASfBSMHo/k/eVETOhjXyHvOELrLODYHOf8EvFomnb9Y9F3eSA5hBwDphz5Z5OhuCMH+UnxUvR8D6VvNpcfTI6R/gTbwXRoaJv0IXHrGEeKeR0Mp1NYwdOZ7ggKZRaDc35uGOP3WNb4gXUizQsp5z1aWaJcedKfsgDxSzNER7bu94koCqt0RGOc+/b8AncFBGObG93Z+atMVIxuprR1AJUBAQkLJNTYiPeIHldLCmmO1jewuPwUshANaSlLc3OxO32AAHQAnSEIAQhCAEIQgBCEIAQhCAFA0MeFmH2XPb3PcpqV9lGsA5VtrnHvNygE5G3BBzBBB6jkVyXhf6OXSTcZFUNa0tALZWuLhYk5FvO122LrzmXTOpo2nnFAcZg9HUQ+dqZHdEbGsHe4uPgpSm4FUTf3Mkh+u95H3W2C6YygiGpt+rNOoqb2Yz25ICh0PB1jPmqWJh3iNt+8i6lo9Dzu1mw3X+CtzaOU+y3vK3botx50h+yAEBVWcHPaelxoeBvON+i6s7dEx7bu94k+CcRUjG6mtHYgK1DSxDmxud1NPmncdLIebEG+8QPJWABZQEB+xpnc6YtB2MsPEC/inEGgmjW+R3W4/mpdCAZR6LiH0AevPzTpkTRqAHUt0IAQhCAEIQgBCEIAQhCAEIQgBCEIAQhCAEIQgBCEIDDhdMn0GZLXYb6xke66fIQDEaOH0nOPbbySzKGMamjtzThCA1DANQWyEIAQhCAEIQgBCEIAQhCAEIQgBCEIAQhCAEIQgBCEIAQhCAEIQgBCEIAQhCA/9k="/>
          <p:cNvSpPr>
            <a:spLocks noChangeAspect="1" noChangeArrowheads="1"/>
          </p:cNvSpPr>
          <p:nvPr/>
        </p:nvSpPr>
        <p:spPr bwMode="auto">
          <a:xfrm>
            <a:off x="155575" y="-1241425"/>
            <a:ext cx="3810000" cy="259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265" y="500366"/>
            <a:ext cx="1298575" cy="886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a:stCxn id="1033" idx="2"/>
            <a:endCxn id="1028" idx="0"/>
          </p:cNvCxnSpPr>
          <p:nvPr/>
        </p:nvCxnSpPr>
        <p:spPr>
          <a:xfrm>
            <a:off x="1116553" y="1386643"/>
            <a:ext cx="85725" cy="6214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226960" y="1386642"/>
            <a:ext cx="85725" cy="6214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26692" y="1531339"/>
            <a:ext cx="870238" cy="276999"/>
          </a:xfrm>
          <a:prstGeom prst="rect">
            <a:avLst/>
          </a:prstGeom>
          <a:noFill/>
        </p:spPr>
        <p:txBody>
          <a:bodyPr wrap="none" rtlCol="0">
            <a:spAutoFit/>
          </a:bodyPr>
          <a:lstStyle/>
          <a:p>
            <a:r>
              <a:rPr lang="en-US" sz="1200" dirty="0" smtClean="0"/>
              <a:t>USB, HDMI</a:t>
            </a:r>
            <a:endParaRPr lang="en-US" sz="1200" dirty="0"/>
          </a:p>
        </p:txBody>
      </p:sp>
      <p:cxnSp>
        <p:nvCxnSpPr>
          <p:cNvPr id="15" name="Elbow Connector 14"/>
          <p:cNvCxnSpPr>
            <a:stCxn id="1028" idx="3"/>
            <a:endCxn id="1030" idx="1"/>
          </p:cNvCxnSpPr>
          <p:nvPr/>
        </p:nvCxnSpPr>
        <p:spPr>
          <a:xfrm flipV="1">
            <a:off x="1937290" y="729192"/>
            <a:ext cx="1139285" cy="1768928"/>
          </a:xfrm>
          <a:prstGeom prst="bentConnector3">
            <a:avLst/>
          </a:prstGeom>
          <a:ln w="28575">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034" name="Picture 10" descr="C:\Users\Tristan\AppData\Local\Microsoft\Windows\Temporary Internet Files\Content.IE5\WLCRPRJO\MC90038939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29" y="3324492"/>
            <a:ext cx="743407" cy="92537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Tristan\AppData\Local\Microsoft\Windows\Temporary Internet Files\Content.IE5\RMAJ6KI2\MC900439829[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8316" y="4089473"/>
            <a:ext cx="440720" cy="44072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312685" y="3324491"/>
            <a:ext cx="453155" cy="1205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t>Door Module</a:t>
            </a:r>
            <a:endParaRPr lang="en-US" sz="1600" dirty="0"/>
          </a:p>
        </p:txBody>
      </p:sp>
      <p:cxnSp>
        <p:nvCxnSpPr>
          <p:cNvPr id="19" name="Elbow Connector 18"/>
          <p:cNvCxnSpPr>
            <a:stCxn id="16" idx="3"/>
          </p:cNvCxnSpPr>
          <p:nvPr/>
        </p:nvCxnSpPr>
        <p:spPr>
          <a:xfrm flipV="1">
            <a:off x="1765840" y="949854"/>
            <a:ext cx="1536160" cy="2977488"/>
          </a:xfrm>
          <a:prstGeom prst="bentConnector2">
            <a:avLst/>
          </a:prstGeom>
          <a:ln w="28575">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1235" y="4507389"/>
            <a:ext cx="2162900" cy="461665"/>
          </a:xfrm>
          <a:prstGeom prst="rect">
            <a:avLst/>
          </a:prstGeom>
          <a:noFill/>
        </p:spPr>
        <p:txBody>
          <a:bodyPr wrap="none" rtlCol="0">
            <a:spAutoFit/>
          </a:bodyPr>
          <a:lstStyle/>
          <a:p>
            <a:r>
              <a:rPr lang="en-US" sz="1200" dirty="0" smtClean="0"/>
              <a:t>RFID reader and servo </a:t>
            </a:r>
          </a:p>
          <a:p>
            <a:r>
              <a:rPr lang="en-US" sz="1200" dirty="0" smtClean="0"/>
              <a:t>motor for turning the doorknob</a:t>
            </a:r>
            <a:endParaRPr lang="en-US" sz="1200" dirty="0"/>
          </a:p>
        </p:txBody>
      </p:sp>
      <p:cxnSp>
        <p:nvCxnSpPr>
          <p:cNvPr id="22" name="Straight Arrow Connector 21"/>
          <p:cNvCxnSpPr>
            <a:stCxn id="16" idx="1"/>
            <a:endCxn id="1034" idx="3"/>
          </p:cNvCxnSpPr>
          <p:nvPr/>
        </p:nvCxnSpPr>
        <p:spPr>
          <a:xfrm flipH="1" flipV="1">
            <a:off x="1049036" y="3787179"/>
            <a:ext cx="263649" cy="140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1"/>
            <a:endCxn id="1035" idx="3"/>
          </p:cNvCxnSpPr>
          <p:nvPr/>
        </p:nvCxnSpPr>
        <p:spPr>
          <a:xfrm flipH="1">
            <a:off x="1049036" y="3927342"/>
            <a:ext cx="263649" cy="382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6" name="Picture 12" descr="C:\Users\Tristan\AppData\Local\Microsoft\Windows\Temporary Internet Files\Content.IE5\WLCRPRJO\MC900360556[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0532" y="1299313"/>
            <a:ext cx="586773" cy="628686"/>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Elbow Connector 25"/>
          <p:cNvCxnSpPr>
            <a:stCxn id="1036" idx="1"/>
            <a:endCxn id="1030" idx="2"/>
          </p:cNvCxnSpPr>
          <p:nvPr/>
        </p:nvCxnSpPr>
        <p:spPr>
          <a:xfrm rot="10800000">
            <a:off x="4124326" y="943506"/>
            <a:ext cx="1836207" cy="670151"/>
          </a:xfrm>
          <a:prstGeom prst="bentConnector2">
            <a:avLst/>
          </a:prstGeom>
          <a:ln w="28575">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547305" y="1386643"/>
            <a:ext cx="2503562" cy="461665"/>
          </a:xfrm>
          <a:prstGeom prst="rect">
            <a:avLst/>
          </a:prstGeom>
          <a:noFill/>
        </p:spPr>
        <p:txBody>
          <a:bodyPr wrap="square" rtlCol="0">
            <a:spAutoFit/>
          </a:bodyPr>
          <a:lstStyle/>
          <a:p>
            <a:r>
              <a:rPr lang="en-US" sz="1200" dirty="0" smtClean="0"/>
              <a:t>IP Camera for security surveillance monitoring doorway</a:t>
            </a:r>
            <a:endParaRPr lang="en-US" sz="1200" dirty="0"/>
          </a:p>
        </p:txBody>
      </p:sp>
      <p:sp>
        <p:nvSpPr>
          <p:cNvPr id="30" name="TextBox 29"/>
          <p:cNvSpPr txBox="1"/>
          <p:nvPr/>
        </p:nvSpPr>
        <p:spPr>
          <a:xfrm>
            <a:off x="155575" y="152400"/>
            <a:ext cx="2113492" cy="430887"/>
          </a:xfrm>
          <a:prstGeom prst="rect">
            <a:avLst/>
          </a:prstGeom>
          <a:noFill/>
        </p:spPr>
        <p:txBody>
          <a:bodyPr wrap="square" rtlCol="0">
            <a:spAutoFit/>
          </a:bodyPr>
          <a:lstStyle/>
          <a:p>
            <a:r>
              <a:rPr lang="en-US" sz="1100" dirty="0" smtClean="0"/>
              <a:t>Touchscreen by sink to control all functions</a:t>
            </a:r>
            <a:endParaRPr lang="en-US" sz="1100" dirty="0"/>
          </a:p>
        </p:txBody>
      </p:sp>
      <p:sp>
        <p:nvSpPr>
          <p:cNvPr id="39" name="TextBox 38"/>
          <p:cNvSpPr txBox="1"/>
          <p:nvPr/>
        </p:nvSpPr>
        <p:spPr>
          <a:xfrm>
            <a:off x="3005661" y="310520"/>
            <a:ext cx="2264303" cy="261610"/>
          </a:xfrm>
          <a:prstGeom prst="rect">
            <a:avLst/>
          </a:prstGeom>
          <a:noFill/>
        </p:spPr>
        <p:txBody>
          <a:bodyPr wrap="square" rtlCol="0">
            <a:spAutoFit/>
          </a:bodyPr>
          <a:lstStyle/>
          <a:p>
            <a:r>
              <a:rPr lang="en-US" sz="1100" dirty="0" smtClean="0"/>
              <a:t>Network switch (10/100Mbit is fine)</a:t>
            </a:r>
            <a:endParaRPr lang="en-US" sz="1100" dirty="0"/>
          </a:p>
        </p:txBody>
      </p:sp>
      <p:sp>
        <p:nvSpPr>
          <p:cNvPr id="40" name="TextBox 39"/>
          <p:cNvSpPr txBox="1"/>
          <p:nvPr/>
        </p:nvSpPr>
        <p:spPr>
          <a:xfrm>
            <a:off x="458798" y="2945793"/>
            <a:ext cx="2113492" cy="261610"/>
          </a:xfrm>
          <a:prstGeom prst="rect">
            <a:avLst/>
          </a:prstGeom>
          <a:noFill/>
        </p:spPr>
        <p:txBody>
          <a:bodyPr wrap="square" rtlCol="0">
            <a:spAutoFit/>
          </a:bodyPr>
          <a:lstStyle/>
          <a:p>
            <a:r>
              <a:rPr lang="en-US" sz="1100" dirty="0" smtClean="0"/>
              <a:t>Raspberry Pi</a:t>
            </a:r>
            <a:endParaRPr lang="en-US" sz="1100" dirty="0"/>
          </a:p>
        </p:txBody>
      </p:sp>
      <p:sp>
        <p:nvSpPr>
          <p:cNvPr id="33" name="Rectangle 32"/>
          <p:cNvSpPr/>
          <p:nvPr/>
        </p:nvSpPr>
        <p:spPr>
          <a:xfrm>
            <a:off x="5269964" y="2387600"/>
            <a:ext cx="1583267" cy="795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Lighting Controller</a:t>
            </a:r>
            <a:endParaRPr lang="en-US" dirty="0"/>
          </a:p>
        </p:txBody>
      </p:sp>
      <p:sp>
        <p:nvSpPr>
          <p:cNvPr id="34" name="Rectangle 33"/>
          <p:cNvSpPr/>
          <p:nvPr/>
        </p:nvSpPr>
        <p:spPr>
          <a:xfrm>
            <a:off x="7721321" y="2475226"/>
            <a:ext cx="521229" cy="302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Relay</a:t>
            </a:r>
            <a:endParaRPr lang="en-US" sz="1200" dirty="0"/>
          </a:p>
        </p:txBody>
      </p:sp>
      <p:pic>
        <p:nvPicPr>
          <p:cNvPr id="1037" name="Picture 13" descr="C:\Users\Tristan\AppData\Local\Microsoft\Windows\Temporary Internet Files\Content.IE5\UX8K3XTM\MC900391296[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12596" y="1984279"/>
            <a:ext cx="593093" cy="590802"/>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a:xfrm>
            <a:off x="8253854" y="2867173"/>
            <a:ext cx="521229" cy="302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Relay</a:t>
            </a:r>
            <a:endParaRPr lang="en-US" sz="1200" dirty="0"/>
          </a:p>
        </p:txBody>
      </p:sp>
      <p:pic>
        <p:nvPicPr>
          <p:cNvPr id="47" name="Picture 13" descr="C:\Users\Tristan\AppData\Local\Microsoft\Windows\Temporary Internet Files\Content.IE5\UX8K3XTM\MC900391296[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45129" y="2376226"/>
            <a:ext cx="593093" cy="59080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8232872" y="3698350"/>
            <a:ext cx="521229" cy="302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Relay</a:t>
            </a:r>
            <a:endParaRPr lang="en-US" sz="1200" dirty="0"/>
          </a:p>
        </p:txBody>
      </p:sp>
      <p:pic>
        <p:nvPicPr>
          <p:cNvPr id="49" name="Picture 13" descr="C:\Users\Tristan\AppData\Local\Microsoft\Windows\Temporary Internet Files\Content.IE5\UX8K3XTM\MC900391296[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24147" y="3207403"/>
            <a:ext cx="593093" cy="59080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p:cNvCxnSpPr>
            <a:stCxn id="33" idx="3"/>
            <a:endCxn id="34" idx="1"/>
          </p:cNvCxnSpPr>
          <p:nvPr/>
        </p:nvCxnSpPr>
        <p:spPr>
          <a:xfrm flipV="1">
            <a:off x="6853231" y="2626373"/>
            <a:ext cx="868090" cy="1591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3" idx="3"/>
            <a:endCxn id="46" idx="1"/>
          </p:cNvCxnSpPr>
          <p:nvPr/>
        </p:nvCxnSpPr>
        <p:spPr>
          <a:xfrm>
            <a:off x="6853231" y="2785534"/>
            <a:ext cx="1400623" cy="232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3"/>
            <a:endCxn id="48" idx="1"/>
          </p:cNvCxnSpPr>
          <p:nvPr/>
        </p:nvCxnSpPr>
        <p:spPr>
          <a:xfrm>
            <a:off x="6853231" y="2785534"/>
            <a:ext cx="1379641" cy="1063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9" name="Picture 15" descr="Tape Light"/>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p:blipFill>
        <p:spPr bwMode="auto">
          <a:xfrm>
            <a:off x="6537512" y="3404191"/>
            <a:ext cx="1080024" cy="6376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s://www.torchstar.biz/upload/thumbs/f8415da3ffc8515f5711be281e3da450-200x20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7050" y="3009240"/>
            <a:ext cx="835025" cy="835025"/>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5270985" y="3354823"/>
            <a:ext cx="1379095" cy="461665"/>
          </a:xfrm>
          <a:prstGeom prst="rect">
            <a:avLst/>
          </a:prstGeom>
          <a:noFill/>
        </p:spPr>
        <p:txBody>
          <a:bodyPr wrap="none" rtlCol="0">
            <a:spAutoFit/>
          </a:bodyPr>
          <a:lstStyle/>
          <a:p>
            <a:r>
              <a:rPr lang="en-US" sz="1200" dirty="0" smtClean="0"/>
              <a:t>Insane amounts of </a:t>
            </a:r>
          </a:p>
          <a:p>
            <a:r>
              <a:rPr lang="en-US" sz="1200" dirty="0" smtClean="0"/>
              <a:t>RGB lighting</a:t>
            </a:r>
            <a:endParaRPr lang="en-US" sz="1200" dirty="0"/>
          </a:p>
        </p:txBody>
      </p:sp>
      <p:cxnSp>
        <p:nvCxnSpPr>
          <p:cNvPr id="56" name="Elbow Connector 55"/>
          <p:cNvCxnSpPr>
            <a:stCxn id="33" idx="1"/>
          </p:cNvCxnSpPr>
          <p:nvPr/>
        </p:nvCxnSpPr>
        <p:spPr>
          <a:xfrm rot="10800000">
            <a:off x="3965580" y="943508"/>
            <a:ext cx="1304385" cy="1842027"/>
          </a:xfrm>
          <a:prstGeom prst="bentConnector2">
            <a:avLst/>
          </a:prstGeom>
          <a:ln w="28575">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042" name="Picture 18" descr="C:\Users\Tristan\AppData\Local\Microsoft\Windows\Temporary Internet Files\Content.IE5\UX8K3XTM\MC900389388[1].wm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3245" y="5687745"/>
            <a:ext cx="906170" cy="885139"/>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Users\Tristan\AppData\Local\Microsoft\Windows\Temporary Internet Files\Content.IE5\RMAJ6KI2\MC900413624[1].wm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278858" y="5687745"/>
            <a:ext cx="409418" cy="615609"/>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322532" y="5153966"/>
            <a:ext cx="1779578"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 Module</a:t>
            </a:r>
            <a:endParaRPr lang="en-US" dirty="0"/>
          </a:p>
        </p:txBody>
      </p:sp>
      <p:sp>
        <p:nvSpPr>
          <p:cNvPr id="70" name="TextBox 69"/>
          <p:cNvSpPr txBox="1"/>
          <p:nvPr/>
        </p:nvSpPr>
        <p:spPr>
          <a:xfrm>
            <a:off x="1159935" y="6303354"/>
            <a:ext cx="1867242" cy="461665"/>
          </a:xfrm>
          <a:prstGeom prst="rect">
            <a:avLst/>
          </a:prstGeom>
          <a:noFill/>
        </p:spPr>
        <p:txBody>
          <a:bodyPr wrap="none" rtlCol="0">
            <a:spAutoFit/>
          </a:bodyPr>
          <a:lstStyle/>
          <a:p>
            <a:r>
              <a:rPr lang="en-US" sz="1200" dirty="0" smtClean="0"/>
              <a:t>Window blind opener</a:t>
            </a:r>
          </a:p>
          <a:p>
            <a:r>
              <a:rPr lang="en-US" sz="1200" dirty="0" smtClean="0"/>
              <a:t> and basic weather sensors</a:t>
            </a:r>
            <a:endParaRPr lang="en-US" sz="1200" dirty="0"/>
          </a:p>
        </p:txBody>
      </p:sp>
      <p:cxnSp>
        <p:nvCxnSpPr>
          <p:cNvPr id="59" name="Elbow Connector 58"/>
          <p:cNvCxnSpPr>
            <a:stCxn id="57" idx="0"/>
          </p:cNvCxnSpPr>
          <p:nvPr/>
        </p:nvCxnSpPr>
        <p:spPr>
          <a:xfrm rot="5400000" flipH="1" flipV="1">
            <a:off x="265171" y="1897004"/>
            <a:ext cx="4204112" cy="2309812"/>
          </a:xfrm>
          <a:prstGeom prst="bentConnector3">
            <a:avLst>
              <a:gd name="adj1" fmla="val 4486"/>
            </a:avLst>
          </a:prstGeom>
          <a:ln w="28575">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044" name="Picture 20" descr="C:\Users\Tristan\AppData\Local\Microsoft\Windows\Temporary Internet Files\Content.IE5\RMAJ6KI2\MC900432577[1].pn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t="12202" b="13766"/>
          <a:stretch/>
        </p:blipFill>
        <p:spPr bwMode="auto">
          <a:xfrm>
            <a:off x="7784738" y="4651505"/>
            <a:ext cx="1120781" cy="829733"/>
          </a:xfrm>
          <a:prstGeom prst="rect">
            <a:avLst/>
          </a:prstGeom>
          <a:noFill/>
          <a:extLst>
            <a:ext uri="{909E8E84-426E-40DD-AFC4-6F175D3DCCD1}">
              <a14:hiddenFill xmlns:a14="http://schemas.microsoft.com/office/drawing/2010/main">
                <a:solidFill>
                  <a:srgbClr val="FFFFFF"/>
                </a:solidFill>
              </a14:hiddenFill>
            </a:ext>
          </a:extLst>
        </p:spPr>
      </p:pic>
      <p:sp>
        <p:nvSpPr>
          <p:cNvPr id="72" name="AutoShape 22" descr="data:image/jpeg;base64,/9j/4AAQSkZJRgABAQAAAQABAAD/2wCEAAkGBxQSEhQUExQWFhQXGBcYFxgYFxcfHBQYHx4YHBgXFxwcHCggHBwmHBgcITEiJSksLi4uHB8zODMtNygtLiwBCgoKDg0OGhAPGiwdHBwsLCwsLCwsLCwtLCwsLCwsLCwsLCwsLCwsLCwsLDQsLCwsLCwsLCwsLCwsLCwsLCwsLP/AABEIAKsBJgMBIgACEQEDEQH/xAAcAAABBAMBAAAAAAAAAAAAAAAAAwQFBgIHCAH/xABSEAABAgMEBAgGCw8EAwEBAAABAgMABBEFEiExBkFRYQcTFCJxgZGxMkJSocHRFSNDRFNUYnKCkvAWFyQzNGODk5SissLD0uFkc9PxhKOzRVX/xAAYAQEBAQEBAAAAAAAAAAAAAAAAAQIEA//EACIRAQEBAAICAQUBAQAAAAAAAAABEQISAyFBExQxYfDhcf/aAAwDAQACEQMRAD8A3jHhMMbfWUyswpJIUGXSCMwQlVCDtrHIVo2w++oOPPOOLuhN5aySAMhWu89sTR2XeG2C8NscZM2q4nxq/OAP+YeNW+R4TaT0EjvrDVdg3htgvDbHJDVvsnNCk+fuh41ajB8YdZp3w0x1XeG2PL42iOX25hByoegiFA4nZDV6unL42jtgvjaO2OZONRs7o9DqfJ7op1dNXxtHbBxg2jtjmbjU+T3R7xqfJgdXTHGDaO2DjBtHbHNHGJ8nugDifJ7oHV0txqdo7RBxqfKHaI5qCx5PdHt8eT3QOrpPj0+UO0Qcenyk9ojmy+PJEek0zT5oHV0lx6fKT2iDj0+UntEc13x5I80F8bBA6uk+UI8pPaIOUI8pPaI5tvjd5o94wbBA6ukeUo8tP1hHnK2/LT9YeuOb8PJEehuvieaB1dJpUDkQeiMo5tQ2tOKUqHQFDuh8zac4jwXZlPQt31wOroSCNEs6V2ijJ50/OSFfxJMPmNP7STnRXzmv7aQOrdEEalY4TJ0eFLNq6EuD0mH7PCg740irpStXcW/TBMrZcEURnhNa8eVmh0ISe9Qh+zwgyhzD6Olhw/wgwMq2QRBy2lsovJ0j5zbqf4kiJBu1WFZPNn6afXBDyCGwn2vhEfXT64cwBBBBAR+kP5LMf7Lv8Co49tGRWw4tlwUW2bqhUGhG8Zx2XPrSlpwrFUBCioUrVNDUU14Rx/pSDyyZqlSKvOEIWQVISVEoSogkVCSBgT0xKIqMTGQgIiBOsbW0Slpk2U0ZNLPGl1ZWXEpqU1IzIxOAz1DCNU0jfPA6RyOWBFauqGO9wiNwI2Kw+u05FC0IWChQmUJQC3glZvEEYAKI66RddJLktZ86+0wwXWS4U32kkAAg44Y0Bw6ouiG0pyAHQAIqWkQSuTtZCiQkNuklIBIHFVJSkkVOGVRXaIDRo4S57HmSn7M3v9R+xgHCdObJX9lb9UQDTEkCByiazp+StDGus8qPRCyhZ9cVzpPzWBt+WqnREEx982d2SvVKt7toyxg++fPeTLA40/BmsadW4xDLVZ4J5k6Tj7qwBlj7mrVCXGSQrSXmiMvypobdXJDvgLCvhRncKcmqf9M31mpG3dHiuFCepX8G/Zm8dlKiIRmckwKiXmD0zaO8So1+cQcukqc2SUaY4zS/Q2ICaPCnPV97a/ezXVq14R6nhRtD/Tfs7XfSIb2UlaUEig5ZzMx0VwWN2qEnrSZBoJBjrcmzl0TAgLCOFCfwxl8dfJ2jqrQimBjEcKFoeVL5fF2qa9givezDWuSlsMufO1Gyg5V3bozTbSEDmycqMdfKe8zBgJ4cKVoeUxuPJ2cR0FNf+jHieE60icFtb/wZnA1pTwYhPZ4AfkcmMMKtu6q1GLlNsejSDICVlKn8wKbhirHEDKAmDwoWj8K108QzqrXC50fYxi5wmWnieORQUxEu1/ZhET90SgK8nk9dKSyNQrhUVIrSsYfdEv4vKU3SjJ6q3c/tvgJU8JFp/GQNQowxid9W8MxjGP3xrTOImcKj3Fiv/wA6Z4aoi/Z5z4KUH/iS/R5H2EY+zjvwct+xSvnHF91YCUc4R7TrhNGmo8Szzuj2vbHh4R7S+NnaaNsYDZ4GcRPs27rRLDfyOTI3U9q6eyPRbbmV2WzAryOUz2GrIHX9gEonhCtImnK145cxvqyRWMPu+tI++3OxNKbcExGqtx3yZb9kk8unid+zfGIt1zO7L/sUp/xbIB+5p3aJynHe1Ipu7oxVprP/ABx41y59NldXVDQW24fElsxT8ElMc9XFVEeG3FjNuXyr+Ry2WPyOj7ZgudMZ85zj/wCsVjn/AIhNWlc6c5uZpr9ucGPUY8NuLy4qV1+9mOrJOHbHhttR9wldfvdvdXICAxOkM5jWbmcvh3d2fOw1/bGLpwO6QzHsihDrzq0ONuCi3FKF4C+CKmleYe0xTvZo58nlaf7A2V1HL7GkWLg+tr8NaRxEumq/xiEm8MFJoDeNAb2W4RR0RbLPHNOt1oagjpBqOo0A6IlW30mgBxiAVM5nahJ/hgkZn21HT6DFwWSCCCMiJ0tnOJkZp0pKghl1VBrokxx/MPrcUVrUVqVmok1OrEndHZlqIKmXUgVJQsAbSQaCOOpuzHWVXHW1trGaVpKSOoisShnlnHhhWkeFAiBAxungtmrkpKj89/VjTKm98bQ0BdpLyg/PD/6xviN6GcitWgorbtNABJWypIAxJJZUKAbYe34jZfFyZHlXR08wxpcaHRoPPkV5MtOHjFCO2+oQu3oLPGgDaAKnOZlvQ5XbkI3W7ZqmheIQkDXgPRGEorjLwQoKKcFAHFOyozEZy5pkaka4Npw5qYT9NZr9RBEOGuC+ZObsuBuExUf+od9M6Rtvk69ke8SrZEXGsW+CxfjTCa/JawzrrWno7NgjNvgoGFZk7/aE/wDOe6Nl8UrZBxatkDGv2+CtkYl90naAhNPMdsLI4L5YeO91OIw6CWSYvfFnZCa211wGHSP7fTFMilDg2k05l40yPGJw7GxCqNApIeKrrcX/ACqETlsTCmGOMc8VNVHDMDHIDXsERmjiZ6YSHSwEMqxSVOALUNoRTLeSIGQmjQWRHuR+tMdmDmUKJ0EkPi/70x6XIs6W1axjrirS1jy7yqFoFZqTeOZqScz6I9vD4L5Nz4S3C6dC5Ie9h18b6VwHRKRHvZHWFekw3mNFpa+ECWbvGp8XIEjxk01d0EnojLuJvJYZpUDEIrXAamztjp+wubeUY7/o4+5mS+Lt/VT2Qm7o3J/Fm/qJ9UQEzZ7KJuRDTSUEvmpCUioCSac1IiyaVzapdkrAqcAkbVHACObz+G+Ln1vtvjZYQa0bkz7g19RHqhX7l5P4u19RPqg0ZsOdKEuPraSFCobCVXgDleVWgw1UPVEpMS5qkE3Te34misBQiu3Gowy1jxa9IhWikl8Xb7D6DCbuiMkc2Edrn98TCWrqSoqASKkk4BIGZJOQFIxK03gm+m8ReCaipThzgNYxGO8QMiAVoTI/F0/Xf/5YxVoVJfBD6z3/ACxMmcapXjUEZVCgRWt3Ej5Rp04QkqeZpXjU0u3/AKFK3/m0xvZQTIhF6DSepCh81xY7yYau6Bym16u51HpaMW1UuajOh10J7hSKvwiz65ZptTJKQ4ql5Q5yRSuIOR3HfFz0ekdMaDSqRW89+sbP9EQrorZko28ktl9TqXW8V3LoTnQUANakdkSfB/N8uadvpPtagASQSoEayAATUHIDMQ7krKDb6iBkuvYBCIvIf5v0U+iPbKeq+0PlCGvidSR3Q4sBNZlrpJ7EkxVXyCCCMMm1pEhl2hobi6EajQ4iOQrRtmYmeLU++44pCAlJWqtE50xzx1nHsEdfWj+Kc+YruMcdz8ithZacAC0hNaGoxSFCh6CIlCPGeUmu8eqAJB8E13a+yMI8UkHOIoUmNmcH7NWJU7HT5nDGs76ttRsV6842Jo9bYlLPl3OLUslxygGIFFKOJAyjXEbaCob2OKzDm91seZMVexdMFvPNtrl1JS54wrzFXb11eFBszzI2xadFxeeO95X7oHqjSo7hQdWiZlwStDSm1hLiL15C6+2FASCb5TcAoKhJcprMMNCm1qnWUpUtwJQtTi1pdBDagsFFHOcE8YGim8dS6V5xja89ItvIuOtocRUG6tIUKjI0OsbYxkbOaZBDTaGwTU3UgXjtNMzvMe082ePo8+vvVSnZaeLc8UIIdBWJMAs3Sni0BCiVHPjCo0VsGqE7Vsye/CEsqP4lpMuolqgeJXxrjmFaAFGFCMMBF6pGJAjnaUFVm2gFjWkOTijzmqFBBEmjbQVCicCKa6wjLaPz/FkLeBcvyYCgogBCA1ypVAKErUHKAjIjKNgKUnaO0Qmp5HlJ+sICNMmIbOygvZY3Tq/x064lFzbQ90R9ZPrhquflwal1qu2+no2xVVjSexeOkAlKakBlV0awlSFKAAGdBlTHKJ+QSktNlFCm4m7TKlAKDspCM/bMuB+PaFPzifXEEjSmVCiDNMpBpUcYnE1xJoccO6AsSpepJikt2TONlSW5pkC8ogGRUpQB1XiccIs6dLJKn5Uz+sT64qFoysi9OtTS7QBDLvGttgt0SapJFQLxBKRmY9OPKyXLiU5ndH50C85PtDEZSic66hxoG+nTDhuxJ9xNfZJBSfJk2h/PCmktpSk22ECbW1QmqmqVUClSVJN5JFCFRjo3PyUlLIlm3HFoReoShRJvKUo1uppmqNXycsntMRtm6OB2aacXO8ctgqUEhtpIVhdrzFE0xie0osXjmk0FVIWFgeVgQR2KJ6QIrlgtSMpMcoD0685xfFAuNvLojCgHtdcLuETc7piwQbqZk/8AizH/ABxjlbyu32sWNspKQrIEa8CNxBxBhhNs1UlQ8onX5KgOnVqPRFWltKkFZPEzRr/p3fVE23pECMJeZP6BfpEZxSztnJdaW2sc1aVJUMRUKrUZAjAwm5YLJNS2k81SKEc0pUoLVVORqoAk7oxNur1Sc2f0Y9KoSVbz2qzp0/Ra9LkUefcvLc4cXgo1ULy6E8YXcRX4Qk9gyAEB0Zl/gh4HF+Ev8XRIuZ+DRIFN3TB7NzB//OmuviB/Ujw2xMfEnB85xkfzwEguUBzANMqjKIm27H41AQW2yhJSUghXNoDQgJGFDQdFYyXbj4zlkD500wP5obvaTup9zlR86faHckxBIaO2WplBF1tKTVSroWFKXgATe1XRTdQaoaOte2LPyj6BDQackYE2cOm0Af4WDEhYaVzgU40uVXRXODcwVhJzoTxQ6coTJ6gdOZADWoAbzkB5xE7o7Y7rbt9xN0BJpiCST0E6qxAMsKRMSiZloBK3RxRberVaecL4LYw10rqjY8LS0QQQRlGD6gEqJFQASRtEci6VAcrfIbLSSu8hslJ4tCgFITzSRQIIoAaAUGqOrremi1LTDiUFwoacWEDNZSkkJFAcTSmRjjtbqlYqJUaAVJJNAABnqAAG4ACJR5SCkCTWMoypMiLjKuFmRYU0044td+/ddeAHOVQ3EqpuwGrGKiRG2ODmyW5lEo27W4sOA0NDhxqhj0iNcRDcHzZmLTYZUp1sKS4aoWDdWEKV44Uk6xWmyNj23KtWfZzs1+EPLbXSgmHGypSnAitW6U8LUMctcWuwdD5KScLrLVHCCm+pSlEA4kCpoK0GUV/TRgPWVaLZUlFHSbyiQEgONrqaCtMNUaRrJfCenMyb1N9pTmGW/HqhP76KMuQn6U/NHt50VM2M0M52U6AJskDHDBg1w7oz9i5YDnTzFMPBZmThh+aSP+9sBaPvmt0r7HNnLOYmDt9UeHhLbP8A+ZLnpdcMVf2PkxnOk7hKrPbeUD3eaMFS0n8YmFfNk0DrNZkfYxBaBwkt/wD8qUx234DwkJzFlSVNt1R1A59cVlPIRQl2cVlT2lkHDL3Y17D54Fqs/Ok6rpUwn+VUXRZU8Jp8WzZHqbUdtfG1UjIcKbwyk5AbPanMe1YirqfkzT2iaUKVxmmRUdUsTqrHqJ2T1Sj5rtm/C34S41jthos331Zv4rJAZD2lWZyB9twhIcKU2K/g0iD/ALB/5IgDacpUUkMdRMy6ca5m7Q9ceG02PFkGRsq7Nk7hRLwxxiCxucLM8nJuVHRL7PpxivhYtD/Tj/x0ek4dcVtNqNjHkMpqzVN6xU0HKTgN22M/ZwJrSSkhTPmOqp01dMUTp4U7S8tpOeTDeB380w2PChaZ98IGBODTI6vAz3RGnSMkj8HkgDr5Mk47OcT9ttISOkbh9xlE7fwSW3+U2Yglfvi2offastTbOevxP+9UJL4RLS1zrm3AIFf3fREZ7PPeRK55cjk8On2j7dUK/dLMJGHFA5i7LSqcNZpxNfVAOPu+tI5zruWHOGzdjWEXNM544GdmK1pg6RXz0Aw88eHSub+GujYG2gfMgAbIw+6qdyEysa8CkdOWyARXpLNa5uYJ/wB9ynYD6sobrtp85zDx6XVn0w7c0pnK/lj/AFOqGPURGI0lnMKTszv9vc81VwDMzbq81rVr8JRp047vPGHI3Ve5OK+io+iHjmks4ffkwf07u3XzowNuTJpWafrjX25z+6ATRY7/AMXdP6JZ68sIDYr/AMXe/VL37oFWq8ceOdOrFxf92yE1T7vwzm7nr9cAqmx5j4u90Bpz1RtrgBlnGVzQcbW2FhspvpUmpSVpVSo1XxWNPqnHMauLP01Z7c42PwIT6+UuBS1KTxSqBSiQDfaJpXLOKNzqSlaWVKGLTpUncR6CFGJuTng4SAKUxirKeoFf7ivREho29V1Q+Qe9MWqskEEEZRi4KgjcY47tKx3pZfFPNqbcSBVKhuzByI2EYGOxo48mphZoCtRSioQkqJSkE1ISkmgFccKRKqPIqd+2BVRniNo9IhVVNeBPYeg+gx6UxAkFVjcHBo8Eokjrqvzl0emNQFsHHI7R6Y2doEsgSQ+d/E5GuI3QZuKZpM7WQtUbQ6f3AfRFhvRHSRNZilalzChockxsxzexZrzmKG3FZeC2siu66nr80PG9GJ04Jk5rHAe0OkAba3fRtjoSamS2krdVcSM1LVQDpKjGMnNJdTfbUlaT4yFAjtBjOXN+DGjk6B2goYSixhQXlNp2Ym8sahuhwxwbWicCwlKTtfYpmMMFkjpoco3hjvj3GIuNNN8FM7TBcunHWtXobI1bdcPGeCaaIoqYl0geSHFd6E7BG2hWPRWBjVw4IFHOcAwANGa7Pzghy3wRIxK5xZrndZSnvWqNkiG8whwhd00JBCecBQ0wPgGmO0HoMUxRRwUyo8J58nOoLY/kNIzRwXSIzcmT9NrHsZr54ndMrY5I1foSSQEpGalHIfbfDfR1ForCXHmG0oVQhPGHjANRu3adRIPphkNRwdyAzbdPS6R3EQ3XotY6fCDYA8qaUB/9YuU2Paln5Cu4xEWdJtrAHFtJoBmnPoyHnjo8Pg+pLdzEtxAiyrDGuV65wnzccYUSxYoyEn+sB9JibflecQEIwApdSrnGlaJocSPRDj2NAReOGBwKXBUgYDE646fsuEzeX5/X+p2/SGk5Oy3FhttmVUsgm6EAkgZnFG+Hjlgyafekt+qb9KIh5QVtZoUoRLOmmOHOSNcZabuPlxmXYN1bppXYBQd6hHJ5vH9PneM941Pwm2bFkziJSW/UNf2wuLOlUm7xEuDQkDi2gaClSBTIEjHeILF0Wcl0isy48qnOCwm6T8nC8Oknq2OVNgrpjW4T4VBSozSFZ76YYiuND5KTEixmGWqf7aPVHhlGvgm/qJ9Uezz6WUIUoKN5bbYAxN5xQSMzkCancDDBy2k3ikIWSFtt40Tzlo4wVCiCmiMTeAIwFIB4ZVr4Jv6ifVCapRr4Jr9Wj1RGfdEkgKQ0tQKgkZg4tpcCyCKhHPSm8dcKsWopaykMKwcSitTRQK1pK0czFACL1cPCG2B6OHJBg5sM/q0eqGM1Z8mnwpeWGrFlr0pib4pSF3gK5UBSpQ1DKtD2RrrhLsibVNsOMJKkBHN8G6hYvFV69zRUUpXPKLfU1E3aVlMJFUy0v+zsf2RlobMEqHMbQEtrCQ22lGBWk43QK464f6H2a8mRZEyDxvOqDmElRug/RphqwEY6Oy10g/JA7VJPoiwWZ3I71GJLRX8cr5h70xFuHAdJPdExoimq3DsSkdpPqhSrRBBBGGRHH1py5bcKSQapQvDVfQld07xeukbQY7BjkrTOZU7OvOrSlBduO3UGoAWhChjQY0OPyq55xKIrPPKEcU5c5Ow5joMZpMYkxFeoUFZdY1iNoaBsYSR+f/UjVSmgccjqIjaNiaRMSEnJLfvEqC6BCak0KgTmBTnCNcSNoVhvYQq45ve9CYh7K0sl5h0MoKgtSb6QoAXk0BNKE40NaGJrRRNV12uuHsr6o0qJ0wH4Uq+pSbjTRaIwuBRcDriTdNCSlKCoYpF0VF/HPRFiszzSogsrLpV4S+c3xC1YAk/jkhRFSEqxIAi92jY7L93jUBRSSUHEKQTgShSSFJqMDQ4xlI2Y2yClpASCaqpmo5XlE4qNBmamPf68+n0z+/vf/Xn196qDzM6qXcKUlEwX7qRdauoY44C/VVQpXEVVmcTlXCCYkJ0uOBNUp5QxxaqtU5OA0XyQOcVE8YmhGylM4uxbhM02iOdtrz2ItMtBJWA6ZZ1BVeSAJlbgKV80VuIbqAaVyw1w+Y0fmr6FKdymnHFDjF0MvdWlpoJpQmpQog78TFyWtIzUB0kQ2cn2Rm62Ppp9cA35KIYT8qCl0Xa8wjwSa519zVXPYroh29pBKJ8KZZHS4gemI9el9mgn8Mla66OIqewwDPTCweODKgm9xToWpNKkpopKqDWedXtixXNeqK3PafWeMpto9Cge6IocJlnhWMwTjWgSs6qYYbq9sFW+YlApC0+UFDDfXLfjFHZscFxDAtSdC6VDYmZcKujWEpBJSKHHdD88KUjq49XQwuK3JaRWa1M8qblp1T/OAUoPKoFVqlKSSAMTQUwjUtn4ZSlq6KMSyeMdn58JGJKpkpSkVu1JQ1hioDGmfVD1GiMsWg7ymbW2UBYVyp4goIqCKGpwiDt3SaTnSgv2bMvXL1y8FJpWlclDO6M9kOvu2qzxKbLeLVzi7hUi7cpdukHVdwjV5cr80OdDpCRU+8uXKlPsjinSpyYVdvFXN9tSBm2cq5b4sc9ZqVOsuil9o69aTSo6cBToij2ZpCti8JayOJvUvXVNpvUrStM6VPaYdv6SWgsc2QH631CM3VjYHKUaiDnlty74ZLlySSD4tKddSdY83XFJk7RtXVIIHStXXkmJNE1ax97sI6VuH+URMVZ0s4CuY7+wR6URU3XbU1rk0dIUe9wQ2enZ0eHPyDY3hPpegLpcjwoihOW2oeFbEoPmJQfSqGb+kbSfCts9DbKT/RMDWx7kMJuxkuazmo4lZ8IkmlFigx6sKUjXitLZUZ2tOL+aykf0xDd7TeTT74tJzoUlP8wh6NbXakEoSbuZpXE7ScASaCpOA2xX7NTQJ6AewetUa8c05lNSLRV0zrg8yVGkXvQuUl5yS49szLdCpN0zClFJChUXiMRQg4xdTVhs+X455DWIF0kkDIf5JAi3WXZiWAQkk3jUk06hhFasOTcYtC4lxamFMBYvqqSupCqgAJwBRQ0riYucZpaIIIIiEpoqCFlABXdN0HIqpgD1xxlMFd9V8UVeVeGxVTUdsdpRyTpto+/IzbiH00vrWtCh4LiSomqTuriMxEog21RnCZTrGezbGSFV6e6IPYt6y5LsMJXPFIWgLQ1xAWEA4+ETtO7XhFSAjaFlaPuTqWW27l8MIUCvAJASitDQnMjKNSKi9FEWg7Mr5K608ppClkP3kgA4KICDianbsi1TUnOSkq2/NWqzKNLIulphal3lBSigYEnXq1RYeDzQBdnuuvvOIUtbZbSlsqICSQVFRUBU80YUwxzrhC8KMouYsWVDaFuLS+nmoSVKpdeSaAYnMRoQCtJJfxtIZtXzZdwd6IaOWxIE1VbVqK6OMA7MIpLei08cpOa6TLuAD92muFRojNjNm589bSMtfOUKY+iIi2m1bKpVU9aaxvv4/wDsEJuWzY1MVWk4PnKx7XhFP+590YFcsnpnJTA7TR2o7PTCitHgBzpuTH6e9h9BKvNAWP2UsEe85wk+UUY7c3TCg0hsQZWe+ektemsVX2LaGc9LDeETZzG6Xod2MZps2UGCp0V2IlnjXdzimGi0jSyyU+DZaid6mf7IyHCBIp8CykUprfA8wZiorlZIe+JlWGFJRumzAmZrt1ajsjMps8HEzqjuDCOnxlUhota+EpjVZjNMq8cvt8AYQl98dAys2WTlmt0nsqIqq3pHVLzStWMyyMtWEse+FET8mMBJLPz5tWunktphtFjVwpvDwJWTSKYAtuk1/W5QkeFKcOTMon9B61GsV9dqy+qQYx8p2aO7U8kRkLfSK3ZKUx+S+qv1njXohomV8J0/U05On5su2OvEGGyuEe0qflVB8llgdyMOvdDD7olamJNPRKtK86gYwRpJMAm6GE6+bJyop/6oB05wg2kffrg6Lo7kiGbul8+ulZ2Z6nlivYYUVpdODJ+78xDSf4UiEzpVOKwM4/lqdWnuI+1IgBaE84cHZtX03jXZHjtnTzlaszaxjmh5XR0/4hJVvzSs5qYV+mdNf3oLk04K0mF/rDWAzTotNnKUmB0tLGzWUiFDonNfAKT88oT3qENfYWYVjyZ87fanD2c2Mxo7NapSY/UuGu/wYBU6OTCRzg0BhWsxLjt9tEJJsNyn4yWHTNS3Zg4fsYzOjM5qk5nH8w7/AG9cZo0RnT70fodrah30ihP2CoMZiVGunHA9XNBjxVlIGHKpc9BeV3Mw7Ohs98Vc3YDuvYQfcZPnOWX13PSqAZps9nMzbI6ETOWXwIjcfBMhtuTebaeDyb6lFQSpIClNpqmiscCjPXGp3NEJ3xmFDbVbfpVGzuCuyXZVt5t1ISolCqBSVZpXrSSMqRYNipnCLigaG6MfMe6JqxJpTiFFRqQqnVQRVleCno9Jid0UPNc6R3Qqp2CCCMoIidJtHZefYLEyi8k4gjBTatS0K1KHnyNQSIloIDlbTvQd+y3aL57CjRt4DBXyV+Svdr1a6Vq4Fbjt+2cdi2jINvtqaeQlxtYopKhUEfbXqjnjhH4NnbOJeYvOSZOeamNzm1OxfUaYEwa/Sqhoc/MeiN68Hy7q2Dtlkj91s+iNG0BFDlG6dB18+XH+nT/AiNcVbIVNRrjhCeULFXdJBS6nEGnupGfXF7rEMZFp+WLbyAtsrUSk1oaLJFaEHMRqjmh4VJqKnXjj/wB748uJwrh0/b7Yx0c1ovIpyk5fraQr+IGH7EgyjBDLSKeS2hPcIwY5nZlyvwElW5KanHcPSNcSLWj0yRzZR85e4OdgN2gG8/5jpILplHl6KuOfJXQW0FDCVcpsUUJ/iUP8xIM8GNoKpebQjPwnkb6VuVxxjed6C9AxpqW4I5smqnZdH0nCfMgDfnD9ngfX402kbQlonpoSsRta9DVwOUwNOck+EMrwvD8XsqNu8ZwMa9b4I2h+Mm3FfNbSnvUrzw6a4J5MZuzJ6FNDvbw/zEnpdbbrS0MsIvuuGiR2Y+cdsSVjSM82AZjiVDWGyq8npBBCuo9sDIgzwc2a0krWly6kVUpb1AANZKSkAQg3o9YgxCG1fp31fwrMW62V+0k72/40Q1QwuhKgpJHyRTqOOMdHh8M5zbcZtxBcnshGUshXRLPr/pGFELs3xZFB6ZA/ztiJHiyonEV1VuCqdtT3RnMcWkUC0g0HjpIG3EYR0/Z8Pm1ntWFjTks6txpphLamwkqBYQjBVbtKHdD9+YQ1ndA6AIrWh7l+0LRINQEyorX5Cj3w3tWw1T1opYcUoMJTeUAfCGNe4Dr3Rw+TjOPO8Z8PSX1q8y83eFUnA7DGDk4ASMyKa0660zO7XBI6MMSyTydHFimIClEK3kEkV3xjU3lio5tzZXHbRRPaE9cYUtxlY8K4bTfGhxtLaAUm+XFKNAmgFwbakmuR8E5VrEY43PFJoEAnlFK3MCFgS5OJwKKqVrrQYZQEyVxiVxF8jnStBvoCKqvjm1P426EEIJAHtVScTzutWybMmUlsvvJXdSsLp7oTcCDS6AmlFk7SrdAPmyVVpqFTq784qNs6csS8wWFhRKRVaqponCtMTUmmoYxcuR4g1AANcjlRQp4W/ZTdrGvtJdA2pqaW8FPAO3MAjBCqJBViMU0Iwwoa46g5fj0iWt9kuMqWggpU2pQIyUCkkEdNYd6FtXUr6U+YK9cSEzJpTJhCEqShDRQkLBCglKboqDjqj2w2rqTvJPmAjQk1ZDoid0WHNcPygPN/mIB5XmAiyaMN0Zr5SiR0YD0RKVLwQQRlkQQQQBGK0BQIIBBFCDkRrBEZQQGi+EzgpUzfmbPSVN4qclxiW9qmdqfkZjVhgH2g6eewrVyZP8KI3NFAlZU8etaUk4rBIBoDewHmixYlKwjo+3eSkHWpw+dUYtvpUDdUFUzoQadkOdFUYJ+ao9p/zFVW7faK3XbxBShfFobIqkJCG1KUpN4JUsqX41QE3aCpJMlo4xQLAqpAQlYSKm6olwKSipJum4CBU0qaYECJ21tG231Fd5aFG7euhshd3BJUh1C0XgMLwAVSgrQCHchZyGUlKAcTVRJqpRwFVHoAAGQAAAAAEe/Lyy+Pq85L21UGJuZcbklBoJU+tPHJLTh5O2UOLVeJUKKBSlNThUnDEQ1ml2gUVaZ9svzYulICUoQl0Sxqo4qWsN5GnOOAGWwCmMCmOZtROTWgpZAFEXpMBR4kVSAVTiqYmqsEAU3igxhexbKm0mWL660Zc5QLwN55SkFASAKAJTeFRTVnFvW4kZqA6xGHGJ8oHrihlyaGL0sCME+6IPg7xj4B2Z/vCJo7kq6kq9UYJl/JbP1ad4ERVZn7NuzjD92qU3kqoKlNRzVU2A59RyrFiUoD7Zw2nZJ8+C0o/SbHeqE5GypgZtgYnwlp1mvi1ihpbUklcu4lRKU3akpUUlITRVUqAJFKahFNsywJB99xgKmFOtgKcQt+aCkg5HEJrmntjZblkuLSUqDd1QIIvKNQRQjwIj7G0GalSpTCGm1KFCQlRJGdCajXGpyyeqla80gsyyZNaQ8yVVUlNC44tVSKjml6tKeNdpXCtcImrY0ds6VaLipWXSKhN5aU0SSaAqKtUXR/RFpxfGOBpS8BeLIJwyxKjDxVgpUKKcUepFPODC8tRQuD6clpiXW9LS6WBxhbVRttJWUgEHmZgX6DHbEy+0hLyXhgsApPyk7D6IsyLBQMLy6dKR3JjB3RlhXhXz+kWO4iMtaikWgHE4ClRrz6IRclwdZx31GVMAagdUT8vo7Lo8FCutx096jDkWUz8Gk9Ir3xDVcMJl5PlDtEWlNnMjJpsfQT6oXQ0kZADoAi6aqKXEnIg9BhQIJySs9CFeqLbBDU1VUy6z4i/qKHeIzFlqJqWanaQivnMWeCGmqvadjuuNKSE4kGlSnZ0wzlrHeQnFs4DVQ7zgDWLpBDTUDYVkkKU67jeACWyke10KqqJriVYbKAb4nhBBEQQQQQBBBBAEEEEARAK0cUC5xc082lalKIQG8CdhUk02dkT8EBQLM4PTKPFTDgU2pq4q+AF371QolKaKFK0FBTfXC0WPY5ZFC5eNAMEgd9Yl4IumkuJ+Uft0CDk43/AFleuFYIgS5MnyQenHvg5MjyE/VEKwQGKUAZADojKCCAIIIIAggggCCCCAIIIIAggggCCCCAIIIIAggggCCCCAIIIIAggggCCCC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7"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53858" y="5687745"/>
            <a:ext cx="1263382" cy="734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7914932" y="6434384"/>
            <a:ext cx="818429" cy="276999"/>
          </a:xfrm>
          <a:prstGeom prst="rect">
            <a:avLst/>
          </a:prstGeom>
          <a:noFill/>
        </p:spPr>
        <p:txBody>
          <a:bodyPr wrap="none" rtlCol="0">
            <a:spAutoFit/>
          </a:bodyPr>
          <a:lstStyle/>
          <a:p>
            <a:r>
              <a:rPr lang="en-US" sz="1200" dirty="0" smtClean="0"/>
              <a:t>Amplifiers</a:t>
            </a:r>
            <a:endParaRPr lang="en-US" dirty="0"/>
          </a:p>
        </p:txBody>
      </p:sp>
      <p:cxnSp>
        <p:nvCxnSpPr>
          <p:cNvPr id="79" name="Straight Arrow Connector 78"/>
          <p:cNvCxnSpPr>
            <a:stCxn id="33" idx="2"/>
            <a:endCxn id="1039" idx="0"/>
          </p:cNvCxnSpPr>
          <p:nvPr/>
        </p:nvCxnSpPr>
        <p:spPr>
          <a:xfrm>
            <a:off x="6061598" y="3183467"/>
            <a:ext cx="1015926" cy="220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3" idx="2"/>
            <a:endCxn id="1041" idx="3"/>
          </p:cNvCxnSpPr>
          <p:nvPr/>
        </p:nvCxnSpPr>
        <p:spPr>
          <a:xfrm flipH="1">
            <a:off x="5172075" y="3183467"/>
            <a:ext cx="889523" cy="243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047" idx="0"/>
            <a:endCxn id="1044" idx="2"/>
          </p:cNvCxnSpPr>
          <p:nvPr/>
        </p:nvCxnSpPr>
        <p:spPr>
          <a:xfrm flipV="1">
            <a:off x="8285549" y="5481238"/>
            <a:ext cx="59580" cy="206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5641894" y="5573094"/>
            <a:ext cx="1435630" cy="964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Audio Module</a:t>
            </a:r>
            <a:endParaRPr lang="en-US" dirty="0"/>
          </a:p>
        </p:txBody>
      </p:sp>
      <p:cxnSp>
        <p:nvCxnSpPr>
          <p:cNvPr id="95" name="Straight Arrow Connector 94"/>
          <p:cNvCxnSpPr>
            <a:stCxn id="93" idx="3"/>
            <a:endCxn id="1047" idx="1"/>
          </p:cNvCxnSpPr>
          <p:nvPr/>
        </p:nvCxnSpPr>
        <p:spPr>
          <a:xfrm>
            <a:off x="7077524" y="6055157"/>
            <a:ext cx="5763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5" name="Pentagon 1024"/>
          <p:cNvSpPr/>
          <p:nvPr/>
        </p:nvSpPr>
        <p:spPr>
          <a:xfrm>
            <a:off x="3706816" y="5516875"/>
            <a:ext cx="1921934" cy="1056008"/>
          </a:xfrm>
          <a:prstGeom prst="homePlat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24" descr="C:\Users\Tristan\AppData\Local\Microsoft\Windows\Temporary Internet Files\Content.IE5\WLCRPRJO\MC900238697[1].w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468799" y="6055157"/>
            <a:ext cx="497438" cy="430325"/>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C:\Users\Tristan\AppData\Local\Microsoft\Windows\Temporary Internet Files\Content.IE5\WLCRPRJO\MC900432517[1].wm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821894" y="6042681"/>
            <a:ext cx="569094" cy="45527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C:\Program Files (x86)\Microsoft Office\MEDIA\CAGCAT10\j0285750.wmf"/>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00747" y="5573094"/>
            <a:ext cx="590241" cy="36272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www.berkeleybyte.com/wp-content/uploads/2014/04/bluetooth.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482553" y="5516875"/>
            <a:ext cx="475162" cy="475162"/>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www.technobuffalo.com/wp-content/uploads/2012/11/itunes_image2.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937033" y="5789286"/>
            <a:ext cx="412525" cy="412525"/>
          </a:xfrm>
          <a:prstGeom prst="rect">
            <a:avLst/>
          </a:prstGeom>
          <a:noFill/>
          <a:extLst>
            <a:ext uri="{909E8E84-426E-40DD-AFC4-6F175D3DCCD1}">
              <a14:hiddenFill xmlns:a14="http://schemas.microsoft.com/office/drawing/2010/main">
                <a:solidFill>
                  <a:srgbClr val="FFFFFF"/>
                </a:solidFill>
              </a14:hiddenFill>
            </a:ext>
          </a:extLst>
        </p:spPr>
      </p:pic>
      <p:sp>
        <p:nvSpPr>
          <p:cNvPr id="1027" name="TextBox 1026"/>
          <p:cNvSpPr txBox="1"/>
          <p:nvPr/>
        </p:nvSpPr>
        <p:spPr>
          <a:xfrm>
            <a:off x="3462332" y="5120070"/>
            <a:ext cx="2616200" cy="400110"/>
          </a:xfrm>
          <a:prstGeom prst="rect">
            <a:avLst/>
          </a:prstGeom>
          <a:noFill/>
        </p:spPr>
        <p:txBody>
          <a:bodyPr wrap="square" rtlCol="0">
            <a:spAutoFit/>
          </a:bodyPr>
          <a:lstStyle/>
          <a:p>
            <a:r>
              <a:rPr lang="en-US" sz="1000" dirty="0" smtClean="0"/>
              <a:t>Input Sources: PC’s, TV, WX/FM Radio, Bluetooth A2DP, Voice Announcements</a:t>
            </a:r>
            <a:endParaRPr lang="en-US" sz="1000" dirty="0"/>
          </a:p>
        </p:txBody>
      </p:sp>
      <p:cxnSp>
        <p:nvCxnSpPr>
          <p:cNvPr id="118" name="Elbow Connector 117"/>
          <p:cNvCxnSpPr/>
          <p:nvPr/>
        </p:nvCxnSpPr>
        <p:spPr>
          <a:xfrm rot="16200000" flipV="1">
            <a:off x="2705888" y="1972150"/>
            <a:ext cx="4569338" cy="2526722"/>
          </a:xfrm>
          <a:prstGeom prst="bentConnector3">
            <a:avLst>
              <a:gd name="adj1" fmla="val 12200"/>
            </a:avLst>
          </a:prstGeom>
          <a:ln w="28575">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055" name="Picture 31" descr="C:\Users\Tristan\AppData\Local\Microsoft\Windows\Temporary Internet Files\Content.IE5\RMAJ6KI2\MC900438067[1].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278483" y="466498"/>
            <a:ext cx="558572" cy="55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50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system is based on Ethernet. Each module has network hardware and communicates to the Raspberry Pi (server) via simple sockets.</a:t>
            </a:r>
          </a:p>
          <a:p>
            <a:pPr lvl="1"/>
            <a:r>
              <a:rPr lang="en-US" dirty="0" smtClean="0"/>
              <a:t>Ethernet is highly supported, cheap, expandable, and easy to implement on the Pi and in software</a:t>
            </a:r>
          </a:p>
          <a:p>
            <a:pPr lvl="1"/>
            <a:r>
              <a:rPr lang="en-US" dirty="0" smtClean="0"/>
              <a:t>Need to develop a network protocol for communication between server and devices. Must be two-way so the Pi can push commands (“turn light 2 on”) and respond to requests from devices (“which lights are on?”) </a:t>
            </a:r>
          </a:p>
          <a:p>
            <a:pPr lvl="1"/>
            <a:r>
              <a:rPr lang="en-US" dirty="0" smtClean="0"/>
              <a:t>Communication with phones and computers from an outside network should be supported, maybe via HTTP for easy integration in web applications. </a:t>
            </a:r>
            <a:endParaRPr lang="en-US" dirty="0"/>
          </a:p>
        </p:txBody>
      </p:sp>
      <p:pic>
        <p:nvPicPr>
          <p:cNvPr id="2050" name="Picture 2" descr="http://i.ebayimg.com/00/s/NjAwWDYwMA==/z/XyoAAOxyhodRzTyz/$T2eC16RHJGEFFm4NK%29YRBRzTyyuVS%21%7E%7E60_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07509" y="321733"/>
            <a:ext cx="1808692" cy="1213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0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controller of the room</a:t>
            </a:r>
          </a:p>
          <a:p>
            <a:r>
              <a:rPr lang="en-US" dirty="0" smtClean="0"/>
              <a:t>I’m still working on some custom server software that will run on the Pi and control everything. It’ll provide a web interface for control from our laptops and phones and a scripting interface to allow smart behavior to be programmed, e.g. “If the door is opened, activate lighting, but not after 11PM.”</a:t>
            </a:r>
          </a:p>
          <a:p>
            <a:r>
              <a:rPr lang="en-US" dirty="0" smtClean="0"/>
              <a:t>Has a touchscreen with a GUI interface placed somewhere in the room</a:t>
            </a:r>
            <a:endParaRPr lang="en-US" dirty="0"/>
          </a:p>
        </p:txBody>
      </p:sp>
    </p:spTree>
    <p:extLst>
      <p:ext uri="{BB962C8B-B14F-4D97-AF65-F5344CB8AC3E}">
        <p14:creationId xmlns:p14="http://schemas.microsoft.com/office/powerpoint/2010/main" val="322689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p:txBody>
          <a:bodyPr>
            <a:noAutofit/>
          </a:bodyPr>
          <a:lstStyle/>
          <a:p>
            <a:r>
              <a:rPr lang="en-US" sz="2000" dirty="0" smtClean="0"/>
              <a:t>Not shown in the diagram</a:t>
            </a:r>
          </a:p>
          <a:p>
            <a:r>
              <a:rPr lang="en-US" sz="2000" dirty="0" smtClean="0"/>
              <a:t>Located near the Pi will be a computer PSU and backup battery that will provide 12V, 5V, and 3.3V for powering each module. Each rail will run around the perimeter of the room with taps going to each device. </a:t>
            </a:r>
          </a:p>
          <a:p>
            <a:r>
              <a:rPr lang="en-US" sz="2000" dirty="0" smtClean="0"/>
              <a:t>Considered </a:t>
            </a:r>
            <a:r>
              <a:rPr lang="en-US" sz="2000" dirty="0" err="1" smtClean="0"/>
              <a:t>PoE</a:t>
            </a:r>
            <a:r>
              <a:rPr lang="en-US" sz="2000" dirty="0" smtClean="0"/>
              <a:t>, but most of the modules will require lots of power: the window module will have a big motor to pull up the blinds, the lighting controller will require lots of power for RGB strips, and the audio amplifiers need a bit.</a:t>
            </a:r>
          </a:p>
          <a:p>
            <a:pPr marL="0" indent="0">
              <a:buNone/>
            </a:pPr>
            <a:endParaRPr lang="en-US" sz="2000" dirty="0" smtClean="0"/>
          </a:p>
          <a:p>
            <a:pPr marL="0" indent="0">
              <a:buNone/>
            </a:pPr>
            <a:r>
              <a:rPr lang="en-US" sz="1800" dirty="0" smtClean="0"/>
              <a:t>Power board CAD drawing ready shown.</a:t>
            </a:r>
          </a:p>
          <a:p>
            <a:pPr marL="0" indent="0">
              <a:buNone/>
            </a:pPr>
            <a:r>
              <a:rPr lang="en-US" sz="1800" dirty="0" smtClean="0"/>
              <a:t>Provides current sensing, auto</a:t>
            </a:r>
          </a:p>
          <a:p>
            <a:pPr marL="0" indent="0">
              <a:buNone/>
            </a:pPr>
            <a:r>
              <a:rPr lang="en-US" sz="1800" dirty="0" smtClean="0"/>
              <a:t>backup transfer, and voltage </a:t>
            </a:r>
          </a:p>
          <a:p>
            <a:pPr marL="0" indent="0">
              <a:buNone/>
            </a:pPr>
            <a:r>
              <a:rPr lang="en-US" sz="1800" dirty="0"/>
              <a:t>r</a:t>
            </a:r>
            <a:r>
              <a:rPr lang="en-US" sz="1800" dirty="0" smtClean="0"/>
              <a:t>egulation.</a:t>
            </a:r>
            <a:endParaRPr lang="en-US" sz="1800" dirty="0"/>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448176" y="3940499"/>
            <a:ext cx="3886199" cy="2862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298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Door Module</a:t>
            </a:r>
            <a:endParaRPr lang="en-US" dirty="0"/>
          </a:p>
        </p:txBody>
      </p:sp>
      <p:sp>
        <p:nvSpPr>
          <p:cNvPr id="3" name="Content Placeholder 2"/>
          <p:cNvSpPr>
            <a:spLocks noGrp="1"/>
          </p:cNvSpPr>
          <p:nvPr>
            <p:ph idx="1"/>
          </p:nvPr>
        </p:nvSpPr>
        <p:spPr/>
        <p:txBody>
          <a:bodyPr/>
          <a:lstStyle/>
          <a:p>
            <a:r>
              <a:rPr lang="en-US" dirty="0" smtClean="0"/>
              <a:t>RFID reader goes on outside. </a:t>
            </a:r>
            <a:r>
              <a:rPr lang="en-US" sz="1600" dirty="0" smtClean="0">
                <a:hlinkClick r:id="rId2"/>
              </a:rPr>
              <a:t>https://www.sparkfun.com/products/11827</a:t>
            </a:r>
            <a:endParaRPr lang="en-US" sz="1600" dirty="0" smtClean="0"/>
          </a:p>
          <a:p>
            <a:r>
              <a:rPr lang="en-US" sz="2800" dirty="0" smtClean="0"/>
              <a:t>Will read the MIT Card (125khz)</a:t>
            </a:r>
          </a:p>
          <a:p>
            <a:r>
              <a:rPr lang="en-US" sz="2800" dirty="0" smtClean="0"/>
              <a:t>Authenticates with Pi Controller</a:t>
            </a:r>
          </a:p>
          <a:p>
            <a:r>
              <a:rPr lang="en-US" sz="2800" dirty="0" smtClean="0"/>
              <a:t>If access granted, servo on inside of door will pull on knob and open door.</a:t>
            </a:r>
          </a:p>
          <a:p>
            <a:endParaRPr lang="en-US" sz="2800" dirty="0"/>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219825" y="1228726"/>
            <a:ext cx="261829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692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Module</a:t>
            </a:r>
            <a:endParaRPr lang="en-US" dirty="0"/>
          </a:p>
        </p:txBody>
      </p:sp>
      <p:sp>
        <p:nvSpPr>
          <p:cNvPr id="3" name="Content Placeholder 2"/>
          <p:cNvSpPr>
            <a:spLocks noGrp="1"/>
          </p:cNvSpPr>
          <p:nvPr>
            <p:ph idx="1"/>
          </p:nvPr>
        </p:nvSpPr>
        <p:spPr>
          <a:xfrm>
            <a:off x="457200" y="1600200"/>
            <a:ext cx="4705350" cy="4525963"/>
          </a:xfrm>
        </p:spPr>
        <p:txBody>
          <a:bodyPr/>
          <a:lstStyle/>
          <a:p>
            <a:r>
              <a:rPr lang="en-US" dirty="0" smtClean="0"/>
              <a:t>Controls a motor that opens the blinds and also has some weather sensors to monitor the outdoors</a:t>
            </a:r>
            <a:endParaRPr lang="en-US" dirty="0"/>
          </a:p>
        </p:txBody>
      </p:sp>
      <p:pic>
        <p:nvPicPr>
          <p:cNvPr id="512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578370" y="1523998"/>
            <a:ext cx="3032230" cy="4591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042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 Controller</a:t>
            </a:r>
            <a:endParaRPr lang="en-US" dirty="0"/>
          </a:p>
        </p:txBody>
      </p:sp>
      <p:sp>
        <p:nvSpPr>
          <p:cNvPr id="3" name="Content Placeholder 2"/>
          <p:cNvSpPr>
            <a:spLocks noGrp="1"/>
          </p:cNvSpPr>
          <p:nvPr>
            <p:ph idx="1"/>
          </p:nvPr>
        </p:nvSpPr>
        <p:spPr/>
        <p:txBody>
          <a:bodyPr/>
          <a:lstStyle/>
          <a:p>
            <a:r>
              <a:rPr lang="en-US" dirty="0" smtClean="0"/>
              <a:t>Not sure yet about this one since I don’t know how we want to light the room.</a:t>
            </a:r>
          </a:p>
          <a:p>
            <a:r>
              <a:rPr lang="en-US" dirty="0" smtClean="0"/>
              <a:t>I anticipate providing a lot of LED and RGB channels for strips, accent lights, and so on.</a:t>
            </a:r>
          </a:p>
          <a:p>
            <a:r>
              <a:rPr lang="en-US" dirty="0" smtClean="0"/>
              <a:t>Quality LED lighting can get expensive but Chinese options on eBay are very inexpensive. </a:t>
            </a:r>
            <a:endParaRPr lang="en-US" dirty="0"/>
          </a:p>
        </p:txBody>
      </p:sp>
    </p:spTree>
    <p:extLst>
      <p:ext uri="{BB962C8B-B14F-4D97-AF65-F5344CB8AC3E}">
        <p14:creationId xmlns:p14="http://schemas.microsoft.com/office/powerpoint/2010/main" val="243575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Module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programmable mixer/audio matrix that takes several sources…</a:t>
            </a:r>
          </a:p>
          <a:p>
            <a:pPr lvl="1"/>
            <a:r>
              <a:rPr lang="en-US" dirty="0" smtClean="0"/>
              <a:t>Sound from computer/laptop soundcard output</a:t>
            </a:r>
          </a:p>
          <a:p>
            <a:pPr lvl="1"/>
            <a:r>
              <a:rPr lang="en-US" dirty="0" smtClean="0"/>
              <a:t>TV audio line out</a:t>
            </a:r>
          </a:p>
          <a:p>
            <a:pPr lvl="1"/>
            <a:r>
              <a:rPr lang="en-US" dirty="0" smtClean="0"/>
              <a:t>On-board FM radio chip</a:t>
            </a:r>
          </a:p>
          <a:p>
            <a:pPr lvl="1"/>
            <a:r>
              <a:rPr lang="en-US" dirty="0" smtClean="0"/>
              <a:t>On-board Bluetooth receiver for streaming music over the air from a phone or tablet</a:t>
            </a:r>
          </a:p>
          <a:p>
            <a:pPr lvl="1"/>
            <a:r>
              <a:rPr lang="en-US" dirty="0" smtClean="0"/>
              <a:t>Pi’s voice announcements, e.g. alarms, warnings, reminders.</a:t>
            </a:r>
          </a:p>
          <a:p>
            <a:r>
              <a:rPr lang="en-US" dirty="0" smtClean="0"/>
              <a:t>…and outputs them to an amplifier/speaker. Programmable volume and mute of each channel</a:t>
            </a:r>
            <a:endParaRPr lang="en-US" dirty="0"/>
          </a:p>
        </p:txBody>
      </p:sp>
    </p:spTree>
    <p:extLst>
      <p:ext uri="{BB962C8B-B14F-4D97-AF65-F5344CB8AC3E}">
        <p14:creationId xmlns:p14="http://schemas.microsoft.com/office/powerpoint/2010/main" val="3446911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558</Words>
  <Application>Microsoft Office PowerPoint</Application>
  <PresentationFormat>On-screen Show (4:3)</PresentationFormat>
  <Paragraphs>58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Topology</vt:lpstr>
      <vt:lpstr>The Pi</vt:lpstr>
      <vt:lpstr>Power</vt:lpstr>
      <vt:lpstr>Door Module</vt:lpstr>
      <vt:lpstr>Window Module</vt:lpstr>
      <vt:lpstr>Lighting Controller</vt:lpstr>
      <vt:lpstr>Audio Module</vt:lpstr>
    </vt:vector>
  </TitlesOfParts>
  <Company>Tristantech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dc:creator>
  <cp:lastModifiedBy>Tristan</cp:lastModifiedBy>
  <cp:revision>12</cp:revision>
  <cp:lastPrinted>2014-05-31T01:42:22Z</cp:lastPrinted>
  <dcterms:created xsi:type="dcterms:W3CDTF">2014-05-31T00:05:12Z</dcterms:created>
  <dcterms:modified xsi:type="dcterms:W3CDTF">2014-05-31T01:42:45Z</dcterms:modified>
</cp:coreProperties>
</file>