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3"/>
  </p:notesMasterIdLst>
  <p:sldIdLst>
    <p:sldId id="256" r:id="rId2"/>
  </p:sldIdLst>
  <p:sldSz cx="21383625" cy="302752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7407"/>
    <p:restoredTop sz="94718"/>
  </p:normalViewPr>
  <p:slideViewPr>
    <p:cSldViewPr snapToGrid="0" snapToObjects="1">
      <p:cViewPr>
        <p:scale>
          <a:sx n="53" d="100"/>
          <a:sy n="53" d="100"/>
        </p:scale>
        <p:origin x="2184" y="-4824"/>
      </p:cViewPr>
      <p:guideLst/>
    </p:cSldViewPr>
  </p:slideViewPr>
  <p:notesTextViewPr>
    <p:cViewPr>
      <p:scale>
        <a:sx n="20" d="100"/>
        <a:sy n="2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1B4A66-4467-0B42-85F5-BB926269E6D0}" type="datetimeFigureOut">
              <a:rPr lang="fr-FR" smtClean="0"/>
              <a:t>07/09/2021</a:t>
            </a:fld>
            <a:endParaRPr lang="fr-FR"/>
          </a:p>
        </p:txBody>
      </p:sp>
      <p:sp>
        <p:nvSpPr>
          <p:cNvPr id="4" name="Slide Image Placeholder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218AA4-F0D7-B049-939F-929B1E97C134}" type="slidenum">
              <a:rPr lang="fr-FR" smtClean="0"/>
              <a:t>‹#›</a:t>
            </a:fld>
            <a:endParaRPr lang="fr-FR"/>
          </a:p>
        </p:txBody>
      </p:sp>
    </p:spTree>
    <p:extLst>
      <p:ext uri="{BB962C8B-B14F-4D97-AF65-F5344CB8AC3E}">
        <p14:creationId xmlns:p14="http://schemas.microsoft.com/office/powerpoint/2010/main" val="4251531483"/>
      </p:ext>
    </p:extLst>
  </p:cSld>
  <p:clrMap bg1="lt1" tx1="dk1" bg2="lt2" tx2="dk2" accent1="accent1" accent2="accent2" accent3="accent3" accent4="accent4" accent5="accent5" accent6="accent6" hlink="hlink" folHlink="folHlink"/>
  <p:notesStyle>
    <a:lvl1pPr marL="0" algn="l" defTabSz="3507730" rtl="0" eaLnBrk="1" latinLnBrk="0" hangingPunct="1">
      <a:defRPr sz="4603" kern="1200">
        <a:solidFill>
          <a:schemeClr val="tx1"/>
        </a:solidFill>
        <a:latin typeface="+mn-lt"/>
        <a:ea typeface="+mn-ea"/>
        <a:cs typeface="+mn-cs"/>
      </a:defRPr>
    </a:lvl1pPr>
    <a:lvl2pPr marL="1753865" algn="l" defTabSz="3507730" rtl="0" eaLnBrk="1" latinLnBrk="0" hangingPunct="1">
      <a:defRPr sz="4603" kern="1200">
        <a:solidFill>
          <a:schemeClr val="tx1"/>
        </a:solidFill>
        <a:latin typeface="+mn-lt"/>
        <a:ea typeface="+mn-ea"/>
        <a:cs typeface="+mn-cs"/>
      </a:defRPr>
    </a:lvl2pPr>
    <a:lvl3pPr marL="3507730" algn="l" defTabSz="3507730" rtl="0" eaLnBrk="1" latinLnBrk="0" hangingPunct="1">
      <a:defRPr sz="4603" kern="1200">
        <a:solidFill>
          <a:schemeClr val="tx1"/>
        </a:solidFill>
        <a:latin typeface="+mn-lt"/>
        <a:ea typeface="+mn-ea"/>
        <a:cs typeface="+mn-cs"/>
      </a:defRPr>
    </a:lvl3pPr>
    <a:lvl4pPr marL="5261595" algn="l" defTabSz="3507730" rtl="0" eaLnBrk="1" latinLnBrk="0" hangingPunct="1">
      <a:defRPr sz="4603" kern="1200">
        <a:solidFill>
          <a:schemeClr val="tx1"/>
        </a:solidFill>
        <a:latin typeface="+mn-lt"/>
        <a:ea typeface="+mn-ea"/>
        <a:cs typeface="+mn-cs"/>
      </a:defRPr>
    </a:lvl4pPr>
    <a:lvl5pPr marL="7015460" algn="l" defTabSz="3507730" rtl="0" eaLnBrk="1" latinLnBrk="0" hangingPunct="1">
      <a:defRPr sz="4603" kern="1200">
        <a:solidFill>
          <a:schemeClr val="tx1"/>
        </a:solidFill>
        <a:latin typeface="+mn-lt"/>
        <a:ea typeface="+mn-ea"/>
        <a:cs typeface="+mn-cs"/>
      </a:defRPr>
    </a:lvl5pPr>
    <a:lvl6pPr marL="8769325" algn="l" defTabSz="3507730" rtl="0" eaLnBrk="1" latinLnBrk="0" hangingPunct="1">
      <a:defRPr sz="4603" kern="1200">
        <a:solidFill>
          <a:schemeClr val="tx1"/>
        </a:solidFill>
        <a:latin typeface="+mn-lt"/>
        <a:ea typeface="+mn-ea"/>
        <a:cs typeface="+mn-cs"/>
      </a:defRPr>
    </a:lvl6pPr>
    <a:lvl7pPr marL="10523190" algn="l" defTabSz="3507730" rtl="0" eaLnBrk="1" latinLnBrk="0" hangingPunct="1">
      <a:defRPr sz="4603" kern="1200">
        <a:solidFill>
          <a:schemeClr val="tx1"/>
        </a:solidFill>
        <a:latin typeface="+mn-lt"/>
        <a:ea typeface="+mn-ea"/>
        <a:cs typeface="+mn-cs"/>
      </a:defRPr>
    </a:lvl7pPr>
    <a:lvl8pPr marL="12277054" algn="l" defTabSz="3507730" rtl="0" eaLnBrk="1" latinLnBrk="0" hangingPunct="1">
      <a:defRPr sz="4603" kern="1200">
        <a:solidFill>
          <a:schemeClr val="tx1"/>
        </a:solidFill>
        <a:latin typeface="+mn-lt"/>
        <a:ea typeface="+mn-ea"/>
        <a:cs typeface="+mn-cs"/>
      </a:defRPr>
    </a:lvl8pPr>
    <a:lvl9pPr marL="14030919" algn="l" defTabSz="3507730" rtl="0" eaLnBrk="1" latinLnBrk="0" hangingPunct="1">
      <a:defRPr sz="4603"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38388" y="1143000"/>
            <a:ext cx="2181225" cy="3086100"/>
          </a:xfrm>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37218AA4-F0D7-B049-939F-929B1E97C134}" type="slidenum">
              <a:rPr lang="fr-FR" smtClean="0"/>
              <a:t>1</a:t>
            </a:fld>
            <a:endParaRPr lang="fr-FR"/>
          </a:p>
        </p:txBody>
      </p:sp>
    </p:spTree>
    <p:extLst>
      <p:ext uri="{BB962C8B-B14F-4D97-AF65-F5344CB8AC3E}">
        <p14:creationId xmlns:p14="http://schemas.microsoft.com/office/powerpoint/2010/main" val="35532589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3772" y="4954765"/>
            <a:ext cx="18176081" cy="10540259"/>
          </a:xfrm>
        </p:spPr>
        <p:txBody>
          <a:bodyPr anchor="b"/>
          <a:lstStyle>
            <a:lvl1pPr algn="ctr">
              <a:defRPr sz="14031"/>
            </a:lvl1pPr>
          </a:lstStyle>
          <a:p>
            <a:r>
              <a:rPr lang="en-GB"/>
              <a:t>Click to edit Master title style</a:t>
            </a:r>
            <a:endParaRPr lang="en-US" dirty="0"/>
          </a:p>
        </p:txBody>
      </p:sp>
      <p:sp>
        <p:nvSpPr>
          <p:cNvPr id="3" name="Subtitle 2"/>
          <p:cNvSpPr>
            <a:spLocks noGrp="1"/>
          </p:cNvSpPr>
          <p:nvPr>
            <p:ph type="subTitle" idx="1"/>
          </p:nvPr>
        </p:nvSpPr>
        <p:spPr>
          <a:xfrm>
            <a:off x="2672953" y="15901497"/>
            <a:ext cx="16037719" cy="7309499"/>
          </a:xfrm>
        </p:spPr>
        <p:txBody>
          <a:bodyPr/>
          <a:lstStyle>
            <a:lvl1pPr marL="0" indent="0" algn="ctr">
              <a:buNone/>
              <a:defRPr sz="5612"/>
            </a:lvl1pPr>
            <a:lvl2pPr marL="1069162" indent="0" algn="ctr">
              <a:buNone/>
              <a:defRPr sz="4677"/>
            </a:lvl2pPr>
            <a:lvl3pPr marL="2138324" indent="0" algn="ctr">
              <a:buNone/>
              <a:defRPr sz="4209"/>
            </a:lvl3pPr>
            <a:lvl4pPr marL="3207487" indent="0" algn="ctr">
              <a:buNone/>
              <a:defRPr sz="3742"/>
            </a:lvl4pPr>
            <a:lvl5pPr marL="4276649" indent="0" algn="ctr">
              <a:buNone/>
              <a:defRPr sz="3742"/>
            </a:lvl5pPr>
            <a:lvl6pPr marL="5345811" indent="0" algn="ctr">
              <a:buNone/>
              <a:defRPr sz="3742"/>
            </a:lvl6pPr>
            <a:lvl7pPr marL="6414973" indent="0" algn="ctr">
              <a:buNone/>
              <a:defRPr sz="3742"/>
            </a:lvl7pPr>
            <a:lvl8pPr marL="7484135" indent="0" algn="ctr">
              <a:buNone/>
              <a:defRPr sz="3742"/>
            </a:lvl8pPr>
            <a:lvl9pPr marL="8553298" indent="0" algn="ctr">
              <a:buNone/>
              <a:defRPr sz="3742"/>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2BF34840-B12A-3A4D-9025-840625A5AE24}" type="datetimeFigureOut">
              <a:rPr lang="fr-FR" smtClean="0"/>
              <a:t>07/09/2021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F752865-B61A-6D48-AE53-31C3AFA38BF5}" type="slidenum">
              <a:rPr lang="fr-FR" smtClean="0"/>
              <a:t>‹#›</a:t>
            </a:fld>
            <a:endParaRPr lang="fr-FR"/>
          </a:p>
        </p:txBody>
      </p:sp>
    </p:spTree>
    <p:extLst>
      <p:ext uri="{BB962C8B-B14F-4D97-AF65-F5344CB8AC3E}">
        <p14:creationId xmlns:p14="http://schemas.microsoft.com/office/powerpoint/2010/main" val="27582385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2BF34840-B12A-3A4D-9025-840625A5AE24}" type="datetimeFigureOut">
              <a:rPr lang="fr-FR" smtClean="0"/>
              <a:t>07/09/2021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F752865-B61A-6D48-AE53-31C3AFA38BF5}" type="slidenum">
              <a:rPr lang="fr-FR" smtClean="0"/>
              <a:t>‹#›</a:t>
            </a:fld>
            <a:endParaRPr lang="fr-FR"/>
          </a:p>
        </p:txBody>
      </p:sp>
    </p:spTree>
    <p:extLst>
      <p:ext uri="{BB962C8B-B14F-4D97-AF65-F5344CB8AC3E}">
        <p14:creationId xmlns:p14="http://schemas.microsoft.com/office/powerpoint/2010/main" val="42519253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02658" y="1611875"/>
            <a:ext cx="4610844" cy="25656844"/>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470125" y="1611875"/>
            <a:ext cx="13565237" cy="25656844"/>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2BF34840-B12A-3A4D-9025-840625A5AE24}" type="datetimeFigureOut">
              <a:rPr lang="fr-FR" smtClean="0"/>
              <a:t>07/09/2021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F752865-B61A-6D48-AE53-31C3AFA38BF5}" type="slidenum">
              <a:rPr lang="fr-FR" smtClean="0"/>
              <a:t>‹#›</a:t>
            </a:fld>
            <a:endParaRPr lang="fr-FR"/>
          </a:p>
        </p:txBody>
      </p:sp>
    </p:spTree>
    <p:extLst>
      <p:ext uri="{BB962C8B-B14F-4D97-AF65-F5344CB8AC3E}">
        <p14:creationId xmlns:p14="http://schemas.microsoft.com/office/powerpoint/2010/main" val="2007880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2BF34840-B12A-3A4D-9025-840625A5AE24}" type="datetimeFigureOut">
              <a:rPr lang="fr-FR" smtClean="0"/>
              <a:t>07/09/2021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F752865-B61A-6D48-AE53-31C3AFA38BF5}" type="slidenum">
              <a:rPr lang="fr-FR" smtClean="0"/>
              <a:t>‹#›</a:t>
            </a:fld>
            <a:endParaRPr lang="fr-FR"/>
          </a:p>
        </p:txBody>
      </p:sp>
    </p:spTree>
    <p:extLst>
      <p:ext uri="{BB962C8B-B14F-4D97-AF65-F5344CB8AC3E}">
        <p14:creationId xmlns:p14="http://schemas.microsoft.com/office/powerpoint/2010/main" val="22086296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8988" y="7547788"/>
            <a:ext cx="18443377" cy="12593645"/>
          </a:xfrm>
        </p:spPr>
        <p:txBody>
          <a:bodyPr anchor="b"/>
          <a:lstStyle>
            <a:lvl1pPr>
              <a:defRPr sz="14031"/>
            </a:lvl1pPr>
          </a:lstStyle>
          <a:p>
            <a:r>
              <a:rPr lang="en-GB"/>
              <a:t>Click to edit Master title style</a:t>
            </a:r>
            <a:endParaRPr lang="en-US" dirty="0"/>
          </a:p>
        </p:txBody>
      </p:sp>
      <p:sp>
        <p:nvSpPr>
          <p:cNvPr id="3" name="Text Placeholder 2"/>
          <p:cNvSpPr>
            <a:spLocks noGrp="1"/>
          </p:cNvSpPr>
          <p:nvPr>
            <p:ph type="body" idx="1"/>
          </p:nvPr>
        </p:nvSpPr>
        <p:spPr>
          <a:xfrm>
            <a:off x="1458988" y="20260574"/>
            <a:ext cx="18443377" cy="6622701"/>
          </a:xfrm>
        </p:spPr>
        <p:txBody>
          <a:bodyPr/>
          <a:lstStyle>
            <a:lvl1pPr marL="0" indent="0">
              <a:buNone/>
              <a:defRPr sz="5612">
                <a:solidFill>
                  <a:schemeClr val="tx1"/>
                </a:solidFill>
              </a:defRPr>
            </a:lvl1pPr>
            <a:lvl2pPr marL="1069162" indent="0">
              <a:buNone/>
              <a:defRPr sz="4677">
                <a:solidFill>
                  <a:schemeClr val="tx1">
                    <a:tint val="75000"/>
                  </a:schemeClr>
                </a:solidFill>
              </a:defRPr>
            </a:lvl2pPr>
            <a:lvl3pPr marL="2138324" indent="0">
              <a:buNone/>
              <a:defRPr sz="4209">
                <a:solidFill>
                  <a:schemeClr val="tx1">
                    <a:tint val="75000"/>
                  </a:schemeClr>
                </a:solidFill>
              </a:defRPr>
            </a:lvl3pPr>
            <a:lvl4pPr marL="3207487" indent="0">
              <a:buNone/>
              <a:defRPr sz="3742">
                <a:solidFill>
                  <a:schemeClr val="tx1">
                    <a:tint val="75000"/>
                  </a:schemeClr>
                </a:solidFill>
              </a:defRPr>
            </a:lvl4pPr>
            <a:lvl5pPr marL="4276649" indent="0">
              <a:buNone/>
              <a:defRPr sz="3742">
                <a:solidFill>
                  <a:schemeClr val="tx1">
                    <a:tint val="75000"/>
                  </a:schemeClr>
                </a:solidFill>
              </a:defRPr>
            </a:lvl5pPr>
            <a:lvl6pPr marL="5345811" indent="0">
              <a:buNone/>
              <a:defRPr sz="3742">
                <a:solidFill>
                  <a:schemeClr val="tx1">
                    <a:tint val="75000"/>
                  </a:schemeClr>
                </a:solidFill>
              </a:defRPr>
            </a:lvl6pPr>
            <a:lvl7pPr marL="6414973" indent="0">
              <a:buNone/>
              <a:defRPr sz="3742">
                <a:solidFill>
                  <a:schemeClr val="tx1">
                    <a:tint val="75000"/>
                  </a:schemeClr>
                </a:solidFill>
              </a:defRPr>
            </a:lvl7pPr>
            <a:lvl8pPr marL="7484135" indent="0">
              <a:buNone/>
              <a:defRPr sz="3742">
                <a:solidFill>
                  <a:schemeClr val="tx1">
                    <a:tint val="75000"/>
                  </a:schemeClr>
                </a:solidFill>
              </a:defRPr>
            </a:lvl8pPr>
            <a:lvl9pPr marL="8553298" indent="0">
              <a:buNone/>
              <a:defRPr sz="3742">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2BF34840-B12A-3A4D-9025-840625A5AE24}" type="datetimeFigureOut">
              <a:rPr lang="fr-FR" smtClean="0"/>
              <a:t>07/09/2021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F752865-B61A-6D48-AE53-31C3AFA38BF5}" type="slidenum">
              <a:rPr lang="fr-FR" smtClean="0"/>
              <a:t>‹#›</a:t>
            </a:fld>
            <a:endParaRPr lang="fr-FR"/>
          </a:p>
        </p:txBody>
      </p:sp>
    </p:spTree>
    <p:extLst>
      <p:ext uri="{BB962C8B-B14F-4D97-AF65-F5344CB8AC3E}">
        <p14:creationId xmlns:p14="http://schemas.microsoft.com/office/powerpoint/2010/main" val="32911960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470124" y="8059374"/>
            <a:ext cx="9088041" cy="1920934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10825460" y="8059374"/>
            <a:ext cx="9088041" cy="1920934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2BF34840-B12A-3A4D-9025-840625A5AE24}" type="datetimeFigureOut">
              <a:rPr lang="fr-FR" smtClean="0"/>
              <a:t>07/09/2021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6F752865-B61A-6D48-AE53-31C3AFA38BF5}" type="slidenum">
              <a:rPr lang="fr-FR" smtClean="0"/>
              <a:t>‹#›</a:t>
            </a:fld>
            <a:endParaRPr lang="fr-FR"/>
          </a:p>
        </p:txBody>
      </p:sp>
    </p:spTree>
    <p:extLst>
      <p:ext uri="{BB962C8B-B14F-4D97-AF65-F5344CB8AC3E}">
        <p14:creationId xmlns:p14="http://schemas.microsoft.com/office/powerpoint/2010/main" val="10711592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72909" y="1611882"/>
            <a:ext cx="18443377" cy="5851808"/>
          </a:xfrm>
        </p:spPr>
        <p:txBody>
          <a:bodyPr/>
          <a:lstStyle/>
          <a:p>
            <a:r>
              <a:rPr lang="en-GB"/>
              <a:t>Click to edit Master title style</a:t>
            </a:r>
            <a:endParaRPr lang="en-US" dirty="0"/>
          </a:p>
        </p:txBody>
      </p:sp>
      <p:sp>
        <p:nvSpPr>
          <p:cNvPr id="3" name="Text Placeholder 2"/>
          <p:cNvSpPr>
            <a:spLocks noGrp="1"/>
          </p:cNvSpPr>
          <p:nvPr>
            <p:ph type="body" idx="1"/>
          </p:nvPr>
        </p:nvSpPr>
        <p:spPr>
          <a:xfrm>
            <a:off x="1472912" y="7421634"/>
            <a:ext cx="9046274"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GB"/>
              <a:t>Click to edit Master text styles</a:t>
            </a:r>
          </a:p>
        </p:txBody>
      </p:sp>
      <p:sp>
        <p:nvSpPr>
          <p:cNvPr id="4" name="Content Placeholder 3"/>
          <p:cNvSpPr>
            <a:spLocks noGrp="1"/>
          </p:cNvSpPr>
          <p:nvPr>
            <p:ph sz="half" idx="2"/>
          </p:nvPr>
        </p:nvSpPr>
        <p:spPr>
          <a:xfrm>
            <a:off x="1472912" y="11058863"/>
            <a:ext cx="9046274" cy="1626592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10825461" y="7421634"/>
            <a:ext cx="9090826"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GB"/>
              <a:t>Click to edit Master text styles</a:t>
            </a:r>
          </a:p>
        </p:txBody>
      </p:sp>
      <p:sp>
        <p:nvSpPr>
          <p:cNvPr id="6" name="Content Placeholder 5"/>
          <p:cNvSpPr>
            <a:spLocks noGrp="1"/>
          </p:cNvSpPr>
          <p:nvPr>
            <p:ph sz="quarter" idx="4"/>
          </p:nvPr>
        </p:nvSpPr>
        <p:spPr>
          <a:xfrm>
            <a:off x="10825461" y="11058863"/>
            <a:ext cx="9090826" cy="1626592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2BF34840-B12A-3A4D-9025-840625A5AE24}" type="datetimeFigureOut">
              <a:rPr lang="fr-FR" smtClean="0"/>
              <a:t>07/09/2021</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6F752865-B61A-6D48-AE53-31C3AFA38BF5}" type="slidenum">
              <a:rPr lang="fr-FR" smtClean="0"/>
              <a:t>‹#›</a:t>
            </a:fld>
            <a:endParaRPr lang="fr-FR"/>
          </a:p>
        </p:txBody>
      </p:sp>
    </p:spTree>
    <p:extLst>
      <p:ext uri="{BB962C8B-B14F-4D97-AF65-F5344CB8AC3E}">
        <p14:creationId xmlns:p14="http://schemas.microsoft.com/office/powerpoint/2010/main" val="2972704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2BF34840-B12A-3A4D-9025-840625A5AE24}" type="datetimeFigureOut">
              <a:rPr lang="fr-FR" smtClean="0"/>
              <a:t>07/09/2021</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6F752865-B61A-6D48-AE53-31C3AFA38BF5}" type="slidenum">
              <a:rPr lang="fr-FR" smtClean="0"/>
              <a:t>‹#›</a:t>
            </a:fld>
            <a:endParaRPr lang="fr-FR"/>
          </a:p>
        </p:txBody>
      </p:sp>
    </p:spTree>
    <p:extLst>
      <p:ext uri="{BB962C8B-B14F-4D97-AF65-F5344CB8AC3E}">
        <p14:creationId xmlns:p14="http://schemas.microsoft.com/office/powerpoint/2010/main" val="639526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F34840-B12A-3A4D-9025-840625A5AE24}" type="datetimeFigureOut">
              <a:rPr lang="fr-FR" smtClean="0"/>
              <a:t>07/09/2021</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6F752865-B61A-6D48-AE53-31C3AFA38BF5}" type="slidenum">
              <a:rPr lang="fr-FR" smtClean="0"/>
              <a:t>‹#›</a:t>
            </a:fld>
            <a:endParaRPr lang="fr-FR"/>
          </a:p>
        </p:txBody>
      </p:sp>
    </p:spTree>
    <p:extLst>
      <p:ext uri="{BB962C8B-B14F-4D97-AF65-F5344CB8AC3E}">
        <p14:creationId xmlns:p14="http://schemas.microsoft.com/office/powerpoint/2010/main" val="41462069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en-GB"/>
              <a:t>Click to edit Master title style</a:t>
            </a:r>
            <a:endParaRPr lang="en-US" dirty="0"/>
          </a:p>
        </p:txBody>
      </p:sp>
      <p:sp>
        <p:nvSpPr>
          <p:cNvPr id="3" name="Content Placeholder 2"/>
          <p:cNvSpPr>
            <a:spLocks noGrp="1"/>
          </p:cNvSpPr>
          <p:nvPr>
            <p:ph idx="1"/>
          </p:nvPr>
        </p:nvSpPr>
        <p:spPr>
          <a:xfrm>
            <a:off x="9090826" y="4359077"/>
            <a:ext cx="10825460" cy="21515024"/>
          </a:xfrm>
        </p:spPr>
        <p:txBody>
          <a:bodyPr/>
          <a:lstStyle>
            <a:lvl1pPr>
              <a:defRPr sz="7483"/>
            </a:lvl1pPr>
            <a:lvl2pPr>
              <a:defRPr sz="6548"/>
            </a:lvl2pPr>
            <a:lvl3pPr>
              <a:defRPr sz="5612"/>
            </a:lvl3pPr>
            <a:lvl4pPr>
              <a:defRPr sz="4677"/>
            </a:lvl4pPr>
            <a:lvl5pPr>
              <a:defRPr sz="4677"/>
            </a:lvl5pPr>
            <a:lvl6pPr>
              <a:defRPr sz="4677"/>
            </a:lvl6pPr>
            <a:lvl7pPr>
              <a:defRPr sz="4677"/>
            </a:lvl7pPr>
            <a:lvl8pPr>
              <a:defRPr sz="4677"/>
            </a:lvl8pPr>
            <a:lvl9pPr>
              <a:defRPr sz="4677"/>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n-GB"/>
              <a:t>Click to edit Master text styles</a:t>
            </a:r>
          </a:p>
        </p:txBody>
      </p:sp>
      <p:sp>
        <p:nvSpPr>
          <p:cNvPr id="5" name="Date Placeholder 4"/>
          <p:cNvSpPr>
            <a:spLocks noGrp="1"/>
          </p:cNvSpPr>
          <p:nvPr>
            <p:ph type="dt" sz="half" idx="10"/>
          </p:nvPr>
        </p:nvSpPr>
        <p:spPr/>
        <p:txBody>
          <a:bodyPr/>
          <a:lstStyle/>
          <a:p>
            <a:fld id="{2BF34840-B12A-3A4D-9025-840625A5AE24}" type="datetimeFigureOut">
              <a:rPr lang="fr-FR" smtClean="0"/>
              <a:t>07/09/2021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6F752865-B61A-6D48-AE53-31C3AFA38BF5}" type="slidenum">
              <a:rPr lang="fr-FR" smtClean="0"/>
              <a:t>‹#›</a:t>
            </a:fld>
            <a:endParaRPr lang="fr-FR"/>
          </a:p>
        </p:txBody>
      </p:sp>
    </p:spTree>
    <p:extLst>
      <p:ext uri="{BB962C8B-B14F-4D97-AF65-F5344CB8AC3E}">
        <p14:creationId xmlns:p14="http://schemas.microsoft.com/office/powerpoint/2010/main" val="3761415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en-GB"/>
              <a:t>Click to edit Master title style</a:t>
            </a:r>
            <a:endParaRPr lang="en-US" dirty="0"/>
          </a:p>
        </p:txBody>
      </p:sp>
      <p:sp>
        <p:nvSpPr>
          <p:cNvPr id="3" name="Picture Placeholder 2"/>
          <p:cNvSpPr>
            <a:spLocks noGrp="1" noChangeAspect="1"/>
          </p:cNvSpPr>
          <p:nvPr>
            <p:ph type="pic" idx="1"/>
          </p:nvPr>
        </p:nvSpPr>
        <p:spPr>
          <a:xfrm>
            <a:off x="9090826" y="4359077"/>
            <a:ext cx="10825460" cy="21515024"/>
          </a:xfrm>
        </p:spPr>
        <p:txBody>
          <a:bodyPr anchor="t"/>
          <a:lstStyle>
            <a:lvl1pPr marL="0" indent="0">
              <a:buNone/>
              <a:defRPr sz="7483"/>
            </a:lvl1pPr>
            <a:lvl2pPr marL="1069162" indent="0">
              <a:buNone/>
              <a:defRPr sz="6548"/>
            </a:lvl2pPr>
            <a:lvl3pPr marL="2138324" indent="0">
              <a:buNone/>
              <a:defRPr sz="5612"/>
            </a:lvl3pPr>
            <a:lvl4pPr marL="3207487" indent="0">
              <a:buNone/>
              <a:defRPr sz="4677"/>
            </a:lvl4pPr>
            <a:lvl5pPr marL="4276649" indent="0">
              <a:buNone/>
              <a:defRPr sz="4677"/>
            </a:lvl5pPr>
            <a:lvl6pPr marL="5345811" indent="0">
              <a:buNone/>
              <a:defRPr sz="4677"/>
            </a:lvl6pPr>
            <a:lvl7pPr marL="6414973" indent="0">
              <a:buNone/>
              <a:defRPr sz="4677"/>
            </a:lvl7pPr>
            <a:lvl8pPr marL="7484135" indent="0">
              <a:buNone/>
              <a:defRPr sz="4677"/>
            </a:lvl8pPr>
            <a:lvl9pPr marL="8553298" indent="0">
              <a:buNone/>
              <a:defRPr sz="4677"/>
            </a:lvl9pPr>
          </a:lstStyle>
          <a:p>
            <a:r>
              <a:rPr lang="en-GB"/>
              <a:t>Click icon to add picture</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n-GB"/>
              <a:t>Click to edit Master text styles</a:t>
            </a:r>
          </a:p>
        </p:txBody>
      </p:sp>
      <p:sp>
        <p:nvSpPr>
          <p:cNvPr id="5" name="Date Placeholder 4"/>
          <p:cNvSpPr>
            <a:spLocks noGrp="1"/>
          </p:cNvSpPr>
          <p:nvPr>
            <p:ph type="dt" sz="half" idx="10"/>
          </p:nvPr>
        </p:nvSpPr>
        <p:spPr/>
        <p:txBody>
          <a:bodyPr/>
          <a:lstStyle/>
          <a:p>
            <a:fld id="{2BF34840-B12A-3A4D-9025-840625A5AE24}" type="datetimeFigureOut">
              <a:rPr lang="fr-FR" smtClean="0"/>
              <a:t>07/09/2021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6F752865-B61A-6D48-AE53-31C3AFA38BF5}" type="slidenum">
              <a:rPr lang="fr-FR" smtClean="0"/>
              <a:t>‹#›</a:t>
            </a:fld>
            <a:endParaRPr lang="fr-FR"/>
          </a:p>
        </p:txBody>
      </p:sp>
    </p:spTree>
    <p:extLst>
      <p:ext uri="{BB962C8B-B14F-4D97-AF65-F5344CB8AC3E}">
        <p14:creationId xmlns:p14="http://schemas.microsoft.com/office/powerpoint/2010/main" val="38530492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70124" y="1611882"/>
            <a:ext cx="18443377" cy="5851808"/>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1470124" y="8059374"/>
            <a:ext cx="18443377" cy="19209345"/>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470124" y="28060644"/>
            <a:ext cx="4811316" cy="1611875"/>
          </a:xfrm>
          <a:prstGeom prst="rect">
            <a:avLst/>
          </a:prstGeom>
        </p:spPr>
        <p:txBody>
          <a:bodyPr vert="horz" lIns="91440" tIns="45720" rIns="91440" bIns="45720" rtlCol="0" anchor="ctr"/>
          <a:lstStyle>
            <a:lvl1pPr algn="l">
              <a:defRPr sz="2806">
                <a:solidFill>
                  <a:schemeClr val="tx1">
                    <a:tint val="75000"/>
                  </a:schemeClr>
                </a:solidFill>
              </a:defRPr>
            </a:lvl1pPr>
          </a:lstStyle>
          <a:p>
            <a:fld id="{2BF34840-B12A-3A4D-9025-840625A5AE24}" type="datetimeFigureOut">
              <a:rPr lang="fr-FR" smtClean="0"/>
              <a:t>07/09/2021</a:t>
            </a:fld>
            <a:endParaRPr lang="fr-FR"/>
          </a:p>
        </p:txBody>
      </p:sp>
      <p:sp>
        <p:nvSpPr>
          <p:cNvPr id="5" name="Footer Placeholder 4"/>
          <p:cNvSpPr>
            <a:spLocks noGrp="1"/>
          </p:cNvSpPr>
          <p:nvPr>
            <p:ph type="ftr" sz="quarter" idx="3"/>
          </p:nvPr>
        </p:nvSpPr>
        <p:spPr>
          <a:xfrm>
            <a:off x="7083326" y="28060644"/>
            <a:ext cx="7216973" cy="1611875"/>
          </a:xfrm>
          <a:prstGeom prst="rect">
            <a:avLst/>
          </a:prstGeom>
        </p:spPr>
        <p:txBody>
          <a:bodyPr vert="horz" lIns="91440" tIns="45720" rIns="91440" bIns="45720" rtlCol="0" anchor="ctr"/>
          <a:lstStyle>
            <a:lvl1pPr algn="ctr">
              <a:defRPr sz="2806">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15102185" y="28060644"/>
            <a:ext cx="4811316" cy="1611875"/>
          </a:xfrm>
          <a:prstGeom prst="rect">
            <a:avLst/>
          </a:prstGeom>
        </p:spPr>
        <p:txBody>
          <a:bodyPr vert="horz" lIns="91440" tIns="45720" rIns="91440" bIns="45720" rtlCol="0" anchor="ctr"/>
          <a:lstStyle>
            <a:lvl1pPr algn="r">
              <a:defRPr sz="2806">
                <a:solidFill>
                  <a:schemeClr val="tx1">
                    <a:tint val="75000"/>
                  </a:schemeClr>
                </a:solidFill>
              </a:defRPr>
            </a:lvl1pPr>
          </a:lstStyle>
          <a:p>
            <a:fld id="{6F752865-B61A-6D48-AE53-31C3AFA38BF5}" type="slidenum">
              <a:rPr lang="fr-FR" smtClean="0"/>
              <a:t>‹#›</a:t>
            </a:fld>
            <a:endParaRPr lang="fr-FR"/>
          </a:p>
        </p:txBody>
      </p:sp>
    </p:spTree>
    <p:extLst>
      <p:ext uri="{BB962C8B-B14F-4D97-AF65-F5344CB8AC3E}">
        <p14:creationId xmlns:p14="http://schemas.microsoft.com/office/powerpoint/2010/main" val="237014694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2138324" rtl="0" eaLnBrk="1" latinLnBrk="0" hangingPunct="1">
        <a:lnSpc>
          <a:spcPct val="90000"/>
        </a:lnSpc>
        <a:spcBef>
          <a:spcPct val="0"/>
        </a:spcBef>
        <a:buNone/>
        <a:defRPr sz="10289" kern="1200">
          <a:solidFill>
            <a:schemeClr val="tx1"/>
          </a:solidFill>
          <a:latin typeface="+mj-lt"/>
          <a:ea typeface="+mj-ea"/>
          <a:cs typeface="+mj-cs"/>
        </a:defRPr>
      </a:lvl1pPr>
    </p:titleStyle>
    <p:bodyStyle>
      <a:lvl1pPr marL="534581" indent="-534581" algn="l" defTabSz="2138324" rtl="0" eaLnBrk="1" latinLnBrk="0" hangingPunct="1">
        <a:lnSpc>
          <a:spcPct val="90000"/>
        </a:lnSpc>
        <a:spcBef>
          <a:spcPts val="2339"/>
        </a:spcBef>
        <a:buFont typeface="Arial" panose="020B0604020202020204" pitchFamily="34" charset="0"/>
        <a:buChar char="•"/>
        <a:defRPr sz="6548" kern="1200">
          <a:solidFill>
            <a:schemeClr val="tx1"/>
          </a:solidFill>
          <a:latin typeface="+mn-lt"/>
          <a:ea typeface="+mn-ea"/>
          <a:cs typeface="+mn-cs"/>
        </a:defRPr>
      </a:lvl1pPr>
      <a:lvl2pPr marL="1603743" indent="-534581" algn="l" defTabSz="2138324" rtl="0" eaLnBrk="1" latinLnBrk="0" hangingPunct="1">
        <a:lnSpc>
          <a:spcPct val="90000"/>
        </a:lnSpc>
        <a:spcBef>
          <a:spcPts val="1169"/>
        </a:spcBef>
        <a:buFont typeface="Arial" panose="020B0604020202020204" pitchFamily="34" charset="0"/>
        <a:buChar char="•"/>
        <a:defRPr sz="5612" kern="1200">
          <a:solidFill>
            <a:schemeClr val="tx1"/>
          </a:solidFill>
          <a:latin typeface="+mn-lt"/>
          <a:ea typeface="+mn-ea"/>
          <a:cs typeface="+mn-cs"/>
        </a:defRPr>
      </a:lvl2pPr>
      <a:lvl3pPr marL="2672906" indent="-534581" algn="l" defTabSz="2138324" rtl="0" eaLnBrk="1" latinLnBrk="0" hangingPunct="1">
        <a:lnSpc>
          <a:spcPct val="90000"/>
        </a:lnSpc>
        <a:spcBef>
          <a:spcPts val="1169"/>
        </a:spcBef>
        <a:buFont typeface="Arial" panose="020B0604020202020204" pitchFamily="34" charset="0"/>
        <a:buChar char="•"/>
        <a:defRPr sz="4677" kern="1200">
          <a:solidFill>
            <a:schemeClr val="tx1"/>
          </a:solidFill>
          <a:latin typeface="+mn-lt"/>
          <a:ea typeface="+mn-ea"/>
          <a:cs typeface="+mn-cs"/>
        </a:defRPr>
      </a:lvl3pPr>
      <a:lvl4pPr marL="3742068"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4pPr>
      <a:lvl5pPr marL="4811230"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5pPr>
      <a:lvl6pPr marL="5880392"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6pPr>
      <a:lvl7pPr marL="6949554"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7pPr>
      <a:lvl8pPr marL="8018717"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8pPr>
      <a:lvl9pPr marL="9087879"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9pPr>
    </p:bodyStyle>
    <p:otherStyle>
      <a:defPPr>
        <a:defRPr lang="en-US"/>
      </a:defPPr>
      <a:lvl1pPr marL="0" algn="l" defTabSz="2138324" rtl="0" eaLnBrk="1" latinLnBrk="0" hangingPunct="1">
        <a:defRPr sz="4209" kern="1200">
          <a:solidFill>
            <a:schemeClr val="tx1"/>
          </a:solidFill>
          <a:latin typeface="+mn-lt"/>
          <a:ea typeface="+mn-ea"/>
          <a:cs typeface="+mn-cs"/>
        </a:defRPr>
      </a:lvl1pPr>
      <a:lvl2pPr marL="1069162" algn="l" defTabSz="2138324" rtl="0" eaLnBrk="1" latinLnBrk="0" hangingPunct="1">
        <a:defRPr sz="4209" kern="1200">
          <a:solidFill>
            <a:schemeClr val="tx1"/>
          </a:solidFill>
          <a:latin typeface="+mn-lt"/>
          <a:ea typeface="+mn-ea"/>
          <a:cs typeface="+mn-cs"/>
        </a:defRPr>
      </a:lvl2pPr>
      <a:lvl3pPr marL="2138324" algn="l" defTabSz="2138324" rtl="0" eaLnBrk="1" latinLnBrk="0" hangingPunct="1">
        <a:defRPr sz="4209" kern="1200">
          <a:solidFill>
            <a:schemeClr val="tx1"/>
          </a:solidFill>
          <a:latin typeface="+mn-lt"/>
          <a:ea typeface="+mn-ea"/>
          <a:cs typeface="+mn-cs"/>
        </a:defRPr>
      </a:lvl3pPr>
      <a:lvl4pPr marL="3207487" algn="l" defTabSz="2138324" rtl="0" eaLnBrk="1" latinLnBrk="0" hangingPunct="1">
        <a:defRPr sz="4209" kern="1200">
          <a:solidFill>
            <a:schemeClr val="tx1"/>
          </a:solidFill>
          <a:latin typeface="+mn-lt"/>
          <a:ea typeface="+mn-ea"/>
          <a:cs typeface="+mn-cs"/>
        </a:defRPr>
      </a:lvl4pPr>
      <a:lvl5pPr marL="4276649" algn="l" defTabSz="2138324" rtl="0" eaLnBrk="1" latinLnBrk="0" hangingPunct="1">
        <a:defRPr sz="4209" kern="1200">
          <a:solidFill>
            <a:schemeClr val="tx1"/>
          </a:solidFill>
          <a:latin typeface="+mn-lt"/>
          <a:ea typeface="+mn-ea"/>
          <a:cs typeface="+mn-cs"/>
        </a:defRPr>
      </a:lvl5pPr>
      <a:lvl6pPr marL="5345811" algn="l" defTabSz="2138324" rtl="0" eaLnBrk="1" latinLnBrk="0" hangingPunct="1">
        <a:defRPr sz="4209" kern="1200">
          <a:solidFill>
            <a:schemeClr val="tx1"/>
          </a:solidFill>
          <a:latin typeface="+mn-lt"/>
          <a:ea typeface="+mn-ea"/>
          <a:cs typeface="+mn-cs"/>
        </a:defRPr>
      </a:lvl6pPr>
      <a:lvl7pPr marL="6414973" algn="l" defTabSz="2138324" rtl="0" eaLnBrk="1" latinLnBrk="0" hangingPunct="1">
        <a:defRPr sz="4209" kern="1200">
          <a:solidFill>
            <a:schemeClr val="tx1"/>
          </a:solidFill>
          <a:latin typeface="+mn-lt"/>
          <a:ea typeface="+mn-ea"/>
          <a:cs typeface="+mn-cs"/>
        </a:defRPr>
      </a:lvl7pPr>
      <a:lvl8pPr marL="7484135" algn="l" defTabSz="2138324" rtl="0" eaLnBrk="1" latinLnBrk="0" hangingPunct="1">
        <a:defRPr sz="4209" kern="1200">
          <a:solidFill>
            <a:schemeClr val="tx1"/>
          </a:solidFill>
          <a:latin typeface="+mn-lt"/>
          <a:ea typeface="+mn-ea"/>
          <a:cs typeface="+mn-cs"/>
        </a:defRPr>
      </a:lvl8pPr>
      <a:lvl9pPr marL="8553298" algn="l" defTabSz="2138324" rtl="0" eaLnBrk="1" latinLnBrk="0" hangingPunct="1">
        <a:defRPr sz="420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82196" y="2477394"/>
            <a:ext cx="10477084" cy="707886"/>
          </a:xfrm>
          <a:prstGeom prst="rect">
            <a:avLst/>
          </a:prstGeom>
          <a:noFill/>
        </p:spPr>
        <p:txBody>
          <a:bodyPr wrap="square" rtlCol="0">
            <a:spAutoFit/>
          </a:bodyPr>
          <a:lstStyle/>
          <a:p>
            <a:pPr algn="ctr"/>
            <a:r>
              <a:rPr lang="en-US" sz="4000" b="1" dirty="0">
                <a:ea typeface="Beirut" charset="-78"/>
                <a:cs typeface="Beirut" charset="-78"/>
              </a:rPr>
              <a:t>Objective</a:t>
            </a:r>
          </a:p>
        </p:txBody>
      </p:sp>
      <p:sp>
        <p:nvSpPr>
          <p:cNvPr id="81" name="Rounded Rectangle 80"/>
          <p:cNvSpPr/>
          <p:nvPr/>
        </p:nvSpPr>
        <p:spPr>
          <a:xfrm>
            <a:off x="81515" y="2437412"/>
            <a:ext cx="10477766" cy="3733302"/>
          </a:xfrm>
          <a:prstGeom prst="roundRect">
            <a:avLst/>
          </a:prstGeom>
          <a:noFill/>
          <a:ln w="1270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25" name="TextBox 24"/>
          <p:cNvSpPr txBox="1"/>
          <p:nvPr/>
        </p:nvSpPr>
        <p:spPr>
          <a:xfrm>
            <a:off x="465479" y="16988964"/>
            <a:ext cx="9924985" cy="707886"/>
          </a:xfrm>
          <a:prstGeom prst="rect">
            <a:avLst/>
          </a:prstGeom>
          <a:noFill/>
        </p:spPr>
        <p:txBody>
          <a:bodyPr wrap="square" rtlCol="0">
            <a:spAutoFit/>
          </a:bodyPr>
          <a:lstStyle/>
          <a:p>
            <a:pPr lvl="0" algn="ctr"/>
            <a:r>
              <a:rPr lang="en-US" sz="4000" b="1" dirty="0">
                <a:solidFill>
                  <a:prstClr val="black"/>
                </a:solidFill>
                <a:ea typeface="Beirut" charset="-78"/>
                <a:cs typeface="Beirut" charset="-78"/>
              </a:rPr>
              <a:t>2. The alignment model</a:t>
            </a:r>
          </a:p>
        </p:txBody>
      </p:sp>
      <p:sp>
        <p:nvSpPr>
          <p:cNvPr id="26" name="TextBox 25"/>
          <p:cNvSpPr txBox="1"/>
          <p:nvPr/>
        </p:nvSpPr>
        <p:spPr>
          <a:xfrm>
            <a:off x="295095" y="3123725"/>
            <a:ext cx="10597640" cy="2677656"/>
          </a:xfrm>
          <a:prstGeom prst="rect">
            <a:avLst/>
          </a:prstGeom>
          <a:noFill/>
        </p:spPr>
        <p:txBody>
          <a:bodyPr wrap="square" rtlCol="0">
            <a:spAutoFit/>
          </a:bodyPr>
          <a:lstStyle/>
          <a:p>
            <a:r>
              <a:rPr lang="fr-FR" sz="2800" dirty="0" err="1">
                <a:cs typeface="Beirut" charset="-78"/>
              </a:rPr>
              <a:t>Improve</a:t>
            </a:r>
            <a:r>
              <a:rPr lang="fr-FR" sz="2800" dirty="0">
                <a:cs typeface="Beirut" charset="-78"/>
              </a:rPr>
              <a:t> </a:t>
            </a:r>
            <a:r>
              <a:rPr lang="en-GB" sz="2800" dirty="0">
                <a:cs typeface="Beirut" charset="-78"/>
              </a:rPr>
              <a:t>hospital-based monitoring of CF </a:t>
            </a:r>
            <a:r>
              <a:rPr lang="en-GB" sz="2800" i="1" dirty="0">
                <a:solidFill>
                  <a:schemeClr val="tx1">
                    <a:lumMod val="50000"/>
                    <a:lumOff val="50000"/>
                  </a:schemeClr>
                </a:solidFill>
                <a:cs typeface="Beirut" charset="-78"/>
              </a:rPr>
              <a:t>by asking clinical questions related to recovery:</a:t>
            </a:r>
          </a:p>
          <a:p>
            <a:pPr marL="571500" indent="-571500">
              <a:buFont typeface="Arial" panose="020B0604020202020204" pitchFamily="34" charset="0"/>
              <a:buChar char="•"/>
            </a:pPr>
            <a:r>
              <a:rPr lang="en-US" sz="2800" dirty="0">
                <a:ea typeface="Beirut" charset="-78"/>
                <a:cs typeface="Beirut" charset="-78"/>
              </a:rPr>
              <a:t>How does a recovery after an antibiotic treatment look like?</a:t>
            </a:r>
          </a:p>
          <a:p>
            <a:pPr marL="571500" indent="-571500">
              <a:buFont typeface="Arial" panose="020B0604020202020204" pitchFamily="34" charset="0"/>
              <a:buChar char="•"/>
            </a:pPr>
            <a:r>
              <a:rPr lang="en-US" sz="2800" dirty="0">
                <a:ea typeface="Beirut" charset="-78"/>
                <a:cs typeface="Beirut" charset="-78"/>
              </a:rPr>
              <a:t>What is the typical response to treatment?</a:t>
            </a:r>
          </a:p>
          <a:p>
            <a:pPr marL="571500" indent="-571500">
              <a:buFont typeface="Arial" panose="020B0604020202020204" pitchFamily="34" charset="0"/>
              <a:buChar char="•"/>
            </a:pPr>
            <a:r>
              <a:rPr lang="en-US" sz="2800" dirty="0">
                <a:ea typeface="Beirut" charset="-78"/>
                <a:cs typeface="Beirut" charset="-78"/>
              </a:rPr>
              <a:t>Are there different types of recoveries?</a:t>
            </a:r>
          </a:p>
          <a:p>
            <a:r>
              <a:rPr lang="fr-FR" sz="2800" i="1" dirty="0">
                <a:solidFill>
                  <a:schemeClr val="tx1">
                    <a:lumMod val="50000"/>
                    <a:lumOff val="50000"/>
                  </a:schemeClr>
                </a:solidFill>
                <a:ea typeface="Beirut" charset="-78"/>
                <a:cs typeface="Beirut" charset="-78"/>
              </a:rPr>
              <a:t>and </a:t>
            </a:r>
            <a:r>
              <a:rPr lang="fr-FR" sz="2800" i="1" dirty="0" err="1">
                <a:solidFill>
                  <a:schemeClr val="tx1">
                    <a:lumMod val="50000"/>
                    <a:lumOff val="50000"/>
                  </a:schemeClr>
                </a:solidFill>
                <a:ea typeface="Beirut" charset="-78"/>
                <a:cs typeface="Beirut" charset="-78"/>
              </a:rPr>
              <a:t>answering</a:t>
            </a:r>
            <a:r>
              <a:rPr lang="fr-FR" sz="2800" i="1" dirty="0">
                <a:solidFill>
                  <a:schemeClr val="tx1">
                    <a:lumMod val="50000"/>
                    <a:lumOff val="50000"/>
                  </a:schemeClr>
                </a:solidFill>
                <a:ea typeface="Beirut" charset="-78"/>
                <a:cs typeface="Beirut" charset="-78"/>
              </a:rPr>
              <a:t> </a:t>
            </a:r>
            <a:r>
              <a:rPr lang="fr-FR" sz="2800" i="1" dirty="0" err="1">
                <a:solidFill>
                  <a:schemeClr val="tx1">
                    <a:lumMod val="50000"/>
                    <a:lumOff val="50000"/>
                  </a:schemeClr>
                </a:solidFill>
                <a:ea typeface="Beirut" charset="-78"/>
                <a:cs typeface="Beirut" charset="-78"/>
              </a:rPr>
              <a:t>them</a:t>
            </a:r>
            <a:r>
              <a:rPr lang="fr-FR" sz="2800" i="1" dirty="0">
                <a:solidFill>
                  <a:schemeClr val="tx1">
                    <a:lumMod val="50000"/>
                    <a:lumOff val="50000"/>
                  </a:schemeClr>
                </a:solidFill>
                <a:ea typeface="Beirut" charset="-78"/>
                <a:cs typeface="Beirut" charset="-78"/>
              </a:rPr>
              <a:t> </a:t>
            </a:r>
            <a:r>
              <a:rPr lang="fr-FR" sz="2800" i="1" dirty="0" err="1">
                <a:solidFill>
                  <a:schemeClr val="tx1">
                    <a:lumMod val="50000"/>
                    <a:lumOff val="50000"/>
                  </a:schemeClr>
                </a:solidFill>
                <a:ea typeface="Beirut" charset="-78"/>
                <a:cs typeface="Beirut" charset="-78"/>
              </a:rPr>
              <a:t>with</a:t>
            </a:r>
            <a:r>
              <a:rPr lang="fr-FR" sz="2800" i="1" dirty="0">
                <a:solidFill>
                  <a:schemeClr val="tx1">
                    <a:lumMod val="50000"/>
                    <a:lumOff val="50000"/>
                  </a:schemeClr>
                </a:solidFill>
                <a:ea typeface="Beirut" charset="-78"/>
                <a:cs typeface="Beirut" charset="-78"/>
              </a:rPr>
              <a:t> Machine Learning</a:t>
            </a:r>
            <a:endParaRPr lang="en-GB" sz="2800" i="1" dirty="0">
              <a:solidFill>
                <a:schemeClr val="tx1">
                  <a:lumMod val="50000"/>
                  <a:lumOff val="50000"/>
                </a:schemeClr>
              </a:solidFill>
              <a:cs typeface="Beirut" charset="-78"/>
            </a:endParaRPr>
          </a:p>
        </p:txBody>
      </p:sp>
      <p:pic>
        <p:nvPicPr>
          <p:cNvPr id="2" name="Picture 1">
            <a:extLst>
              <a:ext uri="{FF2B5EF4-FFF2-40B4-BE49-F238E27FC236}">
                <a16:creationId xmlns:a16="http://schemas.microsoft.com/office/drawing/2014/main" id="{11041625-1852-0B4F-A3C7-605350BD98C5}"/>
              </a:ext>
            </a:extLst>
          </p:cNvPr>
          <p:cNvPicPr>
            <a:picLocks noChangeAspect="1"/>
          </p:cNvPicPr>
          <p:nvPr/>
        </p:nvPicPr>
        <p:blipFill>
          <a:blip r:embed="rId3"/>
          <a:stretch>
            <a:fillRect/>
          </a:stretch>
        </p:blipFill>
        <p:spPr>
          <a:xfrm>
            <a:off x="160082" y="20559077"/>
            <a:ext cx="10286765" cy="5576458"/>
          </a:xfrm>
          <a:prstGeom prst="rect">
            <a:avLst/>
          </a:prstGeom>
        </p:spPr>
      </p:pic>
      <p:sp>
        <p:nvSpPr>
          <p:cNvPr id="49" name="TextBox 48">
            <a:extLst>
              <a:ext uri="{FF2B5EF4-FFF2-40B4-BE49-F238E27FC236}">
                <a16:creationId xmlns:a16="http://schemas.microsoft.com/office/drawing/2014/main" id="{E037790E-43FC-004C-958B-12D0BB940CB8}"/>
              </a:ext>
            </a:extLst>
          </p:cNvPr>
          <p:cNvSpPr txBox="1"/>
          <p:nvPr/>
        </p:nvSpPr>
        <p:spPr>
          <a:xfrm>
            <a:off x="278161" y="17880658"/>
            <a:ext cx="10112303" cy="2585323"/>
          </a:xfrm>
          <a:prstGeom prst="rect">
            <a:avLst/>
          </a:prstGeom>
          <a:noFill/>
        </p:spPr>
        <p:txBody>
          <a:bodyPr wrap="square" rtlCol="0">
            <a:spAutoFit/>
          </a:bodyPr>
          <a:lstStyle/>
          <a:p>
            <a:r>
              <a:rPr lang="en-GB" dirty="0"/>
              <a:t>A model is built to align the time series of patient’s physiological data at recovery start, thereby drawing the typical profile of a recovery.</a:t>
            </a:r>
          </a:p>
          <a:p>
            <a:endParaRPr lang="en-GB" dirty="0"/>
          </a:p>
          <a:p>
            <a:r>
              <a:rPr lang="en-GB" dirty="0"/>
              <a:t>Model assumptions:</a:t>
            </a:r>
          </a:p>
          <a:p>
            <a:pPr marL="571500" indent="-571500">
              <a:buFont typeface="+mj-lt"/>
              <a:buAutoNum type="arabicPeriod"/>
            </a:pPr>
            <a:r>
              <a:rPr lang="en-GB" dirty="0"/>
              <a:t>For each measure, the recorded values for the period immediately following treatment are a </a:t>
            </a:r>
            <a:r>
              <a:rPr lang="en-GB" dirty="0">
                <a:cs typeface="Beirut" charset="-78"/>
              </a:rPr>
              <a:t>noisy version of a single typical profile. </a:t>
            </a:r>
          </a:p>
          <a:p>
            <a:pPr marL="571500" indent="-571500">
              <a:buFont typeface="+mj-lt"/>
              <a:buAutoNum type="arabicPeriod"/>
            </a:pPr>
            <a:r>
              <a:rPr lang="en-GB" dirty="0">
                <a:cs typeface="Beirut" charset="-78"/>
              </a:rPr>
              <a:t>he amount a measured value deviates from this profile is controlled by the position on the profile and is independent from one day to the next. </a:t>
            </a:r>
          </a:p>
          <a:p>
            <a:pPr marL="571500" indent="-571500">
              <a:buFont typeface="+mj-lt"/>
              <a:buAutoNum type="arabicPeriod"/>
            </a:pPr>
            <a:r>
              <a:rPr lang="en-GB" dirty="0">
                <a:cs typeface="Beirut" charset="-78"/>
              </a:rPr>
              <a:t>The treatment start can happen anytime between day 1 and the maximum allowed offset (K-D). </a:t>
            </a:r>
          </a:p>
        </p:txBody>
      </p:sp>
      <p:sp>
        <p:nvSpPr>
          <p:cNvPr id="51" name="Rectangle 50">
            <a:extLst>
              <a:ext uri="{FF2B5EF4-FFF2-40B4-BE49-F238E27FC236}">
                <a16:creationId xmlns:a16="http://schemas.microsoft.com/office/drawing/2014/main" id="{FA79625F-275F-B445-AF58-667A100A365B}"/>
              </a:ext>
            </a:extLst>
          </p:cNvPr>
          <p:cNvSpPr/>
          <p:nvPr/>
        </p:nvSpPr>
        <p:spPr>
          <a:xfrm>
            <a:off x="1845810" y="306402"/>
            <a:ext cx="15506482" cy="1323439"/>
          </a:xfrm>
          <a:prstGeom prst="rect">
            <a:avLst/>
          </a:prstGeom>
        </p:spPr>
        <p:txBody>
          <a:bodyPr wrap="square">
            <a:spAutoFit/>
          </a:bodyPr>
          <a:lstStyle/>
          <a:p>
            <a:pPr algn="ctr"/>
            <a:r>
              <a:rPr lang="en-GB" sz="4000" dirty="0"/>
              <a:t>Bayesian inference with Expectation Maximisation for the characterisation of antibiotic treatment recovery in Cystic Fibrosis (CF)</a:t>
            </a:r>
          </a:p>
        </p:txBody>
      </p:sp>
      <p:pic>
        <p:nvPicPr>
          <p:cNvPr id="53" name="Picture 52">
            <a:extLst>
              <a:ext uri="{FF2B5EF4-FFF2-40B4-BE49-F238E27FC236}">
                <a16:creationId xmlns:a16="http://schemas.microsoft.com/office/drawing/2014/main" id="{2415F10B-E1BF-B44B-8B97-2D318399B5BE}"/>
              </a:ext>
            </a:extLst>
          </p:cNvPr>
          <p:cNvPicPr>
            <a:picLocks noChangeAspect="1"/>
          </p:cNvPicPr>
          <p:nvPr/>
        </p:nvPicPr>
        <p:blipFill>
          <a:blip r:embed="rId4"/>
          <a:stretch>
            <a:fillRect/>
          </a:stretch>
        </p:blipFill>
        <p:spPr>
          <a:xfrm>
            <a:off x="19736980" y="145782"/>
            <a:ext cx="1531155" cy="1591200"/>
          </a:xfrm>
          <a:prstGeom prst="rect">
            <a:avLst/>
          </a:prstGeom>
        </p:spPr>
      </p:pic>
      <p:pic>
        <p:nvPicPr>
          <p:cNvPr id="56" name="Picture 55">
            <a:extLst>
              <a:ext uri="{FF2B5EF4-FFF2-40B4-BE49-F238E27FC236}">
                <a16:creationId xmlns:a16="http://schemas.microsoft.com/office/drawing/2014/main" id="{761B6B2F-95F1-6645-BCF3-7ECF70FD17BE}"/>
              </a:ext>
            </a:extLst>
          </p:cNvPr>
          <p:cNvPicPr>
            <a:picLocks noChangeAspect="1"/>
          </p:cNvPicPr>
          <p:nvPr/>
        </p:nvPicPr>
        <p:blipFill>
          <a:blip r:embed="rId5"/>
          <a:stretch>
            <a:fillRect/>
          </a:stretch>
        </p:blipFill>
        <p:spPr>
          <a:xfrm>
            <a:off x="17551457" y="463844"/>
            <a:ext cx="1986358" cy="710964"/>
          </a:xfrm>
          <a:prstGeom prst="rect">
            <a:avLst/>
          </a:prstGeom>
        </p:spPr>
      </p:pic>
      <p:sp>
        <p:nvSpPr>
          <p:cNvPr id="57" name="TextBox 56">
            <a:extLst>
              <a:ext uri="{FF2B5EF4-FFF2-40B4-BE49-F238E27FC236}">
                <a16:creationId xmlns:a16="http://schemas.microsoft.com/office/drawing/2014/main" id="{00653B25-872C-9844-AA75-DFBB9B86EC36}"/>
              </a:ext>
            </a:extLst>
          </p:cNvPr>
          <p:cNvSpPr txBox="1"/>
          <p:nvPr/>
        </p:nvSpPr>
        <p:spPr>
          <a:xfrm>
            <a:off x="0" y="0"/>
            <a:ext cx="1594667" cy="646331"/>
          </a:xfrm>
          <a:prstGeom prst="rect">
            <a:avLst/>
          </a:prstGeom>
          <a:noFill/>
        </p:spPr>
        <p:txBody>
          <a:bodyPr wrap="none" rtlCol="0">
            <a:spAutoFit/>
          </a:bodyPr>
          <a:lstStyle/>
          <a:p>
            <a:r>
              <a:rPr lang="en-US" b="1" dirty="0"/>
              <a:t>Tristan </a:t>
            </a:r>
            <a:r>
              <a:rPr lang="en-US" b="1" dirty="0" err="1"/>
              <a:t>Trébaol</a:t>
            </a:r>
            <a:endParaRPr lang="en-US" b="1" dirty="0"/>
          </a:p>
          <a:p>
            <a:r>
              <a:rPr lang="en-US" dirty="0"/>
              <a:t>26.08.2021</a:t>
            </a:r>
          </a:p>
        </p:txBody>
      </p:sp>
      <p:sp>
        <p:nvSpPr>
          <p:cNvPr id="3" name="Rounded Rectangle 2"/>
          <p:cNvSpPr/>
          <p:nvPr/>
        </p:nvSpPr>
        <p:spPr>
          <a:xfrm>
            <a:off x="79000" y="16741951"/>
            <a:ext cx="10477766" cy="9694771"/>
          </a:xfrm>
          <a:prstGeom prst="roundRect">
            <a:avLst/>
          </a:prstGeom>
          <a:noFill/>
          <a:ln w="1270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a:extLst>
              <a:ext uri="{FF2B5EF4-FFF2-40B4-BE49-F238E27FC236}">
                <a16:creationId xmlns:a16="http://schemas.microsoft.com/office/drawing/2014/main" id="{CEEFD078-BEE3-4F44-BE07-9AF9719D85B2}"/>
              </a:ext>
            </a:extLst>
          </p:cNvPr>
          <p:cNvSpPr txBox="1"/>
          <p:nvPr/>
        </p:nvSpPr>
        <p:spPr>
          <a:xfrm>
            <a:off x="460314" y="6773373"/>
            <a:ext cx="9924985" cy="707886"/>
          </a:xfrm>
          <a:prstGeom prst="rect">
            <a:avLst/>
          </a:prstGeom>
          <a:noFill/>
        </p:spPr>
        <p:txBody>
          <a:bodyPr wrap="square" rtlCol="0">
            <a:spAutoFit/>
          </a:bodyPr>
          <a:lstStyle/>
          <a:p>
            <a:pPr lvl="0" algn="ctr"/>
            <a:r>
              <a:rPr lang="en-US" sz="4000" b="1" dirty="0">
                <a:solidFill>
                  <a:prstClr val="black"/>
                </a:solidFill>
                <a:ea typeface="Beirut" charset="-78"/>
                <a:cs typeface="Beirut" charset="-78"/>
              </a:rPr>
              <a:t>1. CF patient’s physiological data</a:t>
            </a:r>
          </a:p>
        </p:txBody>
      </p:sp>
      <p:pic>
        <p:nvPicPr>
          <p:cNvPr id="66" name="Picture 65">
            <a:extLst>
              <a:ext uri="{FF2B5EF4-FFF2-40B4-BE49-F238E27FC236}">
                <a16:creationId xmlns:a16="http://schemas.microsoft.com/office/drawing/2014/main" id="{EBC7474B-CB05-5843-931B-881889D68A9C}"/>
              </a:ext>
            </a:extLst>
          </p:cNvPr>
          <p:cNvPicPr>
            <a:picLocks noChangeAspect="1"/>
          </p:cNvPicPr>
          <p:nvPr/>
        </p:nvPicPr>
        <p:blipFill rotWithShape="1">
          <a:blip r:embed="rId6"/>
          <a:srcRect t="6389"/>
          <a:stretch/>
        </p:blipFill>
        <p:spPr>
          <a:xfrm>
            <a:off x="2945754" y="11774888"/>
            <a:ext cx="7006167" cy="4334666"/>
          </a:xfrm>
          <a:prstGeom prst="rect">
            <a:avLst/>
          </a:prstGeom>
        </p:spPr>
      </p:pic>
      <p:sp>
        <p:nvSpPr>
          <p:cNvPr id="67" name="TextBox 66">
            <a:extLst>
              <a:ext uri="{FF2B5EF4-FFF2-40B4-BE49-F238E27FC236}">
                <a16:creationId xmlns:a16="http://schemas.microsoft.com/office/drawing/2014/main" id="{286FDA8F-7AC3-1F4B-B2F8-9517C54174E8}"/>
              </a:ext>
            </a:extLst>
          </p:cNvPr>
          <p:cNvSpPr txBox="1"/>
          <p:nvPr/>
        </p:nvSpPr>
        <p:spPr>
          <a:xfrm>
            <a:off x="651477" y="9623705"/>
            <a:ext cx="2178802" cy="646331"/>
          </a:xfrm>
          <a:prstGeom prst="rect">
            <a:avLst/>
          </a:prstGeom>
          <a:noFill/>
        </p:spPr>
        <p:txBody>
          <a:bodyPr wrap="none" rtlCol="0">
            <a:spAutoFit/>
          </a:bodyPr>
          <a:lstStyle/>
          <a:p>
            <a:r>
              <a:rPr lang="en-US" b="1" dirty="0"/>
              <a:t>Clinical data: </a:t>
            </a:r>
          </a:p>
          <a:p>
            <a:r>
              <a:rPr lang="en-US" dirty="0"/>
              <a:t>Bimonthly recordings</a:t>
            </a:r>
          </a:p>
        </p:txBody>
      </p:sp>
      <p:sp>
        <p:nvSpPr>
          <p:cNvPr id="68" name="TextBox 67">
            <a:extLst>
              <a:ext uri="{FF2B5EF4-FFF2-40B4-BE49-F238E27FC236}">
                <a16:creationId xmlns:a16="http://schemas.microsoft.com/office/drawing/2014/main" id="{DE1DFC40-EC03-1647-8C83-15E751F591EA}"/>
              </a:ext>
            </a:extLst>
          </p:cNvPr>
          <p:cNvSpPr txBox="1"/>
          <p:nvPr/>
        </p:nvSpPr>
        <p:spPr>
          <a:xfrm>
            <a:off x="494086" y="11772646"/>
            <a:ext cx="2508700" cy="923330"/>
          </a:xfrm>
          <a:prstGeom prst="rect">
            <a:avLst/>
          </a:prstGeom>
          <a:noFill/>
        </p:spPr>
        <p:txBody>
          <a:bodyPr wrap="none" rtlCol="0">
            <a:spAutoFit/>
          </a:bodyPr>
          <a:lstStyle/>
          <a:p>
            <a:r>
              <a:rPr lang="en-US" b="1" dirty="0"/>
              <a:t>Home monitoring data: </a:t>
            </a:r>
          </a:p>
          <a:p>
            <a:r>
              <a:rPr lang="en-US" dirty="0"/>
              <a:t>Measurements ~3 times </a:t>
            </a:r>
          </a:p>
          <a:p>
            <a:r>
              <a:rPr lang="en-US" dirty="0"/>
              <a:t>per week</a:t>
            </a:r>
          </a:p>
        </p:txBody>
      </p:sp>
      <p:pic>
        <p:nvPicPr>
          <p:cNvPr id="69" name="Picture 68">
            <a:extLst>
              <a:ext uri="{FF2B5EF4-FFF2-40B4-BE49-F238E27FC236}">
                <a16:creationId xmlns:a16="http://schemas.microsoft.com/office/drawing/2014/main" id="{F906E148-7A85-FD4E-AF59-A73DC5A75633}"/>
              </a:ext>
            </a:extLst>
          </p:cNvPr>
          <p:cNvPicPr>
            <a:picLocks noChangeAspect="1"/>
          </p:cNvPicPr>
          <p:nvPr/>
        </p:nvPicPr>
        <p:blipFill>
          <a:blip r:embed="rId7"/>
          <a:stretch>
            <a:fillRect/>
          </a:stretch>
        </p:blipFill>
        <p:spPr>
          <a:xfrm>
            <a:off x="2999181" y="9510120"/>
            <a:ext cx="6622344" cy="2085832"/>
          </a:xfrm>
          <a:prstGeom prst="rect">
            <a:avLst/>
          </a:prstGeom>
        </p:spPr>
      </p:pic>
      <p:sp>
        <p:nvSpPr>
          <p:cNvPr id="65" name="Rounded Rectangle 64">
            <a:extLst>
              <a:ext uri="{FF2B5EF4-FFF2-40B4-BE49-F238E27FC236}">
                <a16:creationId xmlns:a16="http://schemas.microsoft.com/office/drawing/2014/main" id="{5AE7B233-20A8-4443-8916-8BC3052ADC0E}"/>
              </a:ext>
            </a:extLst>
          </p:cNvPr>
          <p:cNvSpPr/>
          <p:nvPr/>
        </p:nvSpPr>
        <p:spPr>
          <a:xfrm>
            <a:off x="73835" y="6526360"/>
            <a:ext cx="10477766" cy="9850199"/>
          </a:xfrm>
          <a:prstGeom prst="roundRect">
            <a:avLst/>
          </a:prstGeom>
          <a:noFill/>
          <a:ln w="1270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a:extLst>
              <a:ext uri="{FF2B5EF4-FFF2-40B4-BE49-F238E27FC236}">
                <a16:creationId xmlns:a16="http://schemas.microsoft.com/office/drawing/2014/main" id="{AC8269A8-2E1F-3246-B0F3-63F3E93ACC28}"/>
              </a:ext>
            </a:extLst>
          </p:cNvPr>
          <p:cNvSpPr txBox="1"/>
          <p:nvPr/>
        </p:nvSpPr>
        <p:spPr>
          <a:xfrm>
            <a:off x="278161" y="7582613"/>
            <a:ext cx="9924985" cy="1631216"/>
          </a:xfrm>
          <a:prstGeom prst="rect">
            <a:avLst/>
          </a:prstGeom>
          <a:noFill/>
        </p:spPr>
        <p:txBody>
          <a:bodyPr wrap="square" rtlCol="0">
            <a:spAutoFit/>
          </a:bodyPr>
          <a:lstStyle/>
          <a:p>
            <a:r>
              <a:rPr lang="en-US" sz="2000" dirty="0"/>
              <a:t>Physiological data from 258 individuals with CF is recorded for 2 years on a daily basis, as part of a home monitoring study with 2 hospitals in the UK.  The dataset contains 500k measurements in 17 features, from which 8 are studied (</a:t>
            </a:r>
            <a:r>
              <a:rPr lang="en-GB" sz="2000" dirty="0"/>
              <a:t>wellness, cough, FEV1, FEF2575, O2 saturation, pulse rate, temperature, minutes asleep). Bimonthly clinical data for those patients is provided by the hospitals.</a:t>
            </a:r>
            <a:endParaRPr lang="en-US" sz="2000" dirty="0"/>
          </a:p>
        </p:txBody>
      </p:sp>
      <p:sp>
        <p:nvSpPr>
          <p:cNvPr id="72" name="TextBox 71">
            <a:extLst>
              <a:ext uri="{FF2B5EF4-FFF2-40B4-BE49-F238E27FC236}">
                <a16:creationId xmlns:a16="http://schemas.microsoft.com/office/drawing/2014/main" id="{007DD7D5-E6A6-CC45-90CD-0781092174B6}"/>
              </a:ext>
            </a:extLst>
          </p:cNvPr>
          <p:cNvSpPr txBox="1"/>
          <p:nvPr/>
        </p:nvSpPr>
        <p:spPr>
          <a:xfrm>
            <a:off x="11201654" y="2647232"/>
            <a:ext cx="9924985" cy="707886"/>
          </a:xfrm>
          <a:prstGeom prst="rect">
            <a:avLst/>
          </a:prstGeom>
          <a:noFill/>
        </p:spPr>
        <p:txBody>
          <a:bodyPr wrap="square" rtlCol="0">
            <a:spAutoFit/>
          </a:bodyPr>
          <a:lstStyle/>
          <a:p>
            <a:pPr lvl="0" algn="ctr"/>
            <a:r>
              <a:rPr lang="en-US" sz="4000" b="1" dirty="0">
                <a:solidFill>
                  <a:prstClr val="black"/>
                </a:solidFill>
                <a:ea typeface="Beirut" charset="-78"/>
                <a:cs typeface="Beirut" charset="-78"/>
              </a:rPr>
              <a:t>3. Probabilistic generative algorithm</a:t>
            </a:r>
          </a:p>
        </p:txBody>
      </p:sp>
      <p:sp>
        <p:nvSpPr>
          <p:cNvPr id="75" name="TextBox 74">
            <a:extLst>
              <a:ext uri="{FF2B5EF4-FFF2-40B4-BE49-F238E27FC236}">
                <a16:creationId xmlns:a16="http://schemas.microsoft.com/office/drawing/2014/main" id="{7DB3A0A8-2B24-E547-893F-57516FA45DE5}"/>
              </a:ext>
            </a:extLst>
          </p:cNvPr>
          <p:cNvSpPr txBox="1"/>
          <p:nvPr/>
        </p:nvSpPr>
        <p:spPr>
          <a:xfrm>
            <a:off x="11014336" y="3538926"/>
            <a:ext cx="10112303" cy="1323439"/>
          </a:xfrm>
          <a:prstGeom prst="rect">
            <a:avLst/>
          </a:prstGeom>
          <a:noFill/>
        </p:spPr>
        <p:txBody>
          <a:bodyPr wrap="square" rtlCol="0">
            <a:spAutoFit/>
          </a:bodyPr>
          <a:lstStyle/>
          <a:p>
            <a:r>
              <a:rPr lang="en-GB" sz="2000" dirty="0"/>
              <a:t>The curve alignment is performed using a Bayesian inference approach with convergence through Expectation Maximisation. The information below shows the mathematical derivation for the single class (see report for multiple class inference).</a:t>
            </a:r>
          </a:p>
          <a:p>
            <a:endParaRPr lang="en-GB" sz="2000" dirty="0"/>
          </a:p>
        </p:txBody>
      </p:sp>
      <p:pic>
        <p:nvPicPr>
          <p:cNvPr id="4" name="Picture 3">
            <a:extLst>
              <a:ext uri="{FF2B5EF4-FFF2-40B4-BE49-F238E27FC236}">
                <a16:creationId xmlns:a16="http://schemas.microsoft.com/office/drawing/2014/main" id="{581030B1-7EDF-6E44-9FD5-99BED7AEB3AD}"/>
              </a:ext>
            </a:extLst>
          </p:cNvPr>
          <p:cNvPicPr>
            <a:picLocks noChangeAspect="1"/>
          </p:cNvPicPr>
          <p:nvPr/>
        </p:nvPicPr>
        <p:blipFill>
          <a:blip r:embed="rId8"/>
          <a:stretch>
            <a:fillRect/>
          </a:stretch>
        </p:blipFill>
        <p:spPr>
          <a:xfrm>
            <a:off x="10962941" y="4561865"/>
            <a:ext cx="10065025" cy="5555771"/>
          </a:xfrm>
          <a:prstGeom prst="rect">
            <a:avLst/>
          </a:prstGeom>
        </p:spPr>
      </p:pic>
      <p:sp>
        <p:nvSpPr>
          <p:cNvPr id="76" name="Rounded Rectangle 75">
            <a:extLst>
              <a:ext uri="{FF2B5EF4-FFF2-40B4-BE49-F238E27FC236}">
                <a16:creationId xmlns:a16="http://schemas.microsoft.com/office/drawing/2014/main" id="{A016AEDA-7000-E14C-9596-CD32D6B12F1E}"/>
              </a:ext>
            </a:extLst>
          </p:cNvPr>
          <p:cNvSpPr/>
          <p:nvPr/>
        </p:nvSpPr>
        <p:spPr>
          <a:xfrm>
            <a:off x="10815175" y="2400220"/>
            <a:ext cx="10477766" cy="7897160"/>
          </a:xfrm>
          <a:prstGeom prst="roundRect">
            <a:avLst/>
          </a:prstGeom>
          <a:noFill/>
          <a:ln w="1270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extBox 81">
            <a:extLst>
              <a:ext uri="{FF2B5EF4-FFF2-40B4-BE49-F238E27FC236}">
                <a16:creationId xmlns:a16="http://schemas.microsoft.com/office/drawing/2014/main" id="{F4373084-24F0-A24F-8551-7A869D2D164A}"/>
              </a:ext>
            </a:extLst>
          </p:cNvPr>
          <p:cNvSpPr txBox="1"/>
          <p:nvPr/>
        </p:nvSpPr>
        <p:spPr>
          <a:xfrm>
            <a:off x="11201653" y="10806003"/>
            <a:ext cx="9924985" cy="707886"/>
          </a:xfrm>
          <a:prstGeom prst="rect">
            <a:avLst/>
          </a:prstGeom>
          <a:noFill/>
        </p:spPr>
        <p:txBody>
          <a:bodyPr wrap="square" rtlCol="0">
            <a:spAutoFit/>
          </a:bodyPr>
          <a:lstStyle/>
          <a:p>
            <a:pPr lvl="0" algn="ctr"/>
            <a:r>
              <a:rPr lang="en-US" sz="4000" b="1" dirty="0">
                <a:solidFill>
                  <a:prstClr val="black"/>
                </a:solidFill>
                <a:ea typeface="Beirut" charset="-78"/>
                <a:cs typeface="Beirut" charset="-78"/>
              </a:rPr>
              <a:t>5. Typical recovery profile</a:t>
            </a:r>
          </a:p>
        </p:txBody>
      </p:sp>
      <p:pic>
        <p:nvPicPr>
          <p:cNvPr id="5" name="Picture 4">
            <a:extLst>
              <a:ext uri="{FF2B5EF4-FFF2-40B4-BE49-F238E27FC236}">
                <a16:creationId xmlns:a16="http://schemas.microsoft.com/office/drawing/2014/main" id="{733610FE-1C41-AF42-96B1-CB7975773A54}"/>
              </a:ext>
            </a:extLst>
          </p:cNvPr>
          <p:cNvPicPr>
            <a:picLocks noChangeAspect="1"/>
          </p:cNvPicPr>
          <p:nvPr/>
        </p:nvPicPr>
        <p:blipFill>
          <a:blip r:embed="rId9"/>
          <a:stretch>
            <a:fillRect/>
          </a:stretch>
        </p:blipFill>
        <p:spPr>
          <a:xfrm>
            <a:off x="10997990" y="13082626"/>
            <a:ext cx="6230867" cy="5291969"/>
          </a:xfrm>
          <a:prstGeom prst="rect">
            <a:avLst/>
          </a:prstGeom>
        </p:spPr>
      </p:pic>
      <p:pic>
        <p:nvPicPr>
          <p:cNvPr id="7" name="Picture 6">
            <a:extLst>
              <a:ext uri="{FF2B5EF4-FFF2-40B4-BE49-F238E27FC236}">
                <a16:creationId xmlns:a16="http://schemas.microsoft.com/office/drawing/2014/main" id="{D4C553D4-9DC0-C147-BA6A-0BAA73B956BC}"/>
              </a:ext>
            </a:extLst>
          </p:cNvPr>
          <p:cNvPicPr>
            <a:picLocks noChangeAspect="1"/>
          </p:cNvPicPr>
          <p:nvPr/>
        </p:nvPicPr>
        <p:blipFill>
          <a:blip r:embed="rId10"/>
          <a:stretch>
            <a:fillRect/>
          </a:stretch>
        </p:blipFill>
        <p:spPr>
          <a:xfrm>
            <a:off x="10851814" y="20889304"/>
            <a:ext cx="10414154" cy="5163564"/>
          </a:xfrm>
          <a:prstGeom prst="rect">
            <a:avLst/>
          </a:prstGeom>
        </p:spPr>
      </p:pic>
      <p:sp>
        <p:nvSpPr>
          <p:cNvPr id="83" name="Rounded Rectangle 82">
            <a:extLst>
              <a:ext uri="{FF2B5EF4-FFF2-40B4-BE49-F238E27FC236}">
                <a16:creationId xmlns:a16="http://schemas.microsoft.com/office/drawing/2014/main" id="{EABF015D-D56B-ED45-B46E-BA0AA38C72FE}"/>
              </a:ext>
            </a:extLst>
          </p:cNvPr>
          <p:cNvSpPr/>
          <p:nvPr/>
        </p:nvSpPr>
        <p:spPr>
          <a:xfrm>
            <a:off x="10820008" y="18865098"/>
            <a:ext cx="10477766" cy="7620959"/>
          </a:xfrm>
          <a:prstGeom prst="roundRect">
            <a:avLst/>
          </a:prstGeom>
          <a:noFill/>
          <a:ln w="1270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TextBox 85">
            <a:extLst>
              <a:ext uri="{FF2B5EF4-FFF2-40B4-BE49-F238E27FC236}">
                <a16:creationId xmlns:a16="http://schemas.microsoft.com/office/drawing/2014/main" id="{6CF2ACFC-5B63-5348-8D03-0F600ABD85F7}"/>
              </a:ext>
            </a:extLst>
          </p:cNvPr>
          <p:cNvSpPr txBox="1"/>
          <p:nvPr/>
        </p:nvSpPr>
        <p:spPr>
          <a:xfrm>
            <a:off x="11042061" y="19111427"/>
            <a:ext cx="9924985" cy="707886"/>
          </a:xfrm>
          <a:prstGeom prst="rect">
            <a:avLst/>
          </a:prstGeom>
          <a:noFill/>
        </p:spPr>
        <p:txBody>
          <a:bodyPr wrap="square" rtlCol="0">
            <a:spAutoFit/>
          </a:bodyPr>
          <a:lstStyle/>
          <a:p>
            <a:pPr lvl="0" algn="ctr"/>
            <a:r>
              <a:rPr lang="en-US" sz="4000" b="1" dirty="0">
                <a:solidFill>
                  <a:prstClr val="black"/>
                </a:solidFill>
                <a:ea typeface="Beirut" charset="-78"/>
                <a:cs typeface="Beirut" charset="-78"/>
              </a:rPr>
              <a:t>6. Multiple recoveries inference</a:t>
            </a:r>
          </a:p>
        </p:txBody>
      </p:sp>
      <p:sp>
        <p:nvSpPr>
          <p:cNvPr id="89" name="TextBox 88">
            <a:extLst>
              <a:ext uri="{FF2B5EF4-FFF2-40B4-BE49-F238E27FC236}">
                <a16:creationId xmlns:a16="http://schemas.microsoft.com/office/drawing/2014/main" id="{51DE9C98-8412-2D41-BE6A-67FA09D2D8DE}"/>
              </a:ext>
            </a:extLst>
          </p:cNvPr>
          <p:cNvSpPr txBox="1"/>
          <p:nvPr/>
        </p:nvSpPr>
        <p:spPr>
          <a:xfrm>
            <a:off x="11155832" y="11466692"/>
            <a:ext cx="10112303" cy="1754326"/>
          </a:xfrm>
          <a:prstGeom prst="rect">
            <a:avLst/>
          </a:prstGeom>
          <a:noFill/>
        </p:spPr>
        <p:txBody>
          <a:bodyPr wrap="square" rtlCol="0">
            <a:spAutoFit/>
          </a:bodyPr>
          <a:lstStyle/>
          <a:p>
            <a:r>
              <a:rPr lang="en-GB" dirty="0"/>
              <a:t>A characteristic profile of the changes in physiology and symptoms during a recovery was generated using the algorithm. The profile allows to define an accurate recovery start date, which provides a label to explore the time to response, and the quality of the recovery. It also revealed that health bio-markers typically respond sharply to treatment and recover fully back to stable baseline. 40% of recoveries started from a full decline (red zone in figure). After a recovery paroxysm, there is a call-back with stabilisation nearby the stable baseline. More importantly, no clear decline can be observed in a typical recovery. </a:t>
            </a:r>
            <a:endParaRPr lang="en-GB" sz="2000" dirty="0"/>
          </a:p>
        </p:txBody>
      </p:sp>
      <p:pic>
        <p:nvPicPr>
          <p:cNvPr id="11" name="Picture 10">
            <a:extLst>
              <a:ext uri="{FF2B5EF4-FFF2-40B4-BE49-F238E27FC236}">
                <a16:creationId xmlns:a16="http://schemas.microsoft.com/office/drawing/2014/main" id="{DAD057A3-DD8C-DE45-922A-300D53D0924E}"/>
              </a:ext>
            </a:extLst>
          </p:cNvPr>
          <p:cNvPicPr>
            <a:picLocks noChangeAspect="1"/>
          </p:cNvPicPr>
          <p:nvPr/>
        </p:nvPicPr>
        <p:blipFill>
          <a:blip r:embed="rId11"/>
          <a:stretch>
            <a:fillRect/>
          </a:stretch>
        </p:blipFill>
        <p:spPr>
          <a:xfrm>
            <a:off x="17175536" y="13215554"/>
            <a:ext cx="4091363" cy="3148401"/>
          </a:xfrm>
          <a:prstGeom prst="rect">
            <a:avLst/>
          </a:prstGeom>
        </p:spPr>
      </p:pic>
      <p:sp>
        <p:nvSpPr>
          <p:cNvPr id="80" name="Rounded Rectangle 79">
            <a:extLst>
              <a:ext uri="{FF2B5EF4-FFF2-40B4-BE49-F238E27FC236}">
                <a16:creationId xmlns:a16="http://schemas.microsoft.com/office/drawing/2014/main" id="{669DA38C-1820-5445-B2E8-C3991F2C21DD}"/>
              </a:ext>
            </a:extLst>
          </p:cNvPr>
          <p:cNvSpPr/>
          <p:nvPr/>
        </p:nvSpPr>
        <p:spPr>
          <a:xfrm>
            <a:off x="10815175" y="10637804"/>
            <a:ext cx="10477766" cy="7897160"/>
          </a:xfrm>
          <a:prstGeom prst="roundRect">
            <a:avLst/>
          </a:prstGeom>
          <a:noFill/>
          <a:ln w="1270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a:extLst>
              <a:ext uri="{FF2B5EF4-FFF2-40B4-BE49-F238E27FC236}">
                <a16:creationId xmlns:a16="http://schemas.microsoft.com/office/drawing/2014/main" id="{6B95624E-BD59-0E43-9806-DB4B3E421C7D}"/>
              </a:ext>
            </a:extLst>
          </p:cNvPr>
          <p:cNvSpPr/>
          <p:nvPr/>
        </p:nvSpPr>
        <p:spPr>
          <a:xfrm>
            <a:off x="16842779" y="16421015"/>
            <a:ext cx="4185187" cy="2031325"/>
          </a:xfrm>
          <a:prstGeom prst="rect">
            <a:avLst/>
          </a:prstGeom>
        </p:spPr>
        <p:txBody>
          <a:bodyPr wrap="square">
            <a:spAutoFit/>
          </a:bodyPr>
          <a:lstStyle/>
          <a:p>
            <a:r>
              <a:rPr lang="en-GB" dirty="0">
                <a:latin typeface="SFRM1000"/>
              </a:rPr>
              <a:t>A time to treatment response was computed with the learned offset. This can be used in the future to analyse the impact of multiple competing features, including antibiotic choice, on the time to treatment response and eventually give the patient the antibiotic that minimises this time. </a:t>
            </a:r>
            <a:endParaRPr lang="en-GB" dirty="0"/>
          </a:p>
        </p:txBody>
      </p:sp>
      <p:sp>
        <p:nvSpPr>
          <p:cNvPr id="12" name="Rectangle 11">
            <a:extLst>
              <a:ext uri="{FF2B5EF4-FFF2-40B4-BE49-F238E27FC236}">
                <a16:creationId xmlns:a16="http://schemas.microsoft.com/office/drawing/2014/main" id="{FE92A467-1819-304D-A892-0307C6200695}"/>
              </a:ext>
            </a:extLst>
          </p:cNvPr>
          <p:cNvSpPr/>
          <p:nvPr/>
        </p:nvSpPr>
        <p:spPr>
          <a:xfrm>
            <a:off x="11042061" y="19845827"/>
            <a:ext cx="9924985" cy="1200329"/>
          </a:xfrm>
          <a:prstGeom prst="rect">
            <a:avLst/>
          </a:prstGeom>
        </p:spPr>
        <p:txBody>
          <a:bodyPr wrap="square">
            <a:spAutoFit/>
          </a:bodyPr>
          <a:lstStyle/>
          <a:p>
            <a:r>
              <a:rPr lang="en-GB" dirty="0"/>
              <a:t>The probabilistic inference algorithm was also used to infer the two most typical types of recoveries. The two-fold partition of the samples was balanced: class 1 contained 53% of the data records and 47% for class 2. Based on the following results, this indicates that half of the recoveries were successful and half were only partial recoveries, thereby unsuccessful. </a:t>
            </a:r>
          </a:p>
        </p:txBody>
      </p:sp>
      <p:pic>
        <p:nvPicPr>
          <p:cNvPr id="13" name="Picture 12">
            <a:extLst>
              <a:ext uri="{FF2B5EF4-FFF2-40B4-BE49-F238E27FC236}">
                <a16:creationId xmlns:a16="http://schemas.microsoft.com/office/drawing/2014/main" id="{CFAC5582-03DB-E648-9D50-B7BF99F03C93}"/>
              </a:ext>
            </a:extLst>
          </p:cNvPr>
          <p:cNvPicPr>
            <a:picLocks noChangeAspect="1"/>
          </p:cNvPicPr>
          <p:nvPr/>
        </p:nvPicPr>
        <p:blipFill>
          <a:blip r:embed="rId12"/>
          <a:stretch>
            <a:fillRect/>
          </a:stretch>
        </p:blipFill>
        <p:spPr>
          <a:xfrm>
            <a:off x="14783281" y="27499815"/>
            <a:ext cx="6183765" cy="2405185"/>
          </a:xfrm>
          <a:prstGeom prst="rect">
            <a:avLst/>
          </a:prstGeom>
        </p:spPr>
      </p:pic>
      <p:sp>
        <p:nvSpPr>
          <p:cNvPr id="91" name="Rounded Rectangle 90">
            <a:extLst>
              <a:ext uri="{FF2B5EF4-FFF2-40B4-BE49-F238E27FC236}">
                <a16:creationId xmlns:a16="http://schemas.microsoft.com/office/drawing/2014/main" id="{36FA7D0D-BC37-5A4B-BEBA-70F6AA59DE50}"/>
              </a:ext>
            </a:extLst>
          </p:cNvPr>
          <p:cNvSpPr/>
          <p:nvPr/>
        </p:nvSpPr>
        <p:spPr>
          <a:xfrm>
            <a:off x="10788202" y="26732386"/>
            <a:ext cx="10477766" cy="3373031"/>
          </a:xfrm>
          <a:prstGeom prst="roundRect">
            <a:avLst/>
          </a:prstGeom>
          <a:noFill/>
          <a:ln w="1270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TextBox 92">
            <a:extLst>
              <a:ext uri="{FF2B5EF4-FFF2-40B4-BE49-F238E27FC236}">
                <a16:creationId xmlns:a16="http://schemas.microsoft.com/office/drawing/2014/main" id="{CAEDD3B8-7DE9-E643-AAA9-187BD54C1689}"/>
              </a:ext>
            </a:extLst>
          </p:cNvPr>
          <p:cNvSpPr txBox="1"/>
          <p:nvPr/>
        </p:nvSpPr>
        <p:spPr>
          <a:xfrm>
            <a:off x="11042061" y="26791929"/>
            <a:ext cx="9924985" cy="707886"/>
          </a:xfrm>
          <a:prstGeom prst="rect">
            <a:avLst/>
          </a:prstGeom>
          <a:noFill/>
        </p:spPr>
        <p:txBody>
          <a:bodyPr wrap="square" rtlCol="0">
            <a:spAutoFit/>
          </a:bodyPr>
          <a:lstStyle/>
          <a:p>
            <a:pPr lvl="0" algn="ctr"/>
            <a:r>
              <a:rPr lang="en-US" sz="4000" b="1" dirty="0">
                <a:solidFill>
                  <a:prstClr val="black"/>
                </a:solidFill>
                <a:ea typeface="Beirut" charset="-78"/>
                <a:cs typeface="Beirut" charset="-78"/>
              </a:rPr>
              <a:t>7. Definition of a recovery</a:t>
            </a:r>
          </a:p>
        </p:txBody>
      </p:sp>
      <p:sp>
        <p:nvSpPr>
          <p:cNvPr id="14" name="Rectangle 13">
            <a:extLst>
              <a:ext uri="{FF2B5EF4-FFF2-40B4-BE49-F238E27FC236}">
                <a16:creationId xmlns:a16="http://schemas.microsoft.com/office/drawing/2014/main" id="{69FCFB12-52EB-3E49-A296-EBC9131A99D0}"/>
              </a:ext>
            </a:extLst>
          </p:cNvPr>
          <p:cNvSpPr/>
          <p:nvPr/>
        </p:nvSpPr>
        <p:spPr>
          <a:xfrm>
            <a:off x="11090000" y="27496088"/>
            <a:ext cx="3693281" cy="2585323"/>
          </a:xfrm>
          <a:prstGeom prst="rect">
            <a:avLst/>
          </a:prstGeom>
        </p:spPr>
        <p:txBody>
          <a:bodyPr wrap="square">
            <a:spAutoFit/>
          </a:bodyPr>
          <a:lstStyle/>
          <a:p>
            <a:r>
              <a:rPr lang="en-GB" dirty="0">
                <a:latin typeface="SFRM1000"/>
              </a:rPr>
              <a:t>A recovery is a process of change in the patient’s health status following an antibiotic treatment, closely linked to the preceding acute pulmonary exacerbation. It lasts from the treatment start until the day where a recovery label can be assigned with sufficient certitude using the related graph:</a:t>
            </a:r>
            <a:endParaRPr lang="en-GB" dirty="0"/>
          </a:p>
        </p:txBody>
      </p:sp>
      <p:sp>
        <p:nvSpPr>
          <p:cNvPr id="94" name="Rectangle 93">
            <a:extLst>
              <a:ext uri="{FF2B5EF4-FFF2-40B4-BE49-F238E27FC236}">
                <a16:creationId xmlns:a16="http://schemas.microsoft.com/office/drawing/2014/main" id="{231C8042-379C-2949-9822-FA5698E87A61}"/>
              </a:ext>
            </a:extLst>
          </p:cNvPr>
          <p:cNvSpPr/>
          <p:nvPr/>
        </p:nvSpPr>
        <p:spPr>
          <a:xfrm>
            <a:off x="320195" y="27739383"/>
            <a:ext cx="6096000" cy="2308324"/>
          </a:xfrm>
          <a:prstGeom prst="rect">
            <a:avLst/>
          </a:prstGeom>
        </p:spPr>
        <p:txBody>
          <a:bodyPr>
            <a:spAutoFit/>
          </a:bodyPr>
          <a:lstStyle/>
          <a:p>
            <a:r>
              <a:rPr lang="en-GB" b="1" dirty="0">
                <a:solidFill>
                  <a:srgbClr val="0070C0"/>
                </a:solidFill>
                <a:latin typeface="SFRM1000"/>
              </a:rPr>
              <a:t>Actionable information for the clinician:</a:t>
            </a:r>
          </a:p>
          <a:p>
            <a:pPr marL="342900" indent="-342900">
              <a:buFont typeface="+mj-lt"/>
              <a:buAutoNum type="arabicPeriod"/>
            </a:pPr>
            <a:r>
              <a:rPr lang="en-GB" dirty="0">
                <a:solidFill>
                  <a:srgbClr val="0070C0"/>
                </a:solidFill>
                <a:latin typeface="SFRM1000"/>
              </a:rPr>
              <a:t>Patients with higher amount of treatments are more likely to experience successful recoveries. Already known, hence validates the ML approach</a:t>
            </a:r>
          </a:p>
          <a:p>
            <a:pPr marL="342900" indent="-342900">
              <a:buFont typeface="+mj-lt"/>
              <a:buAutoNum type="arabicPeriod"/>
            </a:pPr>
            <a:r>
              <a:rPr lang="en-GB" u="sng" dirty="0">
                <a:solidFill>
                  <a:srgbClr val="0070C0"/>
                </a:solidFill>
                <a:latin typeface="SFRM1000"/>
              </a:rPr>
              <a:t>Prognosis of recovery quality: </a:t>
            </a:r>
            <a:r>
              <a:rPr lang="en-GB" dirty="0">
                <a:solidFill>
                  <a:srgbClr val="0070C0"/>
                </a:solidFill>
                <a:latin typeface="SFRM1000"/>
              </a:rPr>
              <a:t>A high increase in subjective parameters (cough and wellness) not followed by physiological signals (FEV1, O2 saturation) can indicate the beginning of an unsuccessful recovery.</a:t>
            </a:r>
            <a:endParaRPr lang="en-GB" dirty="0">
              <a:solidFill>
                <a:srgbClr val="0070C0"/>
              </a:solidFill>
            </a:endParaRPr>
          </a:p>
        </p:txBody>
      </p:sp>
      <p:sp>
        <p:nvSpPr>
          <p:cNvPr id="95" name="TextBox 94">
            <a:extLst>
              <a:ext uri="{FF2B5EF4-FFF2-40B4-BE49-F238E27FC236}">
                <a16:creationId xmlns:a16="http://schemas.microsoft.com/office/drawing/2014/main" id="{67D85B85-99A8-4848-A988-1FB9075E43A3}"/>
              </a:ext>
            </a:extLst>
          </p:cNvPr>
          <p:cNvSpPr txBox="1"/>
          <p:nvPr/>
        </p:nvSpPr>
        <p:spPr>
          <a:xfrm>
            <a:off x="6214989" y="27683446"/>
            <a:ext cx="4181059" cy="2585323"/>
          </a:xfrm>
          <a:prstGeom prst="rect">
            <a:avLst/>
          </a:prstGeom>
          <a:noFill/>
        </p:spPr>
        <p:txBody>
          <a:bodyPr wrap="square" rtlCol="0">
            <a:spAutoFit/>
          </a:bodyPr>
          <a:lstStyle/>
          <a:p>
            <a:r>
              <a:rPr lang="en-US" b="1" dirty="0">
                <a:solidFill>
                  <a:srgbClr val="C00000"/>
                </a:solidFill>
              </a:rPr>
              <a:t>Future work:</a:t>
            </a:r>
          </a:p>
          <a:p>
            <a:pPr marL="342900" indent="-342900">
              <a:buFont typeface="+mj-lt"/>
              <a:buAutoNum type="arabicPeriod"/>
            </a:pPr>
            <a:r>
              <a:rPr lang="en-GB" dirty="0">
                <a:solidFill>
                  <a:srgbClr val="C00000"/>
                </a:solidFill>
              </a:rPr>
              <a:t>Analyse the impact of multiple competing features, including antibiotic choice, patient microbiology on the quality of recovery.</a:t>
            </a:r>
          </a:p>
          <a:p>
            <a:pPr marL="342900" indent="-342900">
              <a:buFont typeface="+mj-lt"/>
              <a:buAutoNum type="arabicPeriod"/>
            </a:pPr>
            <a:r>
              <a:rPr lang="en-US" dirty="0">
                <a:solidFill>
                  <a:srgbClr val="C00000"/>
                </a:solidFill>
              </a:rPr>
              <a:t>Infer long-term outcomes of combined treatments and therapies (</a:t>
            </a:r>
            <a:r>
              <a:rPr lang="en-US" i="1" dirty="0">
                <a:solidFill>
                  <a:srgbClr val="C00000"/>
                </a:solidFill>
              </a:rPr>
              <a:t>in particular CFTR modulators</a:t>
            </a:r>
            <a:r>
              <a:rPr lang="en-US" dirty="0">
                <a:solidFill>
                  <a:srgbClr val="C00000"/>
                </a:solidFill>
              </a:rPr>
              <a:t>).</a:t>
            </a:r>
          </a:p>
          <a:p>
            <a:pPr marL="342900" indent="-342900">
              <a:buFont typeface="+mj-lt"/>
              <a:buAutoNum type="arabicPeriod"/>
            </a:pPr>
            <a:endParaRPr lang="en-US" dirty="0">
              <a:solidFill>
                <a:srgbClr val="C00000"/>
              </a:solidFill>
            </a:endParaRPr>
          </a:p>
        </p:txBody>
      </p:sp>
      <p:sp>
        <p:nvSpPr>
          <p:cNvPr id="97" name="Rounded Rectangle 96">
            <a:extLst>
              <a:ext uri="{FF2B5EF4-FFF2-40B4-BE49-F238E27FC236}">
                <a16:creationId xmlns:a16="http://schemas.microsoft.com/office/drawing/2014/main" id="{C803E8ED-D303-B046-B499-890D61750B4B}"/>
              </a:ext>
            </a:extLst>
          </p:cNvPr>
          <p:cNvSpPr/>
          <p:nvPr/>
        </p:nvSpPr>
        <p:spPr>
          <a:xfrm>
            <a:off x="88960" y="26636809"/>
            <a:ext cx="10477766" cy="3504562"/>
          </a:xfrm>
          <a:prstGeom prst="roundRect">
            <a:avLst/>
          </a:prstGeom>
          <a:noFill/>
          <a:ln w="1270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0584CA8D-B022-1243-9C7A-38A70502E147}"/>
              </a:ext>
            </a:extLst>
          </p:cNvPr>
          <p:cNvPicPr>
            <a:picLocks noChangeAspect="1"/>
          </p:cNvPicPr>
          <p:nvPr/>
        </p:nvPicPr>
        <p:blipFill>
          <a:blip r:embed="rId13"/>
          <a:stretch>
            <a:fillRect/>
          </a:stretch>
        </p:blipFill>
        <p:spPr>
          <a:xfrm>
            <a:off x="62960" y="726340"/>
            <a:ext cx="1286992" cy="1286992"/>
          </a:xfrm>
          <a:prstGeom prst="rect">
            <a:avLst/>
          </a:prstGeom>
        </p:spPr>
      </p:pic>
      <p:sp>
        <p:nvSpPr>
          <p:cNvPr id="8" name="Rectangle 7">
            <a:extLst>
              <a:ext uri="{FF2B5EF4-FFF2-40B4-BE49-F238E27FC236}">
                <a16:creationId xmlns:a16="http://schemas.microsoft.com/office/drawing/2014/main" id="{665EBC6F-6569-3040-9B41-C0BCB657528B}"/>
              </a:ext>
            </a:extLst>
          </p:cNvPr>
          <p:cNvSpPr/>
          <p:nvPr/>
        </p:nvSpPr>
        <p:spPr>
          <a:xfrm>
            <a:off x="-6436" y="1967166"/>
            <a:ext cx="1356387" cy="430887"/>
          </a:xfrm>
          <a:prstGeom prst="rect">
            <a:avLst/>
          </a:prstGeom>
        </p:spPr>
        <p:txBody>
          <a:bodyPr wrap="square">
            <a:spAutoFit/>
          </a:bodyPr>
          <a:lstStyle/>
          <a:p>
            <a:pPr algn="ctr"/>
            <a:r>
              <a:rPr lang="en-US" sz="1100" dirty="0"/>
              <a:t>Full report &amp; code documentation</a:t>
            </a:r>
          </a:p>
        </p:txBody>
      </p:sp>
      <p:sp>
        <p:nvSpPr>
          <p:cNvPr id="44" name="TextBox 43">
            <a:extLst>
              <a:ext uri="{FF2B5EF4-FFF2-40B4-BE49-F238E27FC236}">
                <a16:creationId xmlns:a16="http://schemas.microsoft.com/office/drawing/2014/main" id="{9778948A-2D7F-DB44-A523-328C5C26968D}"/>
              </a:ext>
            </a:extLst>
          </p:cNvPr>
          <p:cNvSpPr txBox="1"/>
          <p:nvPr/>
        </p:nvSpPr>
        <p:spPr>
          <a:xfrm>
            <a:off x="416579" y="26831411"/>
            <a:ext cx="9924985" cy="707886"/>
          </a:xfrm>
          <a:prstGeom prst="rect">
            <a:avLst/>
          </a:prstGeom>
          <a:noFill/>
        </p:spPr>
        <p:txBody>
          <a:bodyPr wrap="square" rtlCol="0">
            <a:spAutoFit/>
          </a:bodyPr>
          <a:lstStyle/>
          <a:p>
            <a:pPr lvl="0" algn="ctr"/>
            <a:r>
              <a:rPr lang="en-US" sz="4000" b="1" dirty="0">
                <a:solidFill>
                  <a:prstClr val="black"/>
                </a:solidFill>
                <a:ea typeface="Beirut" charset="-78"/>
                <a:cs typeface="Beirut" charset="-78"/>
              </a:rPr>
              <a:t>Conclusion</a:t>
            </a:r>
          </a:p>
        </p:txBody>
      </p:sp>
    </p:spTree>
    <p:extLst>
      <p:ext uri="{BB962C8B-B14F-4D97-AF65-F5344CB8AC3E}">
        <p14:creationId xmlns:p14="http://schemas.microsoft.com/office/powerpoint/2010/main" val="198614415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6428</TotalTime>
  <Words>709</Words>
  <Application>Microsoft Macintosh PowerPoint</Application>
  <PresentationFormat>Custom</PresentationFormat>
  <Paragraphs>41</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SFRM1000</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Gaspard Debains</dc:creator>
  <cp:lastModifiedBy>Tristan Trebaol</cp:lastModifiedBy>
  <cp:revision>92</cp:revision>
  <cp:lastPrinted>2019-06-30T23:31:20Z</cp:lastPrinted>
  <dcterms:created xsi:type="dcterms:W3CDTF">2019-01-25T16:45:56Z</dcterms:created>
  <dcterms:modified xsi:type="dcterms:W3CDTF">2021-09-07T00:01:40Z</dcterms:modified>
</cp:coreProperties>
</file>