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4"/>
  </p:sldMasterIdLst>
  <p:notesMasterIdLst>
    <p:notesMasterId r:id="rId23"/>
  </p:notesMasterIdLst>
  <p:sldIdLst>
    <p:sldId id="256" r:id="rId5"/>
    <p:sldId id="259" r:id="rId6"/>
    <p:sldId id="260" r:id="rId7"/>
    <p:sldId id="265" r:id="rId8"/>
    <p:sldId id="271" r:id="rId9"/>
    <p:sldId id="273" r:id="rId10"/>
    <p:sldId id="274" r:id="rId11"/>
    <p:sldId id="261" r:id="rId12"/>
    <p:sldId id="264" r:id="rId13"/>
    <p:sldId id="262" r:id="rId14"/>
    <p:sldId id="263" r:id="rId15"/>
    <p:sldId id="266" r:id="rId16"/>
    <p:sldId id="258" r:id="rId17"/>
    <p:sldId id="269" r:id="rId18"/>
    <p:sldId id="272" r:id="rId19"/>
    <p:sldId id="268" r:id="rId20"/>
    <p:sldId id="267" r:id="rId21"/>
    <p:sldId id="270" r:id="rId22"/>
  </p:sldIdLst>
  <p:sldSz cx="43891200" cy="32918400"/>
  <p:notesSz cx="15074900" cy="20104100"/>
  <p:defaultTextStyle>
    <a:defPPr>
      <a:defRPr kern="0"/>
    </a:defPPr>
  </p:defaultTextStyle>
  <p:extLst>
    <p:ext uri="{EFAFB233-063F-42B5-8137-9DF3F51BA10A}">
      <p15:sldGuideLst xmlns:p15="http://schemas.microsoft.com/office/powerpoint/2012/main">
        <p15:guide id="1" orient="horz" pos="4716" userDrawn="1">
          <p15:clr>
            <a:srgbClr val="A4A3A4"/>
          </p15:clr>
        </p15:guide>
        <p15:guide id="2" pos="628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E92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5481A2-ACF2-DE71-073A-3D38E9AE3242}" v="1" dt="2025-05-05T20:28:34.973"/>
    <p1510:client id="{569BC5E9-DFF9-0496-5394-0ED38CDFE5FC}" v="29" dt="2025-05-05T20:26:08.610"/>
    <p1510:client id="{BAB1271A-4466-ABF7-B43C-A48A4B40DE7A}" v="207" dt="2025-05-05T20:37:24.465"/>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532"/>
    <p:restoredTop sz="81770"/>
  </p:normalViewPr>
  <p:slideViewPr>
    <p:cSldViewPr snapToGrid="0">
      <p:cViewPr>
        <p:scale>
          <a:sx n="20" d="100"/>
          <a:sy n="20" d="100"/>
        </p:scale>
        <p:origin x="376" y="144"/>
      </p:cViewPr>
      <p:guideLst>
        <p:guide orient="horz" pos="4716"/>
        <p:guide pos="628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DA1A3C-C1EF-4315-804E-6F32AD81B7C6}"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C0BAA68B-4EB1-40CC-92A4-EC4E1C45B222}">
      <dgm:prSet/>
      <dgm:spPr>
        <a:solidFill>
          <a:schemeClr val="accent2">
            <a:lumMod val="75000"/>
          </a:schemeClr>
        </a:solidFill>
      </dgm:spPr>
      <dgm:t>
        <a:bodyPr/>
        <a:lstStyle/>
        <a:p>
          <a:pPr algn="ctr"/>
          <a:r>
            <a:rPr lang="en-US" dirty="0"/>
            <a:t>This project investigates the relation between </a:t>
          </a:r>
          <a:r>
            <a:rPr lang="en-US" b="1" dirty="0"/>
            <a:t>vote choice </a:t>
          </a:r>
          <a:r>
            <a:rPr lang="en-US" dirty="0"/>
            <a:t>and </a:t>
          </a:r>
          <a:r>
            <a:rPr lang="en-US" b="1" dirty="0"/>
            <a:t>environmental spending trends.</a:t>
          </a:r>
        </a:p>
      </dgm:t>
    </dgm:pt>
    <dgm:pt modelId="{67190273-4EE7-4EFA-8D0C-D5FEDA8FDB4F}" type="parTrans" cxnId="{FBD0C7C4-8E67-497D-886D-F9C4301D45A4}">
      <dgm:prSet/>
      <dgm:spPr/>
      <dgm:t>
        <a:bodyPr/>
        <a:lstStyle/>
        <a:p>
          <a:endParaRPr lang="en-US"/>
        </a:p>
      </dgm:t>
    </dgm:pt>
    <dgm:pt modelId="{B2BCBCB3-2137-446B-9D9D-DA1437A1ED28}" type="sibTrans" cxnId="{FBD0C7C4-8E67-497D-886D-F9C4301D45A4}">
      <dgm:prSet/>
      <dgm:spPr/>
      <dgm:t>
        <a:bodyPr/>
        <a:lstStyle/>
        <a:p>
          <a:endParaRPr lang="en-US"/>
        </a:p>
      </dgm:t>
    </dgm:pt>
    <dgm:pt modelId="{5B97786E-B703-4673-8C14-AD6FBE7B5B3B}">
      <dgm:prSet/>
      <dgm:spPr>
        <a:solidFill>
          <a:schemeClr val="bg1">
            <a:lumMod val="75000"/>
          </a:schemeClr>
        </a:solidFill>
      </dgm:spPr>
      <dgm:t>
        <a:bodyPr/>
        <a:lstStyle/>
        <a:p>
          <a:pPr algn="ctr"/>
          <a:r>
            <a:rPr lang="en-US" dirty="0"/>
            <a:t>Focus on how voting behavior, news consumption, opinions on spending for recreational services, and alternative energy sources influence spending prerogatives. </a:t>
          </a:r>
        </a:p>
      </dgm:t>
    </dgm:pt>
    <dgm:pt modelId="{246F09EB-B355-47DE-BC5C-225B6AC43559}" type="parTrans" cxnId="{780EF04F-B2DA-41F6-A8C6-80A81D3A5FD3}">
      <dgm:prSet/>
      <dgm:spPr/>
      <dgm:t>
        <a:bodyPr/>
        <a:lstStyle/>
        <a:p>
          <a:endParaRPr lang="en-US"/>
        </a:p>
      </dgm:t>
    </dgm:pt>
    <dgm:pt modelId="{C52FDDFB-E7F0-432E-ABB0-95A3A2527BE0}" type="sibTrans" cxnId="{780EF04F-B2DA-41F6-A8C6-80A81D3A5FD3}">
      <dgm:prSet/>
      <dgm:spPr/>
      <dgm:t>
        <a:bodyPr/>
        <a:lstStyle/>
        <a:p>
          <a:endParaRPr lang="en-US"/>
        </a:p>
      </dgm:t>
    </dgm:pt>
    <dgm:pt modelId="{75348041-76BC-4B80-BD3A-FB427F7D4245}">
      <dgm:prSet/>
      <dgm:spPr>
        <a:solidFill>
          <a:schemeClr val="tx2">
            <a:lumMod val="40000"/>
            <a:lumOff val="60000"/>
          </a:schemeClr>
        </a:solidFill>
      </dgm:spPr>
      <dgm:t>
        <a:bodyPr/>
        <a:lstStyle/>
        <a:p>
          <a:pPr algn="ctr">
            <a:buNone/>
          </a:pPr>
          <a:endParaRPr lang="en-US" b="0" i="0" u="none" dirty="0"/>
        </a:p>
        <a:p>
          <a:pPr algn="ctr">
            <a:buNone/>
          </a:pPr>
          <a:r>
            <a:rPr lang="en-US" b="0" i="0" u="none" dirty="0"/>
            <a:t>Does political party affiliation influence environmental spending priorities and preferences and what role do voting behavior, consumption of news, opinions on spending for parks and recreational services, and views on spending for alternative energy sources play in shaping these spending prerogatives?</a:t>
          </a:r>
        </a:p>
        <a:p>
          <a:pPr algn="l">
            <a:buNone/>
          </a:pPr>
          <a:endParaRPr lang="en-US" dirty="0"/>
        </a:p>
      </dgm:t>
    </dgm:pt>
    <dgm:pt modelId="{BFA31F32-ADF7-4E8F-BFBB-BB90CC8A6784}" type="parTrans" cxnId="{BAF8766F-49E0-4AEE-889D-9CA54F4CBF62}">
      <dgm:prSet/>
      <dgm:spPr/>
      <dgm:t>
        <a:bodyPr/>
        <a:lstStyle/>
        <a:p>
          <a:endParaRPr lang="en-US"/>
        </a:p>
      </dgm:t>
    </dgm:pt>
    <dgm:pt modelId="{A3DACCCF-5001-4D79-95D7-8E1ADB6730D0}" type="sibTrans" cxnId="{BAF8766F-49E0-4AEE-889D-9CA54F4CBF62}">
      <dgm:prSet/>
      <dgm:spPr/>
      <dgm:t>
        <a:bodyPr/>
        <a:lstStyle/>
        <a:p>
          <a:endParaRPr lang="en-US"/>
        </a:p>
      </dgm:t>
    </dgm:pt>
    <dgm:pt modelId="{449031E4-03C4-F44C-8F15-7DD191E30047}" type="pres">
      <dgm:prSet presAssocID="{F1DA1A3C-C1EF-4315-804E-6F32AD81B7C6}" presName="linear" presStyleCnt="0">
        <dgm:presLayoutVars>
          <dgm:animLvl val="lvl"/>
          <dgm:resizeHandles val="exact"/>
        </dgm:presLayoutVars>
      </dgm:prSet>
      <dgm:spPr/>
    </dgm:pt>
    <dgm:pt modelId="{FE95F1D9-012F-A647-980D-4EBF1EF77A9C}" type="pres">
      <dgm:prSet presAssocID="{C0BAA68B-4EB1-40CC-92A4-EC4E1C45B222}" presName="parentText" presStyleLbl="node1" presStyleIdx="0" presStyleCnt="3">
        <dgm:presLayoutVars>
          <dgm:chMax val="0"/>
          <dgm:bulletEnabled val="1"/>
        </dgm:presLayoutVars>
      </dgm:prSet>
      <dgm:spPr/>
    </dgm:pt>
    <dgm:pt modelId="{76361C54-0F15-644C-97D3-1BAF791C9199}" type="pres">
      <dgm:prSet presAssocID="{B2BCBCB3-2137-446B-9D9D-DA1437A1ED28}" presName="spacer" presStyleCnt="0"/>
      <dgm:spPr/>
    </dgm:pt>
    <dgm:pt modelId="{AA7C0072-3469-C541-B494-4B5742EB72B5}" type="pres">
      <dgm:prSet presAssocID="{5B97786E-B703-4673-8C14-AD6FBE7B5B3B}" presName="parentText" presStyleLbl="node1" presStyleIdx="1" presStyleCnt="3">
        <dgm:presLayoutVars>
          <dgm:chMax val="0"/>
          <dgm:bulletEnabled val="1"/>
        </dgm:presLayoutVars>
      </dgm:prSet>
      <dgm:spPr/>
    </dgm:pt>
    <dgm:pt modelId="{57CBE8BC-D13C-7040-915F-5C1B03EC703C}" type="pres">
      <dgm:prSet presAssocID="{C52FDDFB-E7F0-432E-ABB0-95A3A2527BE0}" presName="spacer" presStyleCnt="0"/>
      <dgm:spPr/>
    </dgm:pt>
    <dgm:pt modelId="{B196AADE-75BC-2845-AB49-6E443AD8C7EF}" type="pres">
      <dgm:prSet presAssocID="{75348041-76BC-4B80-BD3A-FB427F7D4245}" presName="parentText" presStyleLbl="node1" presStyleIdx="2" presStyleCnt="3">
        <dgm:presLayoutVars>
          <dgm:chMax val="0"/>
          <dgm:bulletEnabled val="1"/>
        </dgm:presLayoutVars>
      </dgm:prSet>
      <dgm:spPr/>
    </dgm:pt>
  </dgm:ptLst>
  <dgm:cxnLst>
    <dgm:cxn modelId="{90AA521F-A8E3-DD4D-8467-076E42488F05}" type="presOf" srcId="{F1DA1A3C-C1EF-4315-804E-6F32AD81B7C6}" destId="{449031E4-03C4-F44C-8F15-7DD191E30047}" srcOrd="0" destOrd="0" presId="urn:microsoft.com/office/officeart/2005/8/layout/vList2"/>
    <dgm:cxn modelId="{72CCF93F-4AF6-9243-A85D-413B1D796EFA}" type="presOf" srcId="{C0BAA68B-4EB1-40CC-92A4-EC4E1C45B222}" destId="{FE95F1D9-012F-A647-980D-4EBF1EF77A9C}" srcOrd="0" destOrd="0" presId="urn:microsoft.com/office/officeart/2005/8/layout/vList2"/>
    <dgm:cxn modelId="{BAF8766F-49E0-4AEE-889D-9CA54F4CBF62}" srcId="{F1DA1A3C-C1EF-4315-804E-6F32AD81B7C6}" destId="{75348041-76BC-4B80-BD3A-FB427F7D4245}" srcOrd="2" destOrd="0" parTransId="{BFA31F32-ADF7-4E8F-BFBB-BB90CC8A6784}" sibTransId="{A3DACCCF-5001-4D79-95D7-8E1ADB6730D0}"/>
    <dgm:cxn modelId="{780EF04F-B2DA-41F6-A8C6-80A81D3A5FD3}" srcId="{F1DA1A3C-C1EF-4315-804E-6F32AD81B7C6}" destId="{5B97786E-B703-4673-8C14-AD6FBE7B5B3B}" srcOrd="1" destOrd="0" parTransId="{246F09EB-B355-47DE-BC5C-225B6AC43559}" sibTransId="{C52FDDFB-E7F0-432E-ABB0-95A3A2527BE0}"/>
    <dgm:cxn modelId="{3103257B-484A-9F46-8529-67F6404ADDC6}" type="presOf" srcId="{75348041-76BC-4B80-BD3A-FB427F7D4245}" destId="{B196AADE-75BC-2845-AB49-6E443AD8C7EF}" srcOrd="0" destOrd="0" presId="urn:microsoft.com/office/officeart/2005/8/layout/vList2"/>
    <dgm:cxn modelId="{12E8E6B9-E94B-7843-ACAE-B6AAA2D1A2E4}" type="presOf" srcId="{5B97786E-B703-4673-8C14-AD6FBE7B5B3B}" destId="{AA7C0072-3469-C541-B494-4B5742EB72B5}" srcOrd="0" destOrd="0" presId="urn:microsoft.com/office/officeart/2005/8/layout/vList2"/>
    <dgm:cxn modelId="{FBD0C7C4-8E67-497D-886D-F9C4301D45A4}" srcId="{F1DA1A3C-C1EF-4315-804E-6F32AD81B7C6}" destId="{C0BAA68B-4EB1-40CC-92A4-EC4E1C45B222}" srcOrd="0" destOrd="0" parTransId="{67190273-4EE7-4EFA-8D0C-D5FEDA8FDB4F}" sibTransId="{B2BCBCB3-2137-446B-9D9D-DA1437A1ED28}"/>
    <dgm:cxn modelId="{6FC70DD1-49AF-0F45-958A-2C2765853D9A}" type="presParOf" srcId="{449031E4-03C4-F44C-8F15-7DD191E30047}" destId="{FE95F1D9-012F-A647-980D-4EBF1EF77A9C}" srcOrd="0" destOrd="0" presId="urn:microsoft.com/office/officeart/2005/8/layout/vList2"/>
    <dgm:cxn modelId="{C3C3C61D-19C6-ED4A-952D-4404D0442B38}" type="presParOf" srcId="{449031E4-03C4-F44C-8F15-7DD191E30047}" destId="{76361C54-0F15-644C-97D3-1BAF791C9199}" srcOrd="1" destOrd="0" presId="urn:microsoft.com/office/officeart/2005/8/layout/vList2"/>
    <dgm:cxn modelId="{09BDDCC8-6243-E94C-AC31-B5266FAD6748}" type="presParOf" srcId="{449031E4-03C4-F44C-8F15-7DD191E30047}" destId="{AA7C0072-3469-C541-B494-4B5742EB72B5}" srcOrd="2" destOrd="0" presId="urn:microsoft.com/office/officeart/2005/8/layout/vList2"/>
    <dgm:cxn modelId="{90BE0344-C34D-6244-B066-781116B98F42}" type="presParOf" srcId="{449031E4-03C4-F44C-8F15-7DD191E30047}" destId="{57CBE8BC-D13C-7040-915F-5C1B03EC703C}" srcOrd="3" destOrd="0" presId="urn:microsoft.com/office/officeart/2005/8/layout/vList2"/>
    <dgm:cxn modelId="{0D7EADB3-41EE-8E4B-B601-031D185AD588}" type="presParOf" srcId="{449031E4-03C4-F44C-8F15-7DD191E30047}" destId="{B196AADE-75BC-2845-AB49-6E443AD8C7EF}"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4447C93-C685-4954-8D55-2701459C8ECB}"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996AD21B-EADF-475C-AC9A-F1EF990316E8}">
      <dgm:prSet custT="1"/>
      <dgm:spPr/>
      <dgm:t>
        <a:bodyPr/>
        <a:lstStyle/>
        <a:p>
          <a:pPr>
            <a:lnSpc>
              <a:spcPct val="100000"/>
            </a:lnSpc>
          </a:pPr>
          <a:r>
            <a:rPr lang="en-US" sz="8800" dirty="0">
              <a:latin typeface="+mj-lt"/>
            </a:rPr>
            <a:t>Voting Choice in the 2020 U.S Election (PRES20)</a:t>
          </a:r>
        </a:p>
      </dgm:t>
    </dgm:pt>
    <dgm:pt modelId="{F18BB384-036C-451F-BD2C-E2735C97E140}" type="parTrans" cxnId="{C578C252-25D5-4A24-B732-AC8ADB067265}">
      <dgm:prSet/>
      <dgm:spPr/>
      <dgm:t>
        <a:bodyPr/>
        <a:lstStyle/>
        <a:p>
          <a:endParaRPr lang="en-US"/>
        </a:p>
      </dgm:t>
    </dgm:pt>
    <dgm:pt modelId="{90B41BE4-2863-4C21-854B-D61CD5B65676}" type="sibTrans" cxnId="{C578C252-25D5-4A24-B732-AC8ADB067265}">
      <dgm:prSet/>
      <dgm:spPr/>
      <dgm:t>
        <a:bodyPr/>
        <a:lstStyle/>
        <a:p>
          <a:pPr>
            <a:lnSpc>
              <a:spcPct val="100000"/>
            </a:lnSpc>
          </a:pPr>
          <a:endParaRPr lang="en-US"/>
        </a:p>
      </dgm:t>
    </dgm:pt>
    <dgm:pt modelId="{D0DDAE03-768A-4EB3-8170-D7DA8923E7AF}">
      <dgm:prSet custT="1"/>
      <dgm:spPr/>
      <dgm:t>
        <a:bodyPr/>
        <a:lstStyle/>
        <a:p>
          <a:pPr>
            <a:lnSpc>
              <a:spcPct val="100000"/>
            </a:lnSpc>
          </a:pPr>
          <a:r>
            <a:rPr lang="en-US" sz="8800" dirty="0">
              <a:latin typeface="+mj-lt"/>
            </a:rPr>
            <a:t>News Consumption (NEWS)</a:t>
          </a:r>
        </a:p>
      </dgm:t>
    </dgm:pt>
    <dgm:pt modelId="{9CC77A7B-DBCE-4600-AE4F-0534293B63F3}" type="parTrans" cxnId="{B636BDEF-C56B-48C2-BEB8-9C2B8FCBECC4}">
      <dgm:prSet/>
      <dgm:spPr/>
      <dgm:t>
        <a:bodyPr/>
        <a:lstStyle/>
        <a:p>
          <a:endParaRPr lang="en-US"/>
        </a:p>
      </dgm:t>
    </dgm:pt>
    <dgm:pt modelId="{AAA6B02D-305B-47D9-B2BC-7C03767892AD}" type="sibTrans" cxnId="{B636BDEF-C56B-48C2-BEB8-9C2B8FCBECC4}">
      <dgm:prSet/>
      <dgm:spPr/>
      <dgm:t>
        <a:bodyPr/>
        <a:lstStyle/>
        <a:p>
          <a:pPr>
            <a:lnSpc>
              <a:spcPct val="100000"/>
            </a:lnSpc>
          </a:pPr>
          <a:endParaRPr lang="en-US"/>
        </a:p>
      </dgm:t>
    </dgm:pt>
    <dgm:pt modelId="{5F90D985-9152-4252-87C4-C53090935E65}">
      <dgm:prSet custT="1"/>
      <dgm:spPr/>
      <dgm:t>
        <a:bodyPr/>
        <a:lstStyle/>
        <a:p>
          <a:pPr>
            <a:lnSpc>
              <a:spcPct val="100000"/>
            </a:lnSpc>
          </a:pPr>
          <a:r>
            <a:rPr lang="en-US" sz="8800" dirty="0">
              <a:latin typeface="+mj-lt"/>
            </a:rPr>
            <a:t>Opinions on Spending for National Parks (NATPARK)</a:t>
          </a:r>
        </a:p>
      </dgm:t>
    </dgm:pt>
    <dgm:pt modelId="{3B1605F9-72A6-4BEF-BCA0-FC1ADAFDA553}" type="parTrans" cxnId="{847C1A59-9046-4CE8-B80B-D2D438600043}">
      <dgm:prSet/>
      <dgm:spPr/>
      <dgm:t>
        <a:bodyPr/>
        <a:lstStyle/>
        <a:p>
          <a:endParaRPr lang="en-US"/>
        </a:p>
      </dgm:t>
    </dgm:pt>
    <dgm:pt modelId="{CABCC72C-C1C6-4E39-B9B1-68E8C5CD5567}" type="sibTrans" cxnId="{847C1A59-9046-4CE8-B80B-D2D438600043}">
      <dgm:prSet/>
      <dgm:spPr/>
      <dgm:t>
        <a:bodyPr/>
        <a:lstStyle/>
        <a:p>
          <a:pPr>
            <a:lnSpc>
              <a:spcPct val="100000"/>
            </a:lnSpc>
          </a:pPr>
          <a:endParaRPr lang="en-US"/>
        </a:p>
      </dgm:t>
    </dgm:pt>
    <dgm:pt modelId="{173672DB-DC5D-4E10-A28C-E4186EFCAA3B}">
      <dgm:prSet custT="1"/>
      <dgm:spPr/>
      <dgm:t>
        <a:bodyPr/>
        <a:lstStyle/>
        <a:p>
          <a:pPr>
            <a:lnSpc>
              <a:spcPct val="100000"/>
            </a:lnSpc>
          </a:pPr>
          <a:r>
            <a:rPr lang="en-US" sz="8800" dirty="0">
              <a:latin typeface="+mj-lt"/>
            </a:rPr>
            <a:t>Opinions on Spending for Alternative Energy (NATENRGY)</a:t>
          </a:r>
        </a:p>
      </dgm:t>
    </dgm:pt>
    <dgm:pt modelId="{5C63AF53-91F2-45B8-85DD-520485328E82}" type="parTrans" cxnId="{D27CD11D-BA6C-4E2B-80ED-4E1549EB095E}">
      <dgm:prSet/>
      <dgm:spPr/>
      <dgm:t>
        <a:bodyPr/>
        <a:lstStyle/>
        <a:p>
          <a:endParaRPr lang="en-US"/>
        </a:p>
      </dgm:t>
    </dgm:pt>
    <dgm:pt modelId="{8F99CBEC-71BF-4ADF-B26C-62AC5021905C}" type="sibTrans" cxnId="{D27CD11D-BA6C-4E2B-80ED-4E1549EB095E}">
      <dgm:prSet/>
      <dgm:spPr/>
      <dgm:t>
        <a:bodyPr/>
        <a:lstStyle/>
        <a:p>
          <a:endParaRPr lang="en-US"/>
        </a:p>
      </dgm:t>
    </dgm:pt>
    <dgm:pt modelId="{2C9C8A3E-4B00-439A-9116-39CFF71CFE4D}" type="pres">
      <dgm:prSet presAssocID="{74447C93-C685-4954-8D55-2701459C8ECB}" presName="root" presStyleCnt="0">
        <dgm:presLayoutVars>
          <dgm:dir/>
          <dgm:resizeHandles val="exact"/>
        </dgm:presLayoutVars>
      </dgm:prSet>
      <dgm:spPr/>
    </dgm:pt>
    <dgm:pt modelId="{1DAAEE4C-3098-4FA4-A2D3-BEDB1A706313}" type="pres">
      <dgm:prSet presAssocID="{74447C93-C685-4954-8D55-2701459C8ECB}" presName="container" presStyleCnt="0">
        <dgm:presLayoutVars>
          <dgm:dir/>
          <dgm:resizeHandles val="exact"/>
        </dgm:presLayoutVars>
      </dgm:prSet>
      <dgm:spPr/>
    </dgm:pt>
    <dgm:pt modelId="{DEF60832-68F9-480D-8BA9-BF6A2D9F3FCC}" type="pres">
      <dgm:prSet presAssocID="{996AD21B-EADF-475C-AC9A-F1EF990316E8}" presName="compNode" presStyleCnt="0"/>
      <dgm:spPr/>
    </dgm:pt>
    <dgm:pt modelId="{02887F0A-0979-46A6-AD1C-6A4644A970DC}" type="pres">
      <dgm:prSet presAssocID="{996AD21B-EADF-475C-AC9A-F1EF990316E8}" presName="iconBgRect" presStyleLbl="bgShp" presStyleIdx="0" presStyleCnt="4"/>
      <dgm:spPr/>
    </dgm:pt>
    <dgm:pt modelId="{286B555A-6DDF-4C2D-8F24-02921E9ECF89}" type="pres">
      <dgm:prSet presAssocID="{996AD21B-EADF-475C-AC9A-F1EF990316E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ers"/>
        </a:ext>
      </dgm:extLst>
    </dgm:pt>
    <dgm:pt modelId="{ABAE06FC-525F-4481-ADAC-9BAB405954A0}" type="pres">
      <dgm:prSet presAssocID="{996AD21B-EADF-475C-AC9A-F1EF990316E8}" presName="spaceRect" presStyleCnt="0"/>
      <dgm:spPr/>
    </dgm:pt>
    <dgm:pt modelId="{18D9F1CC-42B6-444D-AD30-5A9140C2CC9F}" type="pres">
      <dgm:prSet presAssocID="{996AD21B-EADF-475C-AC9A-F1EF990316E8}" presName="textRect" presStyleLbl="revTx" presStyleIdx="0" presStyleCnt="4">
        <dgm:presLayoutVars>
          <dgm:chMax val="1"/>
          <dgm:chPref val="1"/>
        </dgm:presLayoutVars>
      </dgm:prSet>
      <dgm:spPr/>
    </dgm:pt>
    <dgm:pt modelId="{94DD3BC8-C588-4B2B-9342-9F17F03F56C6}" type="pres">
      <dgm:prSet presAssocID="{90B41BE4-2863-4C21-854B-D61CD5B65676}" presName="sibTrans" presStyleLbl="sibTrans2D1" presStyleIdx="0" presStyleCnt="0"/>
      <dgm:spPr/>
    </dgm:pt>
    <dgm:pt modelId="{E7E1A0F2-1FA0-46C6-8138-5D3F5066404D}" type="pres">
      <dgm:prSet presAssocID="{D0DDAE03-768A-4EB3-8170-D7DA8923E7AF}" presName="compNode" presStyleCnt="0"/>
      <dgm:spPr/>
    </dgm:pt>
    <dgm:pt modelId="{25222F2C-9481-4E82-B94B-1FD6CC2B5858}" type="pres">
      <dgm:prSet presAssocID="{D0DDAE03-768A-4EB3-8170-D7DA8923E7AF}" presName="iconBgRect" presStyleLbl="bgShp" presStyleIdx="1" presStyleCnt="4"/>
      <dgm:spPr/>
    </dgm:pt>
    <dgm:pt modelId="{A9705AB0-1B08-46F4-90A9-D24FFF9A0A19}" type="pres">
      <dgm:prSet presAssocID="{D0DDAE03-768A-4EB3-8170-D7DA8923E7A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Newspaper"/>
        </a:ext>
      </dgm:extLst>
    </dgm:pt>
    <dgm:pt modelId="{1218AE3B-7097-4ED7-94C6-0F341FAB6242}" type="pres">
      <dgm:prSet presAssocID="{D0DDAE03-768A-4EB3-8170-D7DA8923E7AF}" presName="spaceRect" presStyleCnt="0"/>
      <dgm:spPr/>
    </dgm:pt>
    <dgm:pt modelId="{EF2CAFE1-42AD-4ADE-8B9C-E43C59BE8907}" type="pres">
      <dgm:prSet presAssocID="{D0DDAE03-768A-4EB3-8170-D7DA8923E7AF}" presName="textRect" presStyleLbl="revTx" presStyleIdx="1" presStyleCnt="4">
        <dgm:presLayoutVars>
          <dgm:chMax val="1"/>
          <dgm:chPref val="1"/>
        </dgm:presLayoutVars>
      </dgm:prSet>
      <dgm:spPr/>
    </dgm:pt>
    <dgm:pt modelId="{3376E9F8-94D0-4F3B-B86B-7DB68CF51E14}" type="pres">
      <dgm:prSet presAssocID="{AAA6B02D-305B-47D9-B2BC-7C03767892AD}" presName="sibTrans" presStyleLbl="sibTrans2D1" presStyleIdx="0" presStyleCnt="0"/>
      <dgm:spPr/>
    </dgm:pt>
    <dgm:pt modelId="{7798166E-DADC-4E9F-B76A-52047E526290}" type="pres">
      <dgm:prSet presAssocID="{5F90D985-9152-4252-87C4-C53090935E65}" presName="compNode" presStyleCnt="0"/>
      <dgm:spPr/>
    </dgm:pt>
    <dgm:pt modelId="{53678934-E1E4-4249-9F36-3EBFBA05A80A}" type="pres">
      <dgm:prSet presAssocID="{5F90D985-9152-4252-87C4-C53090935E65}" presName="iconBgRect" presStyleLbl="bgShp" presStyleIdx="2" presStyleCnt="4"/>
      <dgm:spPr/>
    </dgm:pt>
    <dgm:pt modelId="{EC0C54DF-E909-4B35-91EB-0D99C75AF22E}" type="pres">
      <dgm:prSet presAssocID="{5F90D985-9152-4252-87C4-C53090935E6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ark scene"/>
        </a:ext>
      </dgm:extLst>
    </dgm:pt>
    <dgm:pt modelId="{96600155-D921-458B-8B1A-B2F63AE62718}" type="pres">
      <dgm:prSet presAssocID="{5F90D985-9152-4252-87C4-C53090935E65}" presName="spaceRect" presStyleCnt="0"/>
      <dgm:spPr/>
    </dgm:pt>
    <dgm:pt modelId="{5CCF4241-81B6-4469-8A06-15F2CE61A046}" type="pres">
      <dgm:prSet presAssocID="{5F90D985-9152-4252-87C4-C53090935E65}" presName="textRect" presStyleLbl="revTx" presStyleIdx="2" presStyleCnt="4">
        <dgm:presLayoutVars>
          <dgm:chMax val="1"/>
          <dgm:chPref val="1"/>
        </dgm:presLayoutVars>
      </dgm:prSet>
      <dgm:spPr/>
    </dgm:pt>
    <dgm:pt modelId="{52D2DEC9-2065-4FB2-9E23-99A2D37AFE35}" type="pres">
      <dgm:prSet presAssocID="{CABCC72C-C1C6-4E39-B9B1-68E8C5CD5567}" presName="sibTrans" presStyleLbl="sibTrans2D1" presStyleIdx="0" presStyleCnt="0"/>
      <dgm:spPr/>
    </dgm:pt>
    <dgm:pt modelId="{D0982F1A-27EB-4E0B-AFC4-CE070A6CE287}" type="pres">
      <dgm:prSet presAssocID="{173672DB-DC5D-4E10-A28C-E4186EFCAA3B}" presName="compNode" presStyleCnt="0"/>
      <dgm:spPr/>
    </dgm:pt>
    <dgm:pt modelId="{0033E2A0-F6FB-4765-A1D0-FCBE3FD8D177}" type="pres">
      <dgm:prSet presAssocID="{173672DB-DC5D-4E10-A28C-E4186EFCAA3B}" presName="iconBgRect" presStyleLbl="bgShp" presStyleIdx="3" presStyleCnt="4"/>
      <dgm:spPr/>
    </dgm:pt>
    <dgm:pt modelId="{9C03E50B-1BF1-46C9-BCC0-321AE37AC7DE}" type="pres">
      <dgm:prSet presAssocID="{173672DB-DC5D-4E10-A28C-E4186EFCAA3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Questions"/>
        </a:ext>
      </dgm:extLst>
    </dgm:pt>
    <dgm:pt modelId="{4D9A66B2-0EB0-4348-844C-09159A752BE2}" type="pres">
      <dgm:prSet presAssocID="{173672DB-DC5D-4E10-A28C-E4186EFCAA3B}" presName="spaceRect" presStyleCnt="0"/>
      <dgm:spPr/>
    </dgm:pt>
    <dgm:pt modelId="{FCEBAA38-6D1D-4531-929A-57D1E459B2DD}" type="pres">
      <dgm:prSet presAssocID="{173672DB-DC5D-4E10-A28C-E4186EFCAA3B}" presName="textRect" presStyleLbl="revTx" presStyleIdx="3" presStyleCnt="4">
        <dgm:presLayoutVars>
          <dgm:chMax val="1"/>
          <dgm:chPref val="1"/>
        </dgm:presLayoutVars>
      </dgm:prSet>
      <dgm:spPr/>
    </dgm:pt>
  </dgm:ptLst>
  <dgm:cxnLst>
    <dgm:cxn modelId="{D27CD11D-BA6C-4E2B-80ED-4E1549EB095E}" srcId="{74447C93-C685-4954-8D55-2701459C8ECB}" destId="{173672DB-DC5D-4E10-A28C-E4186EFCAA3B}" srcOrd="3" destOrd="0" parTransId="{5C63AF53-91F2-45B8-85DD-520485328E82}" sibTransId="{8F99CBEC-71BF-4ADF-B26C-62AC5021905C}"/>
    <dgm:cxn modelId="{C5E1271E-6EDB-4ECC-9D04-4CCBE7DB8D26}" type="presOf" srcId="{CABCC72C-C1C6-4E39-B9B1-68E8C5CD5567}" destId="{52D2DEC9-2065-4FB2-9E23-99A2D37AFE35}" srcOrd="0" destOrd="0" presId="urn:microsoft.com/office/officeart/2018/2/layout/IconCircleList"/>
    <dgm:cxn modelId="{B129E029-3583-48E2-ACF2-231F342E9014}" type="presOf" srcId="{D0DDAE03-768A-4EB3-8170-D7DA8923E7AF}" destId="{EF2CAFE1-42AD-4ADE-8B9C-E43C59BE8907}" srcOrd="0" destOrd="0" presId="urn:microsoft.com/office/officeart/2018/2/layout/IconCircleList"/>
    <dgm:cxn modelId="{92AEF968-0859-4ECE-8E50-34890D783212}" type="presOf" srcId="{74447C93-C685-4954-8D55-2701459C8ECB}" destId="{2C9C8A3E-4B00-439A-9116-39CFF71CFE4D}" srcOrd="0" destOrd="0" presId="urn:microsoft.com/office/officeart/2018/2/layout/IconCircleList"/>
    <dgm:cxn modelId="{C578C252-25D5-4A24-B732-AC8ADB067265}" srcId="{74447C93-C685-4954-8D55-2701459C8ECB}" destId="{996AD21B-EADF-475C-AC9A-F1EF990316E8}" srcOrd="0" destOrd="0" parTransId="{F18BB384-036C-451F-BD2C-E2735C97E140}" sibTransId="{90B41BE4-2863-4C21-854B-D61CD5B65676}"/>
    <dgm:cxn modelId="{847C1A59-9046-4CE8-B80B-D2D438600043}" srcId="{74447C93-C685-4954-8D55-2701459C8ECB}" destId="{5F90D985-9152-4252-87C4-C53090935E65}" srcOrd="2" destOrd="0" parTransId="{3B1605F9-72A6-4BEF-BCA0-FC1ADAFDA553}" sibTransId="{CABCC72C-C1C6-4E39-B9B1-68E8C5CD5567}"/>
    <dgm:cxn modelId="{3F0D3B99-1A5D-49E5-9371-BB8409CC4AF5}" type="presOf" srcId="{90B41BE4-2863-4C21-854B-D61CD5B65676}" destId="{94DD3BC8-C588-4B2B-9342-9F17F03F56C6}" srcOrd="0" destOrd="0" presId="urn:microsoft.com/office/officeart/2018/2/layout/IconCircleList"/>
    <dgm:cxn modelId="{5D371FC8-09E0-4553-95AD-2A52D4ACC328}" type="presOf" srcId="{AAA6B02D-305B-47D9-B2BC-7C03767892AD}" destId="{3376E9F8-94D0-4F3B-B86B-7DB68CF51E14}" srcOrd="0" destOrd="0" presId="urn:microsoft.com/office/officeart/2018/2/layout/IconCircleList"/>
    <dgm:cxn modelId="{83DB9FE7-5DFB-40BF-BC5E-3F0FAD462249}" type="presOf" srcId="{5F90D985-9152-4252-87C4-C53090935E65}" destId="{5CCF4241-81B6-4469-8A06-15F2CE61A046}" srcOrd="0" destOrd="0" presId="urn:microsoft.com/office/officeart/2018/2/layout/IconCircleList"/>
    <dgm:cxn modelId="{B636BDEF-C56B-48C2-BEB8-9C2B8FCBECC4}" srcId="{74447C93-C685-4954-8D55-2701459C8ECB}" destId="{D0DDAE03-768A-4EB3-8170-D7DA8923E7AF}" srcOrd="1" destOrd="0" parTransId="{9CC77A7B-DBCE-4600-AE4F-0534293B63F3}" sibTransId="{AAA6B02D-305B-47D9-B2BC-7C03767892AD}"/>
    <dgm:cxn modelId="{AF0594F0-DDF6-45A1-95AC-788594BAAD79}" type="presOf" srcId="{996AD21B-EADF-475C-AC9A-F1EF990316E8}" destId="{18D9F1CC-42B6-444D-AD30-5A9140C2CC9F}" srcOrd="0" destOrd="0" presId="urn:microsoft.com/office/officeart/2018/2/layout/IconCircleList"/>
    <dgm:cxn modelId="{27A5CCFD-3117-4EB1-BF43-DBCB3AFBE291}" type="presOf" srcId="{173672DB-DC5D-4E10-A28C-E4186EFCAA3B}" destId="{FCEBAA38-6D1D-4531-929A-57D1E459B2DD}" srcOrd="0" destOrd="0" presId="urn:microsoft.com/office/officeart/2018/2/layout/IconCircleList"/>
    <dgm:cxn modelId="{ED87AEF0-14BB-426B-B25F-9E38572B7DE6}" type="presParOf" srcId="{2C9C8A3E-4B00-439A-9116-39CFF71CFE4D}" destId="{1DAAEE4C-3098-4FA4-A2D3-BEDB1A706313}" srcOrd="0" destOrd="0" presId="urn:microsoft.com/office/officeart/2018/2/layout/IconCircleList"/>
    <dgm:cxn modelId="{FECED23C-9AD6-4FC0-944C-65613186C726}" type="presParOf" srcId="{1DAAEE4C-3098-4FA4-A2D3-BEDB1A706313}" destId="{DEF60832-68F9-480D-8BA9-BF6A2D9F3FCC}" srcOrd="0" destOrd="0" presId="urn:microsoft.com/office/officeart/2018/2/layout/IconCircleList"/>
    <dgm:cxn modelId="{D1A861D9-EF21-40D0-87A0-DC5EDCDA08C7}" type="presParOf" srcId="{DEF60832-68F9-480D-8BA9-BF6A2D9F3FCC}" destId="{02887F0A-0979-46A6-AD1C-6A4644A970DC}" srcOrd="0" destOrd="0" presId="urn:microsoft.com/office/officeart/2018/2/layout/IconCircleList"/>
    <dgm:cxn modelId="{20C08FA2-509D-4BBA-B641-0781142B6EA1}" type="presParOf" srcId="{DEF60832-68F9-480D-8BA9-BF6A2D9F3FCC}" destId="{286B555A-6DDF-4C2D-8F24-02921E9ECF89}" srcOrd="1" destOrd="0" presId="urn:microsoft.com/office/officeart/2018/2/layout/IconCircleList"/>
    <dgm:cxn modelId="{BD299362-01E2-4F73-A5AB-503CD4457B7B}" type="presParOf" srcId="{DEF60832-68F9-480D-8BA9-BF6A2D9F3FCC}" destId="{ABAE06FC-525F-4481-ADAC-9BAB405954A0}" srcOrd="2" destOrd="0" presId="urn:microsoft.com/office/officeart/2018/2/layout/IconCircleList"/>
    <dgm:cxn modelId="{D058F8F4-D03A-45B0-968A-F99FD8BC751D}" type="presParOf" srcId="{DEF60832-68F9-480D-8BA9-BF6A2D9F3FCC}" destId="{18D9F1CC-42B6-444D-AD30-5A9140C2CC9F}" srcOrd="3" destOrd="0" presId="urn:microsoft.com/office/officeart/2018/2/layout/IconCircleList"/>
    <dgm:cxn modelId="{83D4BCA2-9B79-4C6A-83D4-9758E013913E}" type="presParOf" srcId="{1DAAEE4C-3098-4FA4-A2D3-BEDB1A706313}" destId="{94DD3BC8-C588-4B2B-9342-9F17F03F56C6}" srcOrd="1" destOrd="0" presId="urn:microsoft.com/office/officeart/2018/2/layout/IconCircleList"/>
    <dgm:cxn modelId="{3326088A-72A2-4752-9476-E0B9414BD4F4}" type="presParOf" srcId="{1DAAEE4C-3098-4FA4-A2D3-BEDB1A706313}" destId="{E7E1A0F2-1FA0-46C6-8138-5D3F5066404D}" srcOrd="2" destOrd="0" presId="urn:microsoft.com/office/officeart/2018/2/layout/IconCircleList"/>
    <dgm:cxn modelId="{9B447A83-504B-47C1-8AD4-408055454245}" type="presParOf" srcId="{E7E1A0F2-1FA0-46C6-8138-5D3F5066404D}" destId="{25222F2C-9481-4E82-B94B-1FD6CC2B5858}" srcOrd="0" destOrd="0" presId="urn:microsoft.com/office/officeart/2018/2/layout/IconCircleList"/>
    <dgm:cxn modelId="{D15F3F13-7328-4BE7-BA9E-69411A9D6257}" type="presParOf" srcId="{E7E1A0F2-1FA0-46C6-8138-5D3F5066404D}" destId="{A9705AB0-1B08-46F4-90A9-D24FFF9A0A19}" srcOrd="1" destOrd="0" presId="urn:microsoft.com/office/officeart/2018/2/layout/IconCircleList"/>
    <dgm:cxn modelId="{DC24C350-215C-47C3-A64A-7CEDA2BBF77A}" type="presParOf" srcId="{E7E1A0F2-1FA0-46C6-8138-5D3F5066404D}" destId="{1218AE3B-7097-4ED7-94C6-0F341FAB6242}" srcOrd="2" destOrd="0" presId="urn:microsoft.com/office/officeart/2018/2/layout/IconCircleList"/>
    <dgm:cxn modelId="{C9447501-57C2-4EB3-BFFB-5DE9924AEC22}" type="presParOf" srcId="{E7E1A0F2-1FA0-46C6-8138-5D3F5066404D}" destId="{EF2CAFE1-42AD-4ADE-8B9C-E43C59BE8907}" srcOrd="3" destOrd="0" presId="urn:microsoft.com/office/officeart/2018/2/layout/IconCircleList"/>
    <dgm:cxn modelId="{DB38BF24-6ECA-4531-8F38-534A5E41084D}" type="presParOf" srcId="{1DAAEE4C-3098-4FA4-A2D3-BEDB1A706313}" destId="{3376E9F8-94D0-4F3B-B86B-7DB68CF51E14}" srcOrd="3" destOrd="0" presId="urn:microsoft.com/office/officeart/2018/2/layout/IconCircleList"/>
    <dgm:cxn modelId="{C3A53FAD-D8C7-4996-A4D0-924DF019EB6C}" type="presParOf" srcId="{1DAAEE4C-3098-4FA4-A2D3-BEDB1A706313}" destId="{7798166E-DADC-4E9F-B76A-52047E526290}" srcOrd="4" destOrd="0" presId="urn:microsoft.com/office/officeart/2018/2/layout/IconCircleList"/>
    <dgm:cxn modelId="{FB81E392-77E7-4530-91FA-9C785EA3DE24}" type="presParOf" srcId="{7798166E-DADC-4E9F-B76A-52047E526290}" destId="{53678934-E1E4-4249-9F36-3EBFBA05A80A}" srcOrd="0" destOrd="0" presId="urn:microsoft.com/office/officeart/2018/2/layout/IconCircleList"/>
    <dgm:cxn modelId="{1ACC8406-A4A7-4B4F-8C08-3853FBA5F618}" type="presParOf" srcId="{7798166E-DADC-4E9F-B76A-52047E526290}" destId="{EC0C54DF-E909-4B35-91EB-0D99C75AF22E}" srcOrd="1" destOrd="0" presId="urn:microsoft.com/office/officeart/2018/2/layout/IconCircleList"/>
    <dgm:cxn modelId="{AF3BF064-4549-448C-8B80-87AC8B88EF6A}" type="presParOf" srcId="{7798166E-DADC-4E9F-B76A-52047E526290}" destId="{96600155-D921-458B-8B1A-B2F63AE62718}" srcOrd="2" destOrd="0" presId="urn:microsoft.com/office/officeart/2018/2/layout/IconCircleList"/>
    <dgm:cxn modelId="{4742A6CA-48D2-4827-8621-FC7ABC23664D}" type="presParOf" srcId="{7798166E-DADC-4E9F-B76A-52047E526290}" destId="{5CCF4241-81B6-4469-8A06-15F2CE61A046}" srcOrd="3" destOrd="0" presId="urn:microsoft.com/office/officeart/2018/2/layout/IconCircleList"/>
    <dgm:cxn modelId="{F865E28B-102A-4A60-8651-8DE91CF2D905}" type="presParOf" srcId="{1DAAEE4C-3098-4FA4-A2D3-BEDB1A706313}" destId="{52D2DEC9-2065-4FB2-9E23-99A2D37AFE35}" srcOrd="5" destOrd="0" presId="urn:microsoft.com/office/officeart/2018/2/layout/IconCircleList"/>
    <dgm:cxn modelId="{09F1D3EB-C504-4FE0-B0EB-231F9495A6FC}" type="presParOf" srcId="{1DAAEE4C-3098-4FA4-A2D3-BEDB1A706313}" destId="{D0982F1A-27EB-4E0B-AFC4-CE070A6CE287}" srcOrd="6" destOrd="0" presId="urn:microsoft.com/office/officeart/2018/2/layout/IconCircleList"/>
    <dgm:cxn modelId="{F1191263-D82F-43C5-98D3-5BFDBE1422E6}" type="presParOf" srcId="{D0982F1A-27EB-4E0B-AFC4-CE070A6CE287}" destId="{0033E2A0-F6FB-4765-A1D0-FCBE3FD8D177}" srcOrd="0" destOrd="0" presId="urn:microsoft.com/office/officeart/2018/2/layout/IconCircleList"/>
    <dgm:cxn modelId="{A7152401-14E2-45B0-B93A-1617FEE9B77D}" type="presParOf" srcId="{D0982F1A-27EB-4E0B-AFC4-CE070A6CE287}" destId="{9C03E50B-1BF1-46C9-BCC0-321AE37AC7DE}" srcOrd="1" destOrd="0" presId="urn:microsoft.com/office/officeart/2018/2/layout/IconCircleList"/>
    <dgm:cxn modelId="{AB013275-3AEA-4DE7-A646-2CA6C0C4AC88}" type="presParOf" srcId="{D0982F1A-27EB-4E0B-AFC4-CE070A6CE287}" destId="{4D9A66B2-0EB0-4348-844C-09159A752BE2}" srcOrd="2" destOrd="0" presId="urn:microsoft.com/office/officeart/2018/2/layout/IconCircleList"/>
    <dgm:cxn modelId="{536134D6-5272-4E20-B38B-610914CDB313}" type="presParOf" srcId="{D0982F1A-27EB-4E0B-AFC4-CE070A6CE287}" destId="{FCEBAA38-6D1D-4531-929A-57D1E459B2DD}"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95F1D9-012F-A647-980D-4EBF1EF77A9C}">
      <dsp:nvSpPr>
        <dsp:cNvPr id="0" name=""/>
        <dsp:cNvSpPr/>
      </dsp:nvSpPr>
      <dsp:spPr>
        <a:xfrm>
          <a:off x="0" y="486675"/>
          <a:ext cx="24841844" cy="8408575"/>
        </a:xfrm>
        <a:prstGeom prst="roundRect">
          <a:avLst/>
        </a:prstGeom>
        <a:solidFill>
          <a:schemeClr val="accent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This project investigates the relation between </a:t>
          </a:r>
          <a:r>
            <a:rPr lang="en-US" sz="6500" b="1" kern="1200" dirty="0"/>
            <a:t>vote choice </a:t>
          </a:r>
          <a:r>
            <a:rPr lang="en-US" sz="6500" kern="1200" dirty="0"/>
            <a:t>and </a:t>
          </a:r>
          <a:r>
            <a:rPr lang="en-US" sz="6500" b="1" kern="1200" dirty="0"/>
            <a:t>environmental spending trends.</a:t>
          </a:r>
        </a:p>
      </dsp:txBody>
      <dsp:txXfrm>
        <a:off x="410473" y="897148"/>
        <a:ext cx="24020898" cy="7587629"/>
      </dsp:txXfrm>
    </dsp:sp>
    <dsp:sp modelId="{AA7C0072-3469-C541-B494-4B5742EB72B5}">
      <dsp:nvSpPr>
        <dsp:cNvPr id="0" name=""/>
        <dsp:cNvSpPr/>
      </dsp:nvSpPr>
      <dsp:spPr>
        <a:xfrm>
          <a:off x="0" y="9082450"/>
          <a:ext cx="24841844" cy="8408575"/>
        </a:xfrm>
        <a:prstGeom prst="roundRect">
          <a:avLst/>
        </a:prstGeom>
        <a:solidFill>
          <a:schemeClr val="bg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Focus on how voting behavior, news consumption, opinions on spending for recreational services, and alternative energy sources influence spending prerogatives. </a:t>
          </a:r>
        </a:p>
      </dsp:txBody>
      <dsp:txXfrm>
        <a:off x="410473" y="9492923"/>
        <a:ext cx="24020898" cy="7587629"/>
      </dsp:txXfrm>
    </dsp:sp>
    <dsp:sp modelId="{B196AADE-75BC-2845-AB49-6E443AD8C7EF}">
      <dsp:nvSpPr>
        <dsp:cNvPr id="0" name=""/>
        <dsp:cNvSpPr/>
      </dsp:nvSpPr>
      <dsp:spPr>
        <a:xfrm>
          <a:off x="0" y="17678226"/>
          <a:ext cx="24841844" cy="8408575"/>
        </a:xfrm>
        <a:prstGeom prst="roundRect">
          <a:avLst/>
        </a:prstGeom>
        <a:solidFill>
          <a:schemeClr val="tx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b="0" i="0" u="none" kern="1200" dirty="0"/>
        </a:p>
        <a:p>
          <a:pPr marL="0" lvl="0" indent="0" algn="ctr" defTabSz="2889250">
            <a:lnSpc>
              <a:spcPct val="90000"/>
            </a:lnSpc>
            <a:spcBef>
              <a:spcPct val="0"/>
            </a:spcBef>
            <a:spcAft>
              <a:spcPct val="35000"/>
            </a:spcAft>
            <a:buNone/>
          </a:pPr>
          <a:r>
            <a:rPr lang="en-US" sz="6500" b="0" i="0" u="none" kern="1200" dirty="0"/>
            <a:t>Does political party affiliation influence environmental spending priorities and preferences and what role do voting behavior, consumption of news, opinions on spending for parks and recreational services, and views on spending for alternative energy sources play in shaping these spending prerogatives?</a:t>
          </a:r>
        </a:p>
        <a:p>
          <a:pPr marL="0" lvl="0" indent="0" algn="l" defTabSz="2889250">
            <a:lnSpc>
              <a:spcPct val="90000"/>
            </a:lnSpc>
            <a:spcBef>
              <a:spcPct val="0"/>
            </a:spcBef>
            <a:spcAft>
              <a:spcPct val="35000"/>
            </a:spcAft>
            <a:buNone/>
          </a:pPr>
          <a:endParaRPr lang="en-US" sz="6500" kern="1200" dirty="0"/>
        </a:p>
      </dsp:txBody>
      <dsp:txXfrm>
        <a:off x="410473" y="18088699"/>
        <a:ext cx="24020898" cy="75876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887F0A-0979-46A6-AD1C-6A4644A970DC}">
      <dsp:nvSpPr>
        <dsp:cNvPr id="0" name=""/>
        <dsp:cNvSpPr/>
      </dsp:nvSpPr>
      <dsp:spPr>
        <a:xfrm>
          <a:off x="232742" y="1668369"/>
          <a:ext cx="5318453" cy="531845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6B555A-6DDF-4C2D-8F24-02921E9ECF89}">
      <dsp:nvSpPr>
        <dsp:cNvPr id="0" name=""/>
        <dsp:cNvSpPr/>
      </dsp:nvSpPr>
      <dsp:spPr>
        <a:xfrm>
          <a:off x="1349618" y="2785244"/>
          <a:ext cx="3084703" cy="30847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8D9F1CC-42B6-444D-AD30-5A9140C2CC9F}">
      <dsp:nvSpPr>
        <dsp:cNvPr id="0" name=""/>
        <dsp:cNvSpPr/>
      </dsp:nvSpPr>
      <dsp:spPr>
        <a:xfrm>
          <a:off x="6690865" y="1668369"/>
          <a:ext cx="12536354" cy="53184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3911600">
            <a:lnSpc>
              <a:spcPct val="100000"/>
            </a:lnSpc>
            <a:spcBef>
              <a:spcPct val="0"/>
            </a:spcBef>
            <a:spcAft>
              <a:spcPct val="35000"/>
            </a:spcAft>
            <a:buNone/>
          </a:pPr>
          <a:r>
            <a:rPr lang="en-US" sz="8800" kern="1200" dirty="0">
              <a:latin typeface="+mj-lt"/>
            </a:rPr>
            <a:t>Voting Choice in the 2020 U.S Election (PRES20)</a:t>
          </a:r>
        </a:p>
      </dsp:txBody>
      <dsp:txXfrm>
        <a:off x="6690865" y="1668369"/>
        <a:ext cx="12536354" cy="5318453"/>
      </dsp:txXfrm>
    </dsp:sp>
    <dsp:sp modelId="{25222F2C-9481-4E82-B94B-1FD6CC2B5858}">
      <dsp:nvSpPr>
        <dsp:cNvPr id="0" name=""/>
        <dsp:cNvSpPr/>
      </dsp:nvSpPr>
      <dsp:spPr>
        <a:xfrm>
          <a:off x="21411584" y="1668369"/>
          <a:ext cx="5318453" cy="531845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705AB0-1B08-46F4-90A9-D24FFF9A0A19}">
      <dsp:nvSpPr>
        <dsp:cNvPr id="0" name=""/>
        <dsp:cNvSpPr/>
      </dsp:nvSpPr>
      <dsp:spPr>
        <a:xfrm>
          <a:off x="22528460" y="2785244"/>
          <a:ext cx="3084703" cy="30847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F2CAFE1-42AD-4ADE-8B9C-E43C59BE8907}">
      <dsp:nvSpPr>
        <dsp:cNvPr id="0" name=""/>
        <dsp:cNvSpPr/>
      </dsp:nvSpPr>
      <dsp:spPr>
        <a:xfrm>
          <a:off x="27869707" y="1668369"/>
          <a:ext cx="12536354" cy="53184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3911600">
            <a:lnSpc>
              <a:spcPct val="100000"/>
            </a:lnSpc>
            <a:spcBef>
              <a:spcPct val="0"/>
            </a:spcBef>
            <a:spcAft>
              <a:spcPct val="35000"/>
            </a:spcAft>
            <a:buNone/>
          </a:pPr>
          <a:r>
            <a:rPr lang="en-US" sz="8800" kern="1200" dirty="0">
              <a:latin typeface="+mj-lt"/>
            </a:rPr>
            <a:t>News Consumption (NEWS)</a:t>
          </a:r>
        </a:p>
      </dsp:txBody>
      <dsp:txXfrm>
        <a:off x="27869707" y="1668369"/>
        <a:ext cx="12536354" cy="5318453"/>
      </dsp:txXfrm>
    </dsp:sp>
    <dsp:sp modelId="{53678934-E1E4-4249-9F36-3EBFBA05A80A}">
      <dsp:nvSpPr>
        <dsp:cNvPr id="0" name=""/>
        <dsp:cNvSpPr/>
      </dsp:nvSpPr>
      <dsp:spPr>
        <a:xfrm>
          <a:off x="232742" y="9848895"/>
          <a:ext cx="5318453" cy="531845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0C54DF-E909-4B35-91EB-0D99C75AF22E}">
      <dsp:nvSpPr>
        <dsp:cNvPr id="0" name=""/>
        <dsp:cNvSpPr/>
      </dsp:nvSpPr>
      <dsp:spPr>
        <a:xfrm>
          <a:off x="1349618" y="10965770"/>
          <a:ext cx="3084703" cy="308470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CCF4241-81B6-4469-8A06-15F2CE61A046}">
      <dsp:nvSpPr>
        <dsp:cNvPr id="0" name=""/>
        <dsp:cNvSpPr/>
      </dsp:nvSpPr>
      <dsp:spPr>
        <a:xfrm>
          <a:off x="6690865" y="9848895"/>
          <a:ext cx="12536354" cy="53184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3911600">
            <a:lnSpc>
              <a:spcPct val="100000"/>
            </a:lnSpc>
            <a:spcBef>
              <a:spcPct val="0"/>
            </a:spcBef>
            <a:spcAft>
              <a:spcPct val="35000"/>
            </a:spcAft>
            <a:buNone/>
          </a:pPr>
          <a:r>
            <a:rPr lang="en-US" sz="8800" kern="1200" dirty="0">
              <a:latin typeface="+mj-lt"/>
            </a:rPr>
            <a:t>Opinions on Spending for National Parks (NATPARK)</a:t>
          </a:r>
        </a:p>
      </dsp:txBody>
      <dsp:txXfrm>
        <a:off x="6690865" y="9848895"/>
        <a:ext cx="12536354" cy="5318453"/>
      </dsp:txXfrm>
    </dsp:sp>
    <dsp:sp modelId="{0033E2A0-F6FB-4765-A1D0-FCBE3FD8D177}">
      <dsp:nvSpPr>
        <dsp:cNvPr id="0" name=""/>
        <dsp:cNvSpPr/>
      </dsp:nvSpPr>
      <dsp:spPr>
        <a:xfrm>
          <a:off x="21411584" y="9848895"/>
          <a:ext cx="5318453" cy="531845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03E50B-1BF1-46C9-BCC0-321AE37AC7DE}">
      <dsp:nvSpPr>
        <dsp:cNvPr id="0" name=""/>
        <dsp:cNvSpPr/>
      </dsp:nvSpPr>
      <dsp:spPr>
        <a:xfrm>
          <a:off x="22528460" y="10965770"/>
          <a:ext cx="3084703" cy="308470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EBAA38-6D1D-4531-929A-57D1E459B2DD}">
      <dsp:nvSpPr>
        <dsp:cNvPr id="0" name=""/>
        <dsp:cNvSpPr/>
      </dsp:nvSpPr>
      <dsp:spPr>
        <a:xfrm>
          <a:off x="27869707" y="9848895"/>
          <a:ext cx="12536354" cy="53184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3911600">
            <a:lnSpc>
              <a:spcPct val="100000"/>
            </a:lnSpc>
            <a:spcBef>
              <a:spcPct val="0"/>
            </a:spcBef>
            <a:spcAft>
              <a:spcPct val="35000"/>
            </a:spcAft>
            <a:buNone/>
          </a:pPr>
          <a:r>
            <a:rPr lang="en-US" sz="8800" kern="1200" dirty="0">
              <a:latin typeface="+mj-lt"/>
            </a:rPr>
            <a:t>Opinions on Spending for Alternative Energy (NATENRGY)</a:t>
          </a:r>
        </a:p>
      </dsp:txBody>
      <dsp:txXfrm>
        <a:off x="27869707" y="9848895"/>
        <a:ext cx="12536354" cy="531845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6532563" cy="10080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8539163" y="0"/>
            <a:ext cx="6532562" cy="1008063"/>
          </a:xfrm>
          <a:prstGeom prst="rect">
            <a:avLst/>
          </a:prstGeom>
        </p:spPr>
        <p:txBody>
          <a:bodyPr vert="horz" lIns="91440" tIns="45720" rIns="91440" bIns="45720" rtlCol="0"/>
          <a:lstStyle>
            <a:lvl1pPr algn="r">
              <a:defRPr sz="1200"/>
            </a:lvl1pPr>
          </a:lstStyle>
          <a:p>
            <a:fld id="{8A82CE8E-7B35-4CA1-BAE8-DB288FAAD42B}" type="datetimeFigureOut">
              <a:rPr lang="en-US" smtClean="0"/>
              <a:t>5/5/2025</a:t>
            </a:fld>
            <a:endParaRPr lang="en-US"/>
          </a:p>
        </p:txBody>
      </p:sp>
      <p:sp>
        <p:nvSpPr>
          <p:cNvPr id="4" name="Slide Image Placeholder 3"/>
          <p:cNvSpPr>
            <a:spLocks noGrp="1" noRot="1" noChangeAspect="1"/>
          </p:cNvSpPr>
          <p:nvPr>
            <p:ph type="sldImg" idx="2"/>
          </p:nvPr>
        </p:nvSpPr>
        <p:spPr>
          <a:xfrm>
            <a:off x="3014663" y="2513013"/>
            <a:ext cx="9045575" cy="67849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08125" y="9675813"/>
            <a:ext cx="12058650" cy="79152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9096038"/>
            <a:ext cx="6532563" cy="100806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8539163" y="19096038"/>
            <a:ext cx="6532562" cy="1008062"/>
          </a:xfrm>
          <a:prstGeom prst="rect">
            <a:avLst/>
          </a:prstGeom>
        </p:spPr>
        <p:txBody>
          <a:bodyPr vert="horz" lIns="91440" tIns="45720" rIns="91440" bIns="45720" rtlCol="0" anchor="b"/>
          <a:lstStyle>
            <a:lvl1pPr algn="r">
              <a:defRPr sz="1200"/>
            </a:lvl1pPr>
          </a:lstStyle>
          <a:p>
            <a:fld id="{B2D00150-FFA8-4E0B-9109-95467655AB3F}" type="slidenum">
              <a:rPr lang="en-US" smtClean="0"/>
              <a:t>‹#›</a:t>
            </a:fld>
            <a:endParaRPr lang="en-US"/>
          </a:p>
        </p:txBody>
      </p:sp>
    </p:spTree>
    <p:extLst>
      <p:ext uri="{BB962C8B-B14F-4D97-AF65-F5344CB8AC3E}">
        <p14:creationId xmlns:p14="http://schemas.microsoft.com/office/powerpoint/2010/main" val="13304337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Notes included here</a:t>
            </a:r>
          </a:p>
        </p:txBody>
      </p:sp>
      <p:sp>
        <p:nvSpPr>
          <p:cNvPr id="4" name="Slide Number Placeholder 3"/>
          <p:cNvSpPr>
            <a:spLocks noGrp="1"/>
          </p:cNvSpPr>
          <p:nvPr>
            <p:ph type="sldNum" sz="quarter" idx="5"/>
          </p:nvPr>
        </p:nvSpPr>
        <p:spPr/>
        <p:txBody>
          <a:bodyPr/>
          <a:lstStyle/>
          <a:p>
            <a:fld id="{B2D00150-FFA8-4E0B-9109-95467655AB3F}" type="slidenum">
              <a:rPr lang="en-US" smtClean="0"/>
              <a:t>1</a:t>
            </a:fld>
            <a:endParaRPr lang="en-US"/>
          </a:p>
        </p:txBody>
      </p:sp>
    </p:spTree>
    <p:extLst>
      <p:ext uri="{BB962C8B-B14F-4D97-AF65-F5344CB8AC3E}">
        <p14:creationId xmlns:p14="http://schemas.microsoft.com/office/powerpoint/2010/main" val="1880158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ea typeface="Calibri"/>
                <a:cs typeface="Calibri"/>
              </a:rPr>
              <a:t>-Add email on poster</a:t>
            </a:r>
          </a:p>
          <a:p>
            <a:r>
              <a:rPr lang="en-US">
                <a:latin typeface="Calibri"/>
                <a:ea typeface="Calibri"/>
                <a:cs typeface="Calibri"/>
              </a:rPr>
              <a:t>-Explain statistical analyses </a:t>
            </a:r>
          </a:p>
        </p:txBody>
      </p:sp>
      <p:sp>
        <p:nvSpPr>
          <p:cNvPr id="4" name="Slide Number Placeholder 3"/>
          <p:cNvSpPr>
            <a:spLocks noGrp="1"/>
          </p:cNvSpPr>
          <p:nvPr>
            <p:ph type="sldNum" sz="quarter" idx="5"/>
          </p:nvPr>
        </p:nvSpPr>
        <p:spPr/>
        <p:txBody>
          <a:bodyPr/>
          <a:lstStyle/>
          <a:p>
            <a:fld id="{B2D00150-FFA8-4E0B-9109-95467655AB3F}" type="slidenum">
              <a:rPr lang="en-US" smtClean="0"/>
              <a:t>2</a:t>
            </a:fld>
            <a:endParaRPr lang="en-US"/>
          </a:p>
        </p:txBody>
      </p:sp>
    </p:spTree>
    <p:extLst>
      <p:ext uri="{BB962C8B-B14F-4D97-AF65-F5344CB8AC3E}">
        <p14:creationId xmlns:p14="http://schemas.microsoft.com/office/powerpoint/2010/main" val="40523505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Descriptive Statistics: summarizes and describes the main features of the data set</a:t>
            </a:r>
          </a:p>
          <a:p>
            <a:r>
              <a:rPr lang="en-US" dirty="0"/>
              <a:t>  -mean, median, mode, standard deviation, frequency, percentage </a:t>
            </a:r>
          </a:p>
          <a:p>
            <a:r>
              <a:rPr lang="en-US" dirty="0"/>
              <a:t>  -gives us a snapshot of the data, typical values, how spread out it is, overall patterns</a:t>
            </a:r>
          </a:p>
          <a:p>
            <a:endParaRPr lang="en-US" dirty="0"/>
          </a:p>
          <a:p>
            <a:r>
              <a:rPr lang="en-US" dirty="0"/>
              <a:t>Bivariate Analysis:</a:t>
            </a:r>
          </a:p>
          <a:p>
            <a:r>
              <a:rPr lang="en-US" dirty="0"/>
              <a:t> -examines the relationship between two variables</a:t>
            </a:r>
          </a:p>
          <a:p>
            <a:r>
              <a:rPr lang="en-US" dirty="0"/>
              <a:t>    -t-tests, scatterplots, chi-square tests </a:t>
            </a:r>
          </a:p>
          <a:p>
            <a:r>
              <a:rPr lang="en-US" dirty="0"/>
              <a:t>    -helps to determine if and how two variables are related</a:t>
            </a:r>
          </a:p>
          <a:p>
            <a:endParaRPr lang="en-US" dirty="0"/>
          </a:p>
          <a:p>
            <a:r>
              <a:rPr lang="en-US" dirty="0"/>
              <a:t>Chi-Square Test:</a:t>
            </a:r>
          </a:p>
          <a:p>
            <a:r>
              <a:rPr lang="en-US" dirty="0"/>
              <a:t>  -tests whether there’s a statistically significant relationship between two categorical variables</a:t>
            </a:r>
          </a:p>
          <a:p>
            <a:r>
              <a:rPr lang="en-US" dirty="0"/>
              <a:t>     -tells you if observed differences are likely due to chance or if there’s a meaningful association </a:t>
            </a:r>
          </a:p>
        </p:txBody>
      </p:sp>
      <p:sp>
        <p:nvSpPr>
          <p:cNvPr id="4" name="Slide Number Placeholder 3"/>
          <p:cNvSpPr>
            <a:spLocks noGrp="1"/>
          </p:cNvSpPr>
          <p:nvPr>
            <p:ph type="sldNum" sz="quarter" idx="5"/>
          </p:nvPr>
        </p:nvSpPr>
        <p:spPr/>
        <p:txBody>
          <a:bodyPr/>
          <a:lstStyle/>
          <a:p>
            <a:fld id="{B2D00150-FFA8-4E0B-9109-95467655AB3F}" type="slidenum">
              <a:rPr lang="en-US" smtClean="0"/>
              <a:t>4</a:t>
            </a:fld>
            <a:endParaRPr lang="en-US"/>
          </a:p>
        </p:txBody>
      </p:sp>
    </p:spTree>
    <p:extLst>
      <p:ext uri="{BB962C8B-B14F-4D97-AF65-F5344CB8AC3E}">
        <p14:creationId xmlns:p14="http://schemas.microsoft.com/office/powerpoint/2010/main" val="39687771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2D00150-FFA8-4E0B-9109-95467655AB3F}" type="slidenum">
              <a:rPr lang="en-US" smtClean="0"/>
              <a:t>8</a:t>
            </a:fld>
            <a:endParaRPr lang="en-US"/>
          </a:p>
        </p:txBody>
      </p:sp>
    </p:spTree>
    <p:extLst>
      <p:ext uri="{BB962C8B-B14F-4D97-AF65-F5344CB8AC3E}">
        <p14:creationId xmlns:p14="http://schemas.microsoft.com/office/powerpoint/2010/main" val="30310017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distribution provides more context for analyzing how political affiliation correlates with opinions on environmental spending</a:t>
            </a:r>
          </a:p>
        </p:txBody>
      </p:sp>
      <p:sp>
        <p:nvSpPr>
          <p:cNvPr id="4" name="Slide Number Placeholder 3"/>
          <p:cNvSpPr>
            <a:spLocks noGrp="1"/>
          </p:cNvSpPr>
          <p:nvPr>
            <p:ph type="sldNum" sz="quarter" idx="5"/>
          </p:nvPr>
        </p:nvSpPr>
        <p:spPr/>
        <p:txBody>
          <a:bodyPr/>
          <a:lstStyle/>
          <a:p>
            <a:fld id="{B2D00150-FFA8-4E0B-9109-95467655AB3F}" type="slidenum">
              <a:rPr lang="en-US" smtClean="0"/>
              <a:t>9</a:t>
            </a:fld>
            <a:endParaRPr lang="en-US"/>
          </a:p>
        </p:txBody>
      </p:sp>
    </p:spTree>
    <p:extLst>
      <p:ext uri="{BB962C8B-B14F-4D97-AF65-F5344CB8AC3E}">
        <p14:creationId xmlns:p14="http://schemas.microsoft.com/office/powerpoint/2010/main" val="28598125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supports the idea that news consumption varies by political affiliation</a:t>
            </a:r>
          </a:p>
          <a:p>
            <a:endParaRPr lang="en-US" dirty="0"/>
          </a:p>
          <a:p>
            <a:endParaRPr lang="en-US" dirty="0"/>
          </a:p>
        </p:txBody>
      </p:sp>
      <p:sp>
        <p:nvSpPr>
          <p:cNvPr id="4" name="Slide Number Placeholder 3"/>
          <p:cNvSpPr>
            <a:spLocks noGrp="1"/>
          </p:cNvSpPr>
          <p:nvPr>
            <p:ph type="sldNum" sz="quarter" idx="5"/>
          </p:nvPr>
        </p:nvSpPr>
        <p:spPr/>
        <p:txBody>
          <a:bodyPr/>
          <a:lstStyle/>
          <a:p>
            <a:fld id="{B2D00150-FFA8-4E0B-9109-95467655AB3F}" type="slidenum">
              <a:rPr lang="en-US" smtClean="0"/>
              <a:t>10</a:t>
            </a:fld>
            <a:endParaRPr lang="en-US"/>
          </a:p>
        </p:txBody>
      </p:sp>
    </p:spTree>
    <p:extLst>
      <p:ext uri="{BB962C8B-B14F-4D97-AF65-F5344CB8AC3E}">
        <p14:creationId xmlns:p14="http://schemas.microsoft.com/office/powerpoint/2010/main" val="4448699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algn="l" rtl="0" fontAlgn="base">
              <a:buFont typeface="Arial" panose="020B0604020202020204" pitchFamily="34" charset="0"/>
              <a:buChar char="•"/>
            </a:pPr>
            <a:r>
              <a:rPr lang="en-US" sz="1100" b="0" i="0" u="none" strike="noStrike" dirty="0">
                <a:solidFill>
                  <a:srgbClr val="000000"/>
                </a:solidFill>
                <a:effectLst/>
                <a:latin typeface="Arial" panose="020B0604020202020204" pitchFamily="34" charset="0"/>
              </a:rPr>
              <a:t>This supports our hypothesis that vote choice influences opinions on spending for alternative energy sources and overall environmental spending</a:t>
            </a:r>
          </a:p>
          <a:p>
            <a:pPr marL="914400" lvl="1" algn="l" rtl="0" fontAlgn="base">
              <a:buFont typeface="Arial" panose="020B0604020202020204" pitchFamily="34" charset="0"/>
              <a:buChar char="•"/>
            </a:pPr>
            <a:r>
              <a:rPr lang="en-US" sz="1100" b="0" i="0" u="none" strike="noStrike" dirty="0">
                <a:solidFill>
                  <a:srgbClr val="000000"/>
                </a:solidFill>
                <a:effectLst/>
                <a:latin typeface="Arial" panose="020B0604020202020204" pitchFamily="34" charset="0"/>
              </a:rPr>
              <a:t>Trump voters are less in favor</a:t>
            </a:r>
          </a:p>
          <a:p>
            <a:pPr marL="914400" lvl="1" algn="l" rtl="0" fontAlgn="base">
              <a:buFont typeface="Arial" panose="020B0604020202020204" pitchFamily="34" charset="0"/>
              <a:buChar char="•"/>
            </a:pPr>
            <a:r>
              <a:rPr lang="en-US" sz="1100" b="0" i="0" u="none" strike="noStrike" dirty="0">
                <a:solidFill>
                  <a:srgbClr val="000000"/>
                </a:solidFill>
                <a:effectLst/>
                <a:latin typeface="Arial" panose="020B0604020202020204" pitchFamily="34" charset="0"/>
              </a:rPr>
              <a:t>Biden voters are more in favor</a:t>
            </a:r>
          </a:p>
          <a:p>
            <a:pPr marL="914400" lvl="1" algn="l" rtl="0" fontAlgn="base">
              <a:buFont typeface="Arial" panose="020B0604020202020204" pitchFamily="34" charset="0"/>
              <a:buChar char="•"/>
            </a:pPr>
            <a:endParaRPr lang="en-US" sz="1100" b="0" i="0" u="none" strike="noStrike" dirty="0">
              <a:solidFill>
                <a:srgbClr val="000000"/>
              </a:solidFill>
              <a:effectLst/>
              <a:latin typeface="Arial" panose="020B0604020202020204" pitchFamily="34" charset="0"/>
            </a:endParaRPr>
          </a:p>
          <a:p>
            <a:pPr>
              <a:buNone/>
            </a:pPr>
            <a:r>
              <a:rPr lang="en-US" dirty="0"/>
              <a:t>This is a clear visual representation of the </a:t>
            </a:r>
            <a:r>
              <a:rPr lang="en-US" b="0" dirty="0"/>
              <a:t>polarization in environmental priorities </a:t>
            </a:r>
            <a:r>
              <a:rPr lang="en-US" dirty="0"/>
              <a:t>based on political party preference.</a:t>
            </a:r>
          </a:p>
          <a:p>
            <a:endParaRPr lang="en-US" dirty="0"/>
          </a:p>
        </p:txBody>
      </p:sp>
      <p:sp>
        <p:nvSpPr>
          <p:cNvPr id="4" name="Slide Number Placeholder 3"/>
          <p:cNvSpPr>
            <a:spLocks noGrp="1"/>
          </p:cNvSpPr>
          <p:nvPr>
            <p:ph type="sldNum" sz="quarter" idx="5"/>
          </p:nvPr>
        </p:nvSpPr>
        <p:spPr/>
        <p:txBody>
          <a:bodyPr/>
          <a:lstStyle/>
          <a:p>
            <a:fld id="{B2D00150-FFA8-4E0B-9109-95467655AB3F}" type="slidenum">
              <a:rPr lang="en-US" smtClean="0"/>
              <a:t>11</a:t>
            </a:fld>
            <a:endParaRPr lang="en-US"/>
          </a:p>
        </p:txBody>
      </p:sp>
    </p:spTree>
    <p:extLst>
      <p:ext uri="{BB962C8B-B14F-4D97-AF65-F5344CB8AC3E}">
        <p14:creationId xmlns:p14="http://schemas.microsoft.com/office/powerpoint/2010/main" val="4912586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algn="l" rtl="0" fontAlgn="base">
              <a:buFont typeface="Arial" panose="020B0604020202020204" pitchFamily="34" charset="0"/>
              <a:buChar char="•"/>
            </a:pPr>
            <a:r>
              <a:rPr lang="en-US" sz="1800" b="0" i="0" u="none" strike="noStrike" dirty="0">
                <a:solidFill>
                  <a:srgbClr val="000000"/>
                </a:solidFill>
                <a:effectLst/>
                <a:latin typeface="Arial" panose="020B0604020202020204" pitchFamily="34" charset="0"/>
              </a:rPr>
              <a:t>Crucial for visualizing how these spending opinions overlap</a:t>
            </a:r>
          </a:p>
          <a:p>
            <a:pPr marL="457200" algn="l" rtl="0" fontAlgn="base">
              <a:buFont typeface="Arial" panose="020B0604020202020204" pitchFamily="34" charset="0"/>
              <a:buChar char="•"/>
            </a:pPr>
            <a:r>
              <a:rPr lang="en-US" sz="1800" b="0" i="0" u="none" strike="noStrike" dirty="0">
                <a:solidFill>
                  <a:srgbClr val="000000"/>
                </a:solidFill>
                <a:effectLst/>
                <a:latin typeface="Arial" panose="020B0604020202020204" pitchFamily="34" charset="0"/>
              </a:rPr>
              <a:t>Shows not just a relationship, but how people are grouped together </a:t>
            </a:r>
          </a:p>
          <a:p>
            <a:pPr marL="457200" algn="l" rtl="0" fontAlgn="base">
              <a:buFont typeface="Arial" panose="020B0604020202020204" pitchFamily="34" charset="0"/>
              <a:buChar char="•"/>
            </a:pPr>
            <a:r>
              <a:rPr lang="en-US" sz="1800" b="0" i="0" u="none" strike="noStrike" dirty="0">
                <a:solidFill>
                  <a:srgbClr val="000000"/>
                </a:solidFill>
                <a:effectLst/>
                <a:latin typeface="Arial" panose="020B0604020202020204" pitchFamily="34" charset="0"/>
              </a:rPr>
              <a:t>Confirms statistical relationships found with chi-square tests</a:t>
            </a:r>
          </a:p>
          <a:p>
            <a:pPr marL="457200" algn="l" rtl="0" fontAlgn="base">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More dense plots = vote choice more likely influences environmental spending </a:t>
            </a:r>
          </a:p>
          <a:p>
            <a:endParaRPr lang="en-US" dirty="0"/>
          </a:p>
        </p:txBody>
      </p:sp>
      <p:sp>
        <p:nvSpPr>
          <p:cNvPr id="4" name="Slide Number Placeholder 3"/>
          <p:cNvSpPr>
            <a:spLocks noGrp="1"/>
          </p:cNvSpPr>
          <p:nvPr>
            <p:ph type="sldNum" sz="quarter" idx="5"/>
          </p:nvPr>
        </p:nvSpPr>
        <p:spPr/>
        <p:txBody>
          <a:bodyPr/>
          <a:lstStyle/>
          <a:p>
            <a:fld id="{B2D00150-FFA8-4E0B-9109-95467655AB3F}" type="slidenum">
              <a:rPr lang="en-US" smtClean="0"/>
              <a:t>13</a:t>
            </a:fld>
            <a:endParaRPr lang="en-US"/>
          </a:p>
        </p:txBody>
      </p:sp>
    </p:spTree>
    <p:extLst>
      <p:ext uri="{BB962C8B-B14F-4D97-AF65-F5344CB8AC3E}">
        <p14:creationId xmlns:p14="http://schemas.microsoft.com/office/powerpoint/2010/main" val="16573906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1DA248-5455-0EE3-34FB-761A80A257C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F5E19FE-55BF-21B0-3A3B-10A3552FB0D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E2DD10E-4354-80CA-4726-26234793AAC6}"/>
              </a:ext>
            </a:extLst>
          </p:cNvPr>
          <p:cNvSpPr>
            <a:spLocks noGrp="1"/>
          </p:cNvSpPr>
          <p:nvPr>
            <p:ph type="body" idx="1"/>
          </p:nvPr>
        </p:nvSpPr>
        <p:spPr/>
        <p:txBody>
          <a:bodyPr/>
          <a:lstStyle/>
          <a:p>
            <a:pPr marL="457200" algn="l" rtl="0" fontAlgn="base">
              <a:buFont typeface="Arial" panose="020B0604020202020204" pitchFamily="34" charset="0"/>
              <a:buChar char="•"/>
            </a:pPr>
            <a:r>
              <a:rPr lang="en-US" sz="1800" b="0" i="0" u="none" strike="noStrike" dirty="0">
                <a:solidFill>
                  <a:srgbClr val="000000"/>
                </a:solidFill>
                <a:effectLst/>
                <a:latin typeface="Arial" panose="020B0604020202020204" pitchFamily="34" charset="0"/>
              </a:rPr>
              <a:t>Compares NATENRGY and NATPARK spending opinions; crucial for visualizing how these spending opinions overlap</a:t>
            </a:r>
          </a:p>
          <a:p>
            <a:pPr marL="457200" algn="l" rtl="0" fontAlgn="base">
              <a:buFont typeface="Arial" panose="020B0604020202020204" pitchFamily="34" charset="0"/>
              <a:buChar char="•"/>
            </a:pPr>
            <a:r>
              <a:rPr lang="en-US" sz="1800" b="0" i="0" u="none" strike="noStrike" dirty="0">
                <a:solidFill>
                  <a:srgbClr val="000000"/>
                </a:solidFill>
                <a:effectLst/>
                <a:latin typeface="Arial" panose="020B0604020202020204" pitchFamily="34" charset="0"/>
              </a:rPr>
              <a:t>Shows not just that there is a relationship, but how people are grouped </a:t>
            </a:r>
          </a:p>
          <a:p>
            <a:pPr marL="457200" algn="l" rtl="0" fontAlgn="base">
              <a:buFont typeface="Arial" panose="020B0604020202020204" pitchFamily="34" charset="0"/>
              <a:buChar char="•"/>
            </a:pPr>
            <a:br>
              <a:rPr lang="en-US" b="0" i="0" u="none" strike="noStrike" dirty="0">
                <a:solidFill>
                  <a:srgbClr val="000000"/>
                </a:solidFill>
                <a:effectLst/>
              </a:rPr>
            </a:br>
            <a:r>
              <a:rPr lang="en-US" sz="1800" b="0" i="0" u="none" strike="noStrike" dirty="0">
                <a:solidFill>
                  <a:srgbClr val="000000"/>
                </a:solidFill>
                <a:effectLst/>
                <a:latin typeface="Arial" panose="020B0604020202020204" pitchFamily="34" charset="0"/>
              </a:rPr>
              <a:t>Confirm statistical relationships found with chi-square tests</a:t>
            </a:r>
          </a:p>
          <a:p>
            <a:pPr marL="457200" algn="l" rtl="0" fontAlgn="base">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More dense plots = vote choice more likely influences environmental spending </a:t>
            </a:r>
          </a:p>
          <a:p>
            <a:endParaRPr lang="en-US" dirty="0"/>
          </a:p>
        </p:txBody>
      </p:sp>
      <p:sp>
        <p:nvSpPr>
          <p:cNvPr id="4" name="Slide Number Placeholder 3">
            <a:extLst>
              <a:ext uri="{FF2B5EF4-FFF2-40B4-BE49-F238E27FC236}">
                <a16:creationId xmlns:a16="http://schemas.microsoft.com/office/drawing/2014/main" id="{D82D78F6-BE14-151E-97CF-A5154EB8F9B3}"/>
              </a:ext>
            </a:extLst>
          </p:cNvPr>
          <p:cNvSpPr>
            <a:spLocks noGrp="1"/>
          </p:cNvSpPr>
          <p:nvPr>
            <p:ph type="sldNum" sz="quarter" idx="5"/>
          </p:nvPr>
        </p:nvSpPr>
        <p:spPr/>
        <p:txBody>
          <a:bodyPr/>
          <a:lstStyle/>
          <a:p>
            <a:fld id="{B2D00150-FFA8-4E0B-9109-95467655AB3F}" type="slidenum">
              <a:rPr lang="en-US" smtClean="0"/>
              <a:t>14</a:t>
            </a:fld>
            <a:endParaRPr lang="en-US"/>
          </a:p>
        </p:txBody>
      </p:sp>
    </p:spTree>
    <p:extLst>
      <p:ext uri="{BB962C8B-B14F-4D97-AF65-F5344CB8AC3E}">
        <p14:creationId xmlns:p14="http://schemas.microsoft.com/office/powerpoint/2010/main" val="37195669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293227" y="10204705"/>
            <a:ext cx="37323236" cy="27699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6586454" y="18434305"/>
            <a:ext cx="30736781"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r>
              <a:rPr lang="en-US"/>
              <a:t>Page</a:t>
            </a: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5/5/2025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r>
              <a:rPr lang="en-US"/>
              <a:t>Page</a:t>
            </a: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5/5/2025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2195483" y="7571233"/>
            <a:ext cx="19100715"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2613488" y="7571233"/>
            <a:ext cx="19100715"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r>
              <a:rPr lang="en-US"/>
              <a:t>Page</a:t>
            </a:r>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5/5/2025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r>
              <a:rPr lang="en-US"/>
              <a:t>Page</a:t>
            </a:r>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5/5/2025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r>
              <a:rPr lang="en-US"/>
              <a:t>Page</a:t>
            </a:r>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5/5/2025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Holder 2"/>
          <p:cNvSpPr>
            <a:spLocks noGrp="1"/>
          </p:cNvSpPr>
          <p:nvPr>
            <p:ph type="title"/>
          </p:nvPr>
        </p:nvSpPr>
        <p:spPr>
          <a:xfrm>
            <a:off x="2195484" y="1316737"/>
            <a:ext cx="39518720" cy="27699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2195484" y="7571233"/>
            <a:ext cx="3951872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14929295" y="30614115"/>
            <a:ext cx="14051100" cy="276999"/>
          </a:xfrm>
          <a:prstGeom prst="rect">
            <a:avLst/>
          </a:prstGeom>
        </p:spPr>
        <p:txBody>
          <a:bodyPr wrap="square" lIns="0" tIns="0" rIns="0" bIns="0">
            <a:spAutoFit/>
          </a:bodyPr>
          <a:lstStyle>
            <a:lvl1pPr algn="ctr">
              <a:defRPr>
                <a:solidFill>
                  <a:schemeClr val="tx1">
                    <a:tint val="75000"/>
                  </a:schemeClr>
                </a:solidFill>
              </a:defRPr>
            </a:lvl1pPr>
          </a:lstStyle>
          <a:p>
            <a:r>
              <a:rPr lang="en-US"/>
              <a:t>Page</a:t>
            </a:r>
            <a:endParaRPr/>
          </a:p>
        </p:txBody>
      </p:sp>
      <p:sp>
        <p:nvSpPr>
          <p:cNvPr id="5" name="Holder 5"/>
          <p:cNvSpPr>
            <a:spLocks noGrp="1"/>
          </p:cNvSpPr>
          <p:nvPr>
            <p:ph type="dt" sz="half" idx="6"/>
          </p:nvPr>
        </p:nvSpPr>
        <p:spPr>
          <a:xfrm>
            <a:off x="2195484" y="30614115"/>
            <a:ext cx="10099227"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5/5/2025</a:t>
            </a:fld>
            <a:endParaRPr lang="en-US"/>
          </a:p>
        </p:txBody>
      </p:sp>
      <p:sp>
        <p:nvSpPr>
          <p:cNvPr id="6" name="Holder 6"/>
          <p:cNvSpPr>
            <a:spLocks noGrp="1"/>
          </p:cNvSpPr>
          <p:nvPr>
            <p:ph type="sldNum" sz="quarter" idx="7"/>
          </p:nvPr>
        </p:nvSpPr>
        <p:spPr>
          <a:xfrm>
            <a:off x="31614977" y="30614115"/>
            <a:ext cx="10099227"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1330845">
        <a:defRPr>
          <a:latin typeface="+mn-lt"/>
          <a:ea typeface="+mn-ea"/>
          <a:cs typeface="+mn-cs"/>
        </a:defRPr>
      </a:lvl2pPr>
      <a:lvl3pPr marL="2661691">
        <a:defRPr>
          <a:latin typeface="+mn-lt"/>
          <a:ea typeface="+mn-ea"/>
          <a:cs typeface="+mn-cs"/>
        </a:defRPr>
      </a:lvl3pPr>
      <a:lvl4pPr marL="3992536">
        <a:defRPr>
          <a:latin typeface="+mn-lt"/>
          <a:ea typeface="+mn-ea"/>
          <a:cs typeface="+mn-cs"/>
        </a:defRPr>
      </a:lvl4pPr>
      <a:lvl5pPr marL="5323382">
        <a:defRPr>
          <a:latin typeface="+mn-lt"/>
          <a:ea typeface="+mn-ea"/>
          <a:cs typeface="+mn-cs"/>
        </a:defRPr>
      </a:lvl5pPr>
      <a:lvl6pPr marL="6654227">
        <a:defRPr>
          <a:latin typeface="+mn-lt"/>
          <a:ea typeface="+mn-ea"/>
          <a:cs typeface="+mn-cs"/>
        </a:defRPr>
      </a:lvl6pPr>
      <a:lvl7pPr marL="7985072">
        <a:defRPr>
          <a:latin typeface="+mn-lt"/>
          <a:ea typeface="+mn-ea"/>
          <a:cs typeface="+mn-cs"/>
        </a:defRPr>
      </a:lvl7pPr>
      <a:lvl8pPr marL="9315918">
        <a:defRPr>
          <a:latin typeface="+mn-lt"/>
          <a:ea typeface="+mn-ea"/>
          <a:cs typeface="+mn-cs"/>
        </a:defRPr>
      </a:lvl8pPr>
      <a:lvl9pPr marL="10646763">
        <a:defRPr>
          <a:latin typeface="+mn-lt"/>
          <a:ea typeface="+mn-ea"/>
          <a:cs typeface="+mn-cs"/>
        </a:defRPr>
      </a:lvl9pPr>
    </p:bodyStyle>
    <p:otherStyle>
      <a:lvl1pPr marL="0">
        <a:defRPr>
          <a:latin typeface="+mn-lt"/>
          <a:ea typeface="+mn-ea"/>
          <a:cs typeface="+mn-cs"/>
        </a:defRPr>
      </a:lvl1pPr>
      <a:lvl2pPr marL="1330845">
        <a:defRPr>
          <a:latin typeface="+mn-lt"/>
          <a:ea typeface="+mn-ea"/>
          <a:cs typeface="+mn-cs"/>
        </a:defRPr>
      </a:lvl2pPr>
      <a:lvl3pPr marL="2661691">
        <a:defRPr>
          <a:latin typeface="+mn-lt"/>
          <a:ea typeface="+mn-ea"/>
          <a:cs typeface="+mn-cs"/>
        </a:defRPr>
      </a:lvl3pPr>
      <a:lvl4pPr marL="3992536">
        <a:defRPr>
          <a:latin typeface="+mn-lt"/>
          <a:ea typeface="+mn-ea"/>
          <a:cs typeface="+mn-cs"/>
        </a:defRPr>
      </a:lvl4pPr>
      <a:lvl5pPr marL="5323382">
        <a:defRPr>
          <a:latin typeface="+mn-lt"/>
          <a:ea typeface="+mn-ea"/>
          <a:cs typeface="+mn-cs"/>
        </a:defRPr>
      </a:lvl5pPr>
      <a:lvl6pPr marL="6654227">
        <a:defRPr>
          <a:latin typeface="+mn-lt"/>
          <a:ea typeface="+mn-ea"/>
          <a:cs typeface="+mn-cs"/>
        </a:defRPr>
      </a:lvl6pPr>
      <a:lvl7pPr marL="7985072">
        <a:defRPr>
          <a:latin typeface="+mn-lt"/>
          <a:ea typeface="+mn-ea"/>
          <a:cs typeface="+mn-cs"/>
        </a:defRPr>
      </a:lvl7pPr>
      <a:lvl8pPr marL="9315918">
        <a:defRPr>
          <a:latin typeface="+mn-lt"/>
          <a:ea typeface="+mn-ea"/>
          <a:cs typeface="+mn-cs"/>
        </a:defRPr>
      </a:lvl8pPr>
      <a:lvl9pPr marL="10646763">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emf"/><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hyperlink" Target="https://github.com/tristantuba/Data-220-112-Analyzing-environmental-spending-trends-Ecotrackers"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NULL" TargetMode="Externa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hyperlink" Target="mailto:victoria.iuzzolino1@marist.edu" TargetMode="External"/><Relationship Id="rId2" Type="http://schemas.openxmlformats.org/officeDocument/2006/relationships/hyperlink" Target="mailto:emily.liguori1@marist.edu" TargetMode="External"/><Relationship Id="rId1" Type="http://schemas.openxmlformats.org/officeDocument/2006/relationships/slideLayout" Target="../slideLayouts/slideLayout5.xml"/><Relationship Id="rId4" Type="http://schemas.openxmlformats.org/officeDocument/2006/relationships/hyperlink" Target="mailto:tristan.wistuba1@marist.edu" TargetMode="Externa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22.jpe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p:nvPr/>
        </p:nvSpPr>
        <p:spPr>
          <a:xfrm>
            <a:off x="-1752600" y="51860979"/>
            <a:ext cx="43891200" cy="3345676"/>
          </a:xfrm>
          <a:custGeom>
            <a:avLst/>
            <a:gdLst/>
            <a:ahLst/>
            <a:cxnLst/>
            <a:rect l="l" t="t" r="r" b="b"/>
            <a:pathLst>
              <a:path w="15078075" h="1149350">
                <a:moveTo>
                  <a:pt x="15078075" y="0"/>
                </a:moveTo>
                <a:lnTo>
                  <a:pt x="0" y="0"/>
                </a:lnTo>
                <a:lnTo>
                  <a:pt x="0" y="1149005"/>
                </a:lnTo>
                <a:lnTo>
                  <a:pt x="15078075" y="1149005"/>
                </a:lnTo>
                <a:lnTo>
                  <a:pt x="15078075" y="0"/>
                </a:lnTo>
                <a:close/>
              </a:path>
            </a:pathLst>
          </a:custGeom>
          <a:solidFill>
            <a:srgbClr val="E21737"/>
          </a:solidFill>
        </p:spPr>
        <p:txBody>
          <a:bodyPr wrap="square" lIns="0" tIns="0" rIns="0" bIns="0" rtlCol="0"/>
          <a:lstStyle/>
          <a:p>
            <a:endParaRPr/>
          </a:p>
        </p:txBody>
      </p:sp>
      <p:sp>
        <p:nvSpPr>
          <p:cNvPr id="6" name="object 6"/>
          <p:cNvSpPr/>
          <p:nvPr/>
        </p:nvSpPr>
        <p:spPr>
          <a:xfrm>
            <a:off x="11810999" y="5412404"/>
            <a:ext cx="87765" cy="27201196"/>
          </a:xfrm>
          <a:custGeom>
            <a:avLst/>
            <a:gdLst/>
            <a:ahLst/>
            <a:cxnLst/>
            <a:rect l="l" t="t" r="r" b="b"/>
            <a:pathLst>
              <a:path h="15688944">
                <a:moveTo>
                  <a:pt x="0" y="0"/>
                </a:moveTo>
                <a:lnTo>
                  <a:pt x="0" y="15688702"/>
                </a:lnTo>
              </a:path>
            </a:pathLst>
          </a:custGeom>
          <a:ln w="11867">
            <a:solidFill>
              <a:srgbClr val="000000"/>
            </a:solidFill>
          </a:ln>
        </p:spPr>
        <p:txBody>
          <a:bodyPr wrap="square" lIns="0" tIns="0" rIns="0" bIns="0" rtlCol="0"/>
          <a:lstStyle/>
          <a:p>
            <a:endParaRPr/>
          </a:p>
        </p:txBody>
      </p:sp>
      <p:sp>
        <p:nvSpPr>
          <p:cNvPr id="7" name="object 7"/>
          <p:cNvSpPr/>
          <p:nvPr/>
        </p:nvSpPr>
        <p:spPr>
          <a:xfrm flipH="1">
            <a:off x="24381073" y="5416904"/>
            <a:ext cx="93831" cy="27108802"/>
          </a:xfrm>
          <a:custGeom>
            <a:avLst/>
            <a:gdLst/>
            <a:ahLst/>
            <a:cxnLst/>
            <a:rect l="l" t="t" r="r" b="b"/>
            <a:pathLst>
              <a:path h="15689580">
                <a:moveTo>
                  <a:pt x="0" y="0"/>
                </a:moveTo>
                <a:lnTo>
                  <a:pt x="0" y="15689575"/>
                </a:lnTo>
              </a:path>
            </a:pathLst>
          </a:custGeom>
          <a:ln w="11867">
            <a:solidFill>
              <a:srgbClr val="000000"/>
            </a:solidFill>
          </a:ln>
        </p:spPr>
        <p:txBody>
          <a:bodyPr wrap="square" lIns="0" tIns="0" rIns="0" bIns="0" rtlCol="0"/>
          <a:lstStyle/>
          <a:p>
            <a:endParaRPr/>
          </a:p>
        </p:txBody>
      </p:sp>
      <p:sp>
        <p:nvSpPr>
          <p:cNvPr id="10" name="object 10"/>
          <p:cNvSpPr/>
          <p:nvPr/>
        </p:nvSpPr>
        <p:spPr>
          <a:xfrm>
            <a:off x="14551567" y="31350150"/>
            <a:ext cx="129391" cy="0"/>
          </a:xfrm>
          <a:custGeom>
            <a:avLst/>
            <a:gdLst/>
            <a:ahLst/>
            <a:cxnLst/>
            <a:rect l="l" t="t" r="r" b="b"/>
            <a:pathLst>
              <a:path w="44450">
                <a:moveTo>
                  <a:pt x="0" y="0"/>
                </a:moveTo>
                <a:lnTo>
                  <a:pt x="43977" y="0"/>
                </a:lnTo>
              </a:path>
            </a:pathLst>
          </a:custGeom>
          <a:ln w="9074">
            <a:solidFill>
              <a:srgbClr val="666666"/>
            </a:solidFill>
            <a:prstDash val="lgDash"/>
          </a:ln>
        </p:spPr>
        <p:txBody>
          <a:bodyPr wrap="square" lIns="0" tIns="0" rIns="0" bIns="0" rtlCol="0"/>
          <a:lstStyle/>
          <a:p>
            <a:endParaRPr/>
          </a:p>
        </p:txBody>
      </p:sp>
      <p:sp>
        <p:nvSpPr>
          <p:cNvPr id="11" name="object 11"/>
          <p:cNvSpPr/>
          <p:nvPr/>
        </p:nvSpPr>
        <p:spPr>
          <a:xfrm>
            <a:off x="15155073" y="31350150"/>
            <a:ext cx="1040672" cy="0"/>
          </a:xfrm>
          <a:custGeom>
            <a:avLst/>
            <a:gdLst/>
            <a:ahLst/>
            <a:cxnLst/>
            <a:rect l="l" t="t" r="r" b="b"/>
            <a:pathLst>
              <a:path w="357504">
                <a:moveTo>
                  <a:pt x="0" y="0"/>
                </a:moveTo>
                <a:lnTo>
                  <a:pt x="357406" y="0"/>
                </a:lnTo>
              </a:path>
            </a:pathLst>
          </a:custGeom>
          <a:ln w="9074">
            <a:solidFill>
              <a:srgbClr val="666666"/>
            </a:solidFill>
            <a:prstDash val="lgDash"/>
          </a:ln>
        </p:spPr>
        <p:txBody>
          <a:bodyPr wrap="square" lIns="0" tIns="0" rIns="0" bIns="0" rtlCol="0"/>
          <a:lstStyle/>
          <a:p>
            <a:endParaRPr/>
          </a:p>
        </p:txBody>
      </p:sp>
      <p:sp>
        <p:nvSpPr>
          <p:cNvPr id="12" name="object 12"/>
          <p:cNvSpPr/>
          <p:nvPr/>
        </p:nvSpPr>
        <p:spPr>
          <a:xfrm>
            <a:off x="16670945" y="31350150"/>
            <a:ext cx="131239" cy="0"/>
          </a:xfrm>
          <a:custGeom>
            <a:avLst/>
            <a:gdLst/>
            <a:ahLst/>
            <a:cxnLst/>
            <a:rect l="l" t="t" r="r" b="b"/>
            <a:pathLst>
              <a:path w="45084">
                <a:moveTo>
                  <a:pt x="0" y="0"/>
                </a:moveTo>
                <a:lnTo>
                  <a:pt x="44675" y="0"/>
                </a:lnTo>
              </a:path>
            </a:pathLst>
          </a:custGeom>
          <a:ln w="9074">
            <a:solidFill>
              <a:srgbClr val="666666"/>
            </a:solidFill>
            <a:prstDash val="lgDash"/>
          </a:ln>
        </p:spPr>
        <p:txBody>
          <a:bodyPr wrap="square" lIns="0" tIns="0" rIns="0" bIns="0" rtlCol="0"/>
          <a:lstStyle/>
          <a:p>
            <a:endParaRPr/>
          </a:p>
        </p:txBody>
      </p:sp>
      <p:sp>
        <p:nvSpPr>
          <p:cNvPr id="13" name="object 13"/>
          <p:cNvSpPr/>
          <p:nvPr/>
        </p:nvSpPr>
        <p:spPr>
          <a:xfrm>
            <a:off x="17276479" y="31350150"/>
            <a:ext cx="129391" cy="0"/>
          </a:xfrm>
          <a:custGeom>
            <a:avLst/>
            <a:gdLst/>
            <a:ahLst/>
            <a:cxnLst/>
            <a:rect l="l" t="t" r="r" b="b"/>
            <a:pathLst>
              <a:path w="44450">
                <a:moveTo>
                  <a:pt x="0" y="0"/>
                </a:moveTo>
                <a:lnTo>
                  <a:pt x="43977" y="0"/>
                </a:lnTo>
              </a:path>
            </a:pathLst>
          </a:custGeom>
          <a:ln w="9074">
            <a:solidFill>
              <a:srgbClr val="666666"/>
            </a:solidFill>
            <a:prstDash val="lgDash"/>
          </a:ln>
        </p:spPr>
        <p:txBody>
          <a:bodyPr wrap="square" lIns="0" tIns="0" rIns="0" bIns="0" rtlCol="0"/>
          <a:lstStyle/>
          <a:p>
            <a:endParaRPr/>
          </a:p>
        </p:txBody>
      </p:sp>
      <p:sp>
        <p:nvSpPr>
          <p:cNvPr id="14" name="object 14"/>
          <p:cNvSpPr/>
          <p:nvPr/>
        </p:nvSpPr>
        <p:spPr>
          <a:xfrm>
            <a:off x="17879983" y="31350150"/>
            <a:ext cx="1040672" cy="0"/>
          </a:xfrm>
          <a:custGeom>
            <a:avLst/>
            <a:gdLst/>
            <a:ahLst/>
            <a:cxnLst/>
            <a:rect l="l" t="t" r="r" b="b"/>
            <a:pathLst>
              <a:path w="357504">
                <a:moveTo>
                  <a:pt x="0" y="0"/>
                </a:moveTo>
                <a:lnTo>
                  <a:pt x="357406" y="0"/>
                </a:lnTo>
              </a:path>
            </a:pathLst>
          </a:custGeom>
          <a:ln w="9074">
            <a:solidFill>
              <a:srgbClr val="666666"/>
            </a:solidFill>
            <a:prstDash val="lgDash"/>
          </a:ln>
        </p:spPr>
        <p:txBody>
          <a:bodyPr wrap="square" lIns="0" tIns="0" rIns="0" bIns="0" rtlCol="0"/>
          <a:lstStyle/>
          <a:p>
            <a:endParaRPr/>
          </a:p>
        </p:txBody>
      </p:sp>
      <p:sp>
        <p:nvSpPr>
          <p:cNvPr id="15" name="object 15"/>
          <p:cNvSpPr/>
          <p:nvPr/>
        </p:nvSpPr>
        <p:spPr>
          <a:xfrm>
            <a:off x="19395856" y="31350150"/>
            <a:ext cx="129391" cy="0"/>
          </a:xfrm>
          <a:custGeom>
            <a:avLst/>
            <a:gdLst/>
            <a:ahLst/>
            <a:cxnLst/>
            <a:rect l="l" t="t" r="r" b="b"/>
            <a:pathLst>
              <a:path w="44450">
                <a:moveTo>
                  <a:pt x="0" y="0"/>
                </a:moveTo>
                <a:lnTo>
                  <a:pt x="43977" y="0"/>
                </a:lnTo>
              </a:path>
            </a:pathLst>
          </a:custGeom>
          <a:ln w="9074">
            <a:solidFill>
              <a:srgbClr val="666666"/>
            </a:solidFill>
            <a:prstDash val="lgDash"/>
          </a:ln>
        </p:spPr>
        <p:txBody>
          <a:bodyPr wrap="square" lIns="0" tIns="0" rIns="0" bIns="0" rtlCol="0"/>
          <a:lstStyle/>
          <a:p>
            <a:endParaRPr/>
          </a:p>
        </p:txBody>
      </p:sp>
      <p:sp>
        <p:nvSpPr>
          <p:cNvPr id="16" name="object 16"/>
          <p:cNvSpPr/>
          <p:nvPr/>
        </p:nvSpPr>
        <p:spPr>
          <a:xfrm>
            <a:off x="19999360" y="31350150"/>
            <a:ext cx="131239" cy="0"/>
          </a:xfrm>
          <a:custGeom>
            <a:avLst/>
            <a:gdLst/>
            <a:ahLst/>
            <a:cxnLst/>
            <a:rect l="l" t="t" r="r" b="b"/>
            <a:pathLst>
              <a:path w="45084">
                <a:moveTo>
                  <a:pt x="0" y="0"/>
                </a:moveTo>
                <a:lnTo>
                  <a:pt x="44675" y="0"/>
                </a:lnTo>
              </a:path>
            </a:pathLst>
          </a:custGeom>
          <a:ln w="9074">
            <a:solidFill>
              <a:srgbClr val="666666"/>
            </a:solidFill>
            <a:prstDash val="lgDash"/>
          </a:ln>
        </p:spPr>
        <p:txBody>
          <a:bodyPr wrap="square" lIns="0" tIns="0" rIns="0" bIns="0" rtlCol="0"/>
          <a:lstStyle/>
          <a:p>
            <a:endParaRPr/>
          </a:p>
        </p:txBody>
      </p:sp>
      <p:sp>
        <p:nvSpPr>
          <p:cNvPr id="17" name="object 17"/>
          <p:cNvSpPr/>
          <p:nvPr/>
        </p:nvSpPr>
        <p:spPr>
          <a:xfrm>
            <a:off x="20604895" y="31350150"/>
            <a:ext cx="1040672" cy="0"/>
          </a:xfrm>
          <a:custGeom>
            <a:avLst/>
            <a:gdLst/>
            <a:ahLst/>
            <a:cxnLst/>
            <a:rect l="l" t="t" r="r" b="b"/>
            <a:pathLst>
              <a:path w="357504">
                <a:moveTo>
                  <a:pt x="0" y="0"/>
                </a:moveTo>
                <a:lnTo>
                  <a:pt x="357406" y="0"/>
                </a:lnTo>
              </a:path>
            </a:pathLst>
          </a:custGeom>
          <a:ln w="9074">
            <a:solidFill>
              <a:srgbClr val="666666"/>
            </a:solidFill>
            <a:prstDash val="lgDash"/>
          </a:ln>
        </p:spPr>
        <p:txBody>
          <a:bodyPr wrap="square" lIns="0" tIns="0" rIns="0" bIns="0" rtlCol="0"/>
          <a:lstStyle/>
          <a:p>
            <a:endParaRPr/>
          </a:p>
        </p:txBody>
      </p:sp>
      <p:sp>
        <p:nvSpPr>
          <p:cNvPr id="18" name="object 18"/>
          <p:cNvSpPr/>
          <p:nvPr/>
        </p:nvSpPr>
        <p:spPr>
          <a:xfrm>
            <a:off x="22120767" y="31350150"/>
            <a:ext cx="129391" cy="0"/>
          </a:xfrm>
          <a:custGeom>
            <a:avLst/>
            <a:gdLst/>
            <a:ahLst/>
            <a:cxnLst/>
            <a:rect l="l" t="t" r="r" b="b"/>
            <a:pathLst>
              <a:path w="44450">
                <a:moveTo>
                  <a:pt x="0" y="0"/>
                </a:moveTo>
                <a:lnTo>
                  <a:pt x="43977" y="0"/>
                </a:lnTo>
              </a:path>
            </a:pathLst>
          </a:custGeom>
          <a:ln w="9074">
            <a:solidFill>
              <a:srgbClr val="666666"/>
            </a:solidFill>
            <a:prstDash val="lgDash"/>
          </a:ln>
        </p:spPr>
        <p:txBody>
          <a:bodyPr wrap="square" lIns="0" tIns="0" rIns="0" bIns="0" rtlCol="0"/>
          <a:lstStyle/>
          <a:p>
            <a:endParaRPr/>
          </a:p>
        </p:txBody>
      </p:sp>
      <p:sp>
        <p:nvSpPr>
          <p:cNvPr id="19" name="object 19"/>
          <p:cNvSpPr/>
          <p:nvPr/>
        </p:nvSpPr>
        <p:spPr>
          <a:xfrm>
            <a:off x="22724269" y="31350150"/>
            <a:ext cx="129391" cy="0"/>
          </a:xfrm>
          <a:custGeom>
            <a:avLst/>
            <a:gdLst/>
            <a:ahLst/>
            <a:cxnLst/>
            <a:rect l="l" t="t" r="r" b="b"/>
            <a:pathLst>
              <a:path w="44450">
                <a:moveTo>
                  <a:pt x="0" y="0"/>
                </a:moveTo>
                <a:lnTo>
                  <a:pt x="43977" y="0"/>
                </a:lnTo>
              </a:path>
            </a:pathLst>
          </a:custGeom>
          <a:ln w="9074">
            <a:solidFill>
              <a:srgbClr val="666666"/>
            </a:solidFill>
            <a:prstDash val="lgDash"/>
          </a:ln>
        </p:spPr>
        <p:txBody>
          <a:bodyPr wrap="square" lIns="0" tIns="0" rIns="0" bIns="0" rtlCol="0"/>
          <a:lstStyle/>
          <a:p>
            <a:endParaRPr/>
          </a:p>
        </p:txBody>
      </p:sp>
      <p:sp>
        <p:nvSpPr>
          <p:cNvPr id="24" name="object 24"/>
          <p:cNvSpPr/>
          <p:nvPr/>
        </p:nvSpPr>
        <p:spPr>
          <a:xfrm>
            <a:off x="16670945" y="30527193"/>
            <a:ext cx="131239" cy="0"/>
          </a:xfrm>
          <a:custGeom>
            <a:avLst/>
            <a:gdLst/>
            <a:ahLst/>
            <a:cxnLst/>
            <a:rect l="l" t="t" r="r" b="b"/>
            <a:pathLst>
              <a:path w="45084">
                <a:moveTo>
                  <a:pt x="0" y="0"/>
                </a:moveTo>
                <a:lnTo>
                  <a:pt x="44675" y="0"/>
                </a:lnTo>
              </a:path>
            </a:pathLst>
          </a:custGeom>
          <a:ln w="9074">
            <a:solidFill>
              <a:srgbClr val="666666"/>
            </a:solidFill>
            <a:prstDash val="lgDash"/>
          </a:ln>
        </p:spPr>
        <p:txBody>
          <a:bodyPr wrap="square" lIns="0" tIns="0" rIns="0" bIns="0" rtlCol="0"/>
          <a:lstStyle/>
          <a:p>
            <a:endParaRPr/>
          </a:p>
        </p:txBody>
      </p:sp>
      <p:sp>
        <p:nvSpPr>
          <p:cNvPr id="25" name="object 25"/>
          <p:cNvSpPr/>
          <p:nvPr/>
        </p:nvSpPr>
        <p:spPr>
          <a:xfrm>
            <a:off x="17276479" y="30521095"/>
            <a:ext cx="1645111" cy="14788"/>
          </a:xfrm>
          <a:custGeom>
            <a:avLst/>
            <a:gdLst/>
            <a:ahLst/>
            <a:cxnLst/>
            <a:rect l="l" t="t" r="r" b="b"/>
            <a:pathLst>
              <a:path w="565150" h="5080">
                <a:moveTo>
                  <a:pt x="0" y="4537"/>
                </a:moveTo>
                <a:lnTo>
                  <a:pt x="564729" y="4537"/>
                </a:lnTo>
              </a:path>
              <a:path w="565150" h="5080">
                <a:moveTo>
                  <a:pt x="0" y="0"/>
                </a:moveTo>
                <a:lnTo>
                  <a:pt x="564729" y="0"/>
                </a:lnTo>
              </a:path>
            </a:pathLst>
          </a:custGeom>
          <a:ln w="4187">
            <a:solidFill>
              <a:srgbClr val="666666"/>
            </a:solidFill>
            <a:prstDash val="lgDash"/>
          </a:ln>
        </p:spPr>
        <p:txBody>
          <a:bodyPr wrap="square" lIns="0" tIns="0" rIns="0" bIns="0" rtlCol="0"/>
          <a:lstStyle/>
          <a:p>
            <a:endParaRPr/>
          </a:p>
        </p:txBody>
      </p:sp>
      <p:sp>
        <p:nvSpPr>
          <p:cNvPr id="26" name="object 26"/>
          <p:cNvSpPr/>
          <p:nvPr/>
        </p:nvSpPr>
        <p:spPr>
          <a:xfrm>
            <a:off x="19395857" y="30527193"/>
            <a:ext cx="733831" cy="0"/>
          </a:xfrm>
          <a:custGeom>
            <a:avLst/>
            <a:gdLst/>
            <a:ahLst/>
            <a:cxnLst/>
            <a:rect l="l" t="t" r="r" b="b"/>
            <a:pathLst>
              <a:path w="252095">
                <a:moveTo>
                  <a:pt x="0" y="0"/>
                </a:moveTo>
                <a:lnTo>
                  <a:pt x="251999" y="0"/>
                </a:lnTo>
              </a:path>
            </a:pathLst>
          </a:custGeom>
          <a:ln w="9074">
            <a:solidFill>
              <a:srgbClr val="666666"/>
            </a:solidFill>
            <a:prstDash val="lgDash"/>
          </a:ln>
        </p:spPr>
        <p:txBody>
          <a:bodyPr wrap="square" lIns="0" tIns="0" rIns="0" bIns="0" rtlCol="0"/>
          <a:lstStyle/>
          <a:p>
            <a:endParaRPr/>
          </a:p>
        </p:txBody>
      </p:sp>
      <p:sp>
        <p:nvSpPr>
          <p:cNvPr id="27" name="object 27"/>
          <p:cNvSpPr/>
          <p:nvPr/>
        </p:nvSpPr>
        <p:spPr>
          <a:xfrm>
            <a:off x="20604895" y="30527193"/>
            <a:ext cx="1040672" cy="0"/>
          </a:xfrm>
          <a:custGeom>
            <a:avLst/>
            <a:gdLst/>
            <a:ahLst/>
            <a:cxnLst/>
            <a:rect l="l" t="t" r="r" b="b"/>
            <a:pathLst>
              <a:path w="357504">
                <a:moveTo>
                  <a:pt x="0" y="0"/>
                </a:moveTo>
                <a:lnTo>
                  <a:pt x="357406" y="0"/>
                </a:lnTo>
              </a:path>
            </a:pathLst>
          </a:custGeom>
          <a:ln w="9074">
            <a:solidFill>
              <a:srgbClr val="666666"/>
            </a:solidFill>
            <a:prstDash val="lgDash"/>
          </a:ln>
        </p:spPr>
        <p:txBody>
          <a:bodyPr wrap="square" lIns="0" tIns="0" rIns="0" bIns="0" rtlCol="0"/>
          <a:lstStyle/>
          <a:p>
            <a:endParaRPr/>
          </a:p>
        </p:txBody>
      </p:sp>
      <p:sp>
        <p:nvSpPr>
          <p:cNvPr id="28" name="object 28"/>
          <p:cNvSpPr/>
          <p:nvPr/>
        </p:nvSpPr>
        <p:spPr>
          <a:xfrm>
            <a:off x="22120767" y="30527193"/>
            <a:ext cx="129391" cy="0"/>
          </a:xfrm>
          <a:custGeom>
            <a:avLst/>
            <a:gdLst/>
            <a:ahLst/>
            <a:cxnLst/>
            <a:rect l="l" t="t" r="r" b="b"/>
            <a:pathLst>
              <a:path w="44450">
                <a:moveTo>
                  <a:pt x="0" y="0"/>
                </a:moveTo>
                <a:lnTo>
                  <a:pt x="43977" y="0"/>
                </a:lnTo>
              </a:path>
            </a:pathLst>
          </a:custGeom>
          <a:ln w="9074">
            <a:solidFill>
              <a:srgbClr val="666666"/>
            </a:solidFill>
            <a:prstDash val="lgDash"/>
          </a:ln>
        </p:spPr>
        <p:txBody>
          <a:bodyPr wrap="square" lIns="0" tIns="0" rIns="0" bIns="0" rtlCol="0"/>
          <a:lstStyle/>
          <a:p>
            <a:endParaRPr/>
          </a:p>
        </p:txBody>
      </p:sp>
      <p:sp>
        <p:nvSpPr>
          <p:cNvPr id="29" name="object 29"/>
          <p:cNvSpPr/>
          <p:nvPr/>
        </p:nvSpPr>
        <p:spPr>
          <a:xfrm>
            <a:off x="22724269" y="30527193"/>
            <a:ext cx="129391" cy="0"/>
          </a:xfrm>
          <a:custGeom>
            <a:avLst/>
            <a:gdLst/>
            <a:ahLst/>
            <a:cxnLst/>
            <a:rect l="l" t="t" r="r" b="b"/>
            <a:pathLst>
              <a:path w="44450">
                <a:moveTo>
                  <a:pt x="0" y="0"/>
                </a:moveTo>
                <a:lnTo>
                  <a:pt x="43977" y="0"/>
                </a:lnTo>
              </a:path>
            </a:pathLst>
          </a:custGeom>
          <a:ln w="9074">
            <a:solidFill>
              <a:srgbClr val="666666"/>
            </a:solidFill>
            <a:prstDash val="lgDash"/>
          </a:ln>
        </p:spPr>
        <p:txBody>
          <a:bodyPr wrap="square" lIns="0" tIns="0" rIns="0" bIns="0" rtlCol="0"/>
          <a:lstStyle/>
          <a:p>
            <a:endParaRPr/>
          </a:p>
        </p:txBody>
      </p:sp>
      <p:sp>
        <p:nvSpPr>
          <p:cNvPr id="44" name="object 44"/>
          <p:cNvSpPr/>
          <p:nvPr/>
        </p:nvSpPr>
        <p:spPr>
          <a:xfrm>
            <a:off x="18258658" y="27728893"/>
            <a:ext cx="476897" cy="3536065"/>
          </a:xfrm>
          <a:custGeom>
            <a:avLst/>
            <a:gdLst/>
            <a:ahLst/>
            <a:cxnLst/>
            <a:rect l="l" t="t" r="r" b="b"/>
            <a:pathLst>
              <a:path w="163829" h="1214755">
                <a:moveTo>
                  <a:pt x="163345" y="0"/>
                </a:moveTo>
                <a:lnTo>
                  <a:pt x="0" y="0"/>
                </a:lnTo>
                <a:lnTo>
                  <a:pt x="0" y="1214622"/>
                </a:lnTo>
                <a:lnTo>
                  <a:pt x="163345" y="1214622"/>
                </a:lnTo>
                <a:lnTo>
                  <a:pt x="163345" y="0"/>
                </a:lnTo>
                <a:close/>
              </a:path>
            </a:pathLst>
          </a:custGeom>
          <a:solidFill>
            <a:srgbClr val="E21737"/>
          </a:solidFill>
        </p:spPr>
        <p:txBody>
          <a:bodyPr wrap="square" lIns="0" tIns="0" rIns="0" bIns="0" rtlCol="0"/>
          <a:lstStyle/>
          <a:p>
            <a:endParaRPr/>
          </a:p>
        </p:txBody>
      </p:sp>
      <p:sp>
        <p:nvSpPr>
          <p:cNvPr id="46" name="object 46"/>
          <p:cNvSpPr/>
          <p:nvPr/>
        </p:nvSpPr>
        <p:spPr>
          <a:xfrm>
            <a:off x="19225167" y="28430330"/>
            <a:ext cx="476897" cy="2878017"/>
          </a:xfrm>
          <a:custGeom>
            <a:avLst/>
            <a:gdLst/>
            <a:ahLst/>
            <a:cxnLst/>
            <a:rect l="l" t="t" r="r" b="b"/>
            <a:pathLst>
              <a:path w="163829" h="988694">
                <a:moveTo>
                  <a:pt x="163345" y="0"/>
                </a:moveTo>
                <a:lnTo>
                  <a:pt x="0" y="0"/>
                </a:lnTo>
                <a:lnTo>
                  <a:pt x="0" y="988451"/>
                </a:lnTo>
                <a:lnTo>
                  <a:pt x="163345" y="988451"/>
                </a:lnTo>
                <a:lnTo>
                  <a:pt x="163345" y="0"/>
                </a:lnTo>
                <a:close/>
              </a:path>
            </a:pathLst>
          </a:custGeom>
          <a:solidFill>
            <a:srgbClr val="E21737"/>
          </a:solidFill>
        </p:spPr>
        <p:txBody>
          <a:bodyPr wrap="square" lIns="0" tIns="0" rIns="0" bIns="0" rtlCol="0"/>
          <a:lstStyle/>
          <a:p>
            <a:endParaRPr/>
          </a:p>
        </p:txBody>
      </p:sp>
      <p:sp>
        <p:nvSpPr>
          <p:cNvPr id="47" name="object 47"/>
          <p:cNvSpPr/>
          <p:nvPr/>
        </p:nvSpPr>
        <p:spPr>
          <a:xfrm>
            <a:off x="21950079" y="27609405"/>
            <a:ext cx="476897" cy="3698728"/>
          </a:xfrm>
          <a:custGeom>
            <a:avLst/>
            <a:gdLst/>
            <a:ahLst/>
            <a:cxnLst/>
            <a:rect l="l" t="t" r="r" b="b"/>
            <a:pathLst>
              <a:path w="163829" h="1270634">
                <a:moveTo>
                  <a:pt x="163345" y="0"/>
                </a:moveTo>
                <a:lnTo>
                  <a:pt x="0" y="0"/>
                </a:lnTo>
                <a:lnTo>
                  <a:pt x="0" y="1270467"/>
                </a:lnTo>
                <a:lnTo>
                  <a:pt x="163345" y="1270467"/>
                </a:lnTo>
                <a:lnTo>
                  <a:pt x="163345" y="0"/>
                </a:lnTo>
                <a:close/>
              </a:path>
            </a:pathLst>
          </a:custGeom>
          <a:solidFill>
            <a:srgbClr val="E21737"/>
          </a:solidFill>
        </p:spPr>
        <p:txBody>
          <a:bodyPr wrap="square" lIns="0" tIns="0" rIns="0" bIns="0" rtlCol="0"/>
          <a:lstStyle/>
          <a:p>
            <a:endParaRPr/>
          </a:p>
        </p:txBody>
      </p:sp>
      <p:pic>
        <p:nvPicPr>
          <p:cNvPr id="50" name="object 50"/>
          <p:cNvPicPr/>
          <p:nvPr/>
        </p:nvPicPr>
        <p:blipFill>
          <a:blip r:embed="rId3" cstate="print"/>
          <a:stretch>
            <a:fillRect/>
          </a:stretch>
        </p:blipFill>
        <p:spPr>
          <a:xfrm>
            <a:off x="19828670" y="29828346"/>
            <a:ext cx="475485" cy="1479293"/>
          </a:xfrm>
          <a:prstGeom prst="rect">
            <a:avLst/>
          </a:prstGeom>
        </p:spPr>
      </p:pic>
      <p:pic>
        <p:nvPicPr>
          <p:cNvPr id="54" name="object 54"/>
          <p:cNvPicPr/>
          <p:nvPr/>
        </p:nvPicPr>
        <p:blipFill>
          <a:blip r:embed="rId4" cstate="print"/>
          <a:stretch>
            <a:fillRect/>
          </a:stretch>
        </p:blipFill>
        <p:spPr>
          <a:xfrm>
            <a:off x="20434208" y="28840795"/>
            <a:ext cx="475485" cy="2466847"/>
          </a:xfrm>
          <a:prstGeom prst="rect">
            <a:avLst/>
          </a:prstGeom>
        </p:spPr>
      </p:pic>
      <p:sp>
        <p:nvSpPr>
          <p:cNvPr id="69" name="object 69"/>
          <p:cNvSpPr txBox="1"/>
          <p:nvPr/>
        </p:nvSpPr>
        <p:spPr>
          <a:xfrm>
            <a:off x="304661" y="4657800"/>
            <a:ext cx="11013032" cy="1289588"/>
          </a:xfrm>
          <a:prstGeom prst="rect">
            <a:avLst/>
          </a:prstGeom>
        </p:spPr>
        <p:txBody>
          <a:bodyPr vert="horz" wrap="square" lIns="0" tIns="390021" rIns="0" bIns="0" rtlCol="0">
            <a:spAutoFit/>
          </a:bodyPr>
          <a:lstStyle/>
          <a:p>
            <a:pPr marL="36968">
              <a:spcBef>
                <a:spcPts val="3071"/>
              </a:spcBef>
            </a:pPr>
            <a:r>
              <a:rPr sz="5821" b="1" spc="-29">
                <a:solidFill>
                  <a:srgbClr val="E21737"/>
                </a:solidFill>
                <a:latin typeface="Arial" panose="020B0604020202020204" pitchFamily="34" charset="0"/>
                <a:cs typeface="Arial" panose="020B0604020202020204" pitchFamily="34" charset="0"/>
              </a:rPr>
              <a:t>Introduction</a:t>
            </a:r>
            <a:endParaRPr lang="en-US" sz="5821" b="1" spc="-29">
              <a:solidFill>
                <a:srgbClr val="E21737"/>
              </a:solidFill>
              <a:latin typeface="Arial" panose="020B0604020202020204" pitchFamily="34" charset="0"/>
              <a:cs typeface="Arial" panose="020B0604020202020204" pitchFamily="34" charset="0"/>
            </a:endParaRPr>
          </a:p>
        </p:txBody>
      </p:sp>
      <p:sp>
        <p:nvSpPr>
          <p:cNvPr id="70" name="object 70"/>
          <p:cNvSpPr/>
          <p:nvPr/>
        </p:nvSpPr>
        <p:spPr>
          <a:xfrm>
            <a:off x="398945" y="12418608"/>
            <a:ext cx="10824463" cy="75033"/>
          </a:xfrm>
          <a:custGeom>
            <a:avLst/>
            <a:gdLst/>
            <a:ahLst/>
            <a:cxnLst/>
            <a:rect l="l" t="t" r="r" b="b"/>
            <a:pathLst>
              <a:path w="4188460">
                <a:moveTo>
                  <a:pt x="0" y="0"/>
                </a:moveTo>
                <a:lnTo>
                  <a:pt x="4188354" y="0"/>
                </a:lnTo>
              </a:path>
            </a:pathLst>
          </a:custGeom>
          <a:ln w="11867">
            <a:solidFill>
              <a:srgbClr val="000000"/>
            </a:solidFill>
          </a:ln>
        </p:spPr>
        <p:txBody>
          <a:bodyPr wrap="square" lIns="0" tIns="0" rIns="0" bIns="0" rtlCol="0"/>
          <a:lstStyle/>
          <a:p>
            <a:endParaRPr/>
          </a:p>
        </p:txBody>
      </p:sp>
      <p:sp>
        <p:nvSpPr>
          <p:cNvPr id="80" name="object 80"/>
          <p:cNvSpPr txBox="1"/>
          <p:nvPr/>
        </p:nvSpPr>
        <p:spPr>
          <a:xfrm>
            <a:off x="12117139" y="4477996"/>
            <a:ext cx="10863911" cy="1444506"/>
          </a:xfrm>
          <a:prstGeom prst="rect">
            <a:avLst/>
          </a:prstGeom>
        </p:spPr>
        <p:txBody>
          <a:bodyPr vert="horz" wrap="square" lIns="0" tIns="543441" rIns="0" bIns="0" rtlCol="0">
            <a:spAutoFit/>
          </a:bodyPr>
          <a:lstStyle/>
          <a:p>
            <a:pPr marL="36968">
              <a:spcBef>
                <a:spcPts val="4279"/>
              </a:spcBef>
            </a:pPr>
            <a:r>
              <a:rPr sz="5821" b="1">
                <a:solidFill>
                  <a:srgbClr val="E21737"/>
                </a:solidFill>
                <a:latin typeface="Arial"/>
                <a:cs typeface="Arial"/>
              </a:rPr>
              <a:t>Data</a:t>
            </a:r>
            <a:r>
              <a:rPr sz="5821" b="1" spc="-261">
                <a:solidFill>
                  <a:srgbClr val="E21737"/>
                </a:solidFill>
                <a:latin typeface="Arial"/>
                <a:cs typeface="Arial"/>
              </a:rPr>
              <a:t> </a:t>
            </a:r>
            <a:r>
              <a:rPr sz="5821" b="1" spc="-29">
                <a:solidFill>
                  <a:srgbClr val="E21737"/>
                </a:solidFill>
                <a:latin typeface="Arial"/>
                <a:cs typeface="Arial"/>
              </a:rPr>
              <a:t>Analysis</a:t>
            </a:r>
            <a:endParaRPr sz="3639">
              <a:latin typeface="Arial"/>
              <a:cs typeface="Arial"/>
            </a:endParaRPr>
          </a:p>
        </p:txBody>
      </p:sp>
      <p:sp>
        <p:nvSpPr>
          <p:cNvPr id="81" name="object 81"/>
          <p:cNvSpPr/>
          <p:nvPr/>
        </p:nvSpPr>
        <p:spPr>
          <a:xfrm>
            <a:off x="12517787" y="16499425"/>
            <a:ext cx="10754872" cy="229500"/>
          </a:xfrm>
          <a:custGeom>
            <a:avLst/>
            <a:gdLst/>
            <a:ahLst/>
            <a:cxnLst/>
            <a:rect l="l" t="t" r="r" b="b"/>
            <a:pathLst>
              <a:path w="4188459">
                <a:moveTo>
                  <a:pt x="0" y="0"/>
                </a:moveTo>
                <a:lnTo>
                  <a:pt x="4188354" y="0"/>
                </a:lnTo>
              </a:path>
            </a:pathLst>
          </a:custGeom>
          <a:ln w="11867">
            <a:solidFill>
              <a:srgbClr val="000000"/>
            </a:solidFill>
          </a:ln>
        </p:spPr>
        <p:txBody>
          <a:bodyPr wrap="square" lIns="0" tIns="0" rIns="0" bIns="0" rtlCol="0"/>
          <a:lstStyle/>
          <a:p>
            <a:endParaRPr/>
          </a:p>
        </p:txBody>
      </p:sp>
      <p:sp>
        <p:nvSpPr>
          <p:cNvPr id="94" name="object 94"/>
          <p:cNvSpPr/>
          <p:nvPr/>
        </p:nvSpPr>
        <p:spPr>
          <a:xfrm>
            <a:off x="17895223" y="18161327"/>
            <a:ext cx="0" cy="6210757"/>
          </a:xfrm>
          <a:custGeom>
            <a:avLst/>
            <a:gdLst/>
            <a:ahLst/>
            <a:cxnLst/>
            <a:rect l="l" t="t" r="r" b="b"/>
            <a:pathLst>
              <a:path h="2133600">
                <a:moveTo>
                  <a:pt x="0" y="0"/>
                </a:moveTo>
                <a:lnTo>
                  <a:pt x="0" y="2133338"/>
                </a:lnTo>
              </a:path>
            </a:pathLst>
          </a:custGeom>
          <a:ln w="11867">
            <a:solidFill>
              <a:srgbClr val="000000"/>
            </a:solidFill>
          </a:ln>
        </p:spPr>
        <p:txBody>
          <a:bodyPr wrap="square" lIns="0" tIns="0" rIns="0" bIns="0" rtlCol="0"/>
          <a:lstStyle/>
          <a:p>
            <a:endParaRPr/>
          </a:p>
        </p:txBody>
      </p:sp>
      <p:sp>
        <p:nvSpPr>
          <p:cNvPr id="107" name="object 107"/>
          <p:cNvSpPr/>
          <p:nvPr/>
        </p:nvSpPr>
        <p:spPr>
          <a:xfrm>
            <a:off x="12641281" y="25101031"/>
            <a:ext cx="11073912" cy="138511"/>
          </a:xfrm>
          <a:custGeom>
            <a:avLst/>
            <a:gdLst/>
            <a:ahLst/>
            <a:cxnLst/>
            <a:rect l="l" t="t" r="r" b="b"/>
            <a:pathLst>
              <a:path w="4188459">
                <a:moveTo>
                  <a:pt x="0" y="0"/>
                </a:moveTo>
                <a:lnTo>
                  <a:pt x="4188354" y="0"/>
                </a:lnTo>
              </a:path>
            </a:pathLst>
          </a:custGeom>
          <a:ln w="11867">
            <a:solidFill>
              <a:srgbClr val="000000"/>
            </a:solidFill>
          </a:ln>
        </p:spPr>
        <p:txBody>
          <a:bodyPr wrap="square" lIns="0" tIns="0" rIns="0" bIns="0" rtlCol="0"/>
          <a:lstStyle/>
          <a:p>
            <a:endParaRPr/>
          </a:p>
        </p:txBody>
      </p:sp>
      <p:sp>
        <p:nvSpPr>
          <p:cNvPr id="113" name="object 113"/>
          <p:cNvSpPr txBox="1"/>
          <p:nvPr/>
        </p:nvSpPr>
        <p:spPr>
          <a:xfrm>
            <a:off x="24754181" y="4446636"/>
            <a:ext cx="18668570" cy="1472078"/>
          </a:xfrm>
          <a:prstGeom prst="rect">
            <a:avLst/>
          </a:prstGeom>
        </p:spPr>
        <p:txBody>
          <a:bodyPr vert="horz" wrap="square" lIns="0" tIns="543441" rIns="0" bIns="0" rtlCol="0">
            <a:spAutoFit/>
          </a:bodyPr>
          <a:lstStyle/>
          <a:p>
            <a:pPr marL="36968">
              <a:spcBef>
                <a:spcPts val="4279"/>
              </a:spcBef>
            </a:pPr>
            <a:r>
              <a:rPr sz="5821" b="1" spc="-29">
                <a:solidFill>
                  <a:srgbClr val="E21737"/>
                </a:solidFill>
                <a:latin typeface="Arial"/>
                <a:cs typeface="Arial"/>
              </a:rPr>
              <a:t>Results</a:t>
            </a:r>
            <a:endParaRPr lang="en-US" sz="6000" b="0" i="0" u="none" strike="noStrike">
              <a:solidFill>
                <a:srgbClr val="000000"/>
              </a:solidFill>
              <a:effectLst/>
              <a:latin typeface="Arial" panose="020B0604020202020204" pitchFamily="34" charset="0"/>
              <a:cs typeface="Arial" panose="020B0604020202020204" pitchFamily="34" charset="0"/>
            </a:endParaRPr>
          </a:p>
        </p:txBody>
      </p:sp>
      <p:sp>
        <p:nvSpPr>
          <p:cNvPr id="120" name="object 120"/>
          <p:cNvSpPr/>
          <p:nvPr/>
        </p:nvSpPr>
        <p:spPr>
          <a:xfrm flipV="1">
            <a:off x="24864338" y="25846302"/>
            <a:ext cx="18381543" cy="298329"/>
          </a:xfrm>
          <a:custGeom>
            <a:avLst/>
            <a:gdLst/>
            <a:ahLst/>
            <a:cxnLst/>
            <a:rect l="l" t="t" r="r" b="b"/>
            <a:pathLst>
              <a:path w="4188459">
                <a:moveTo>
                  <a:pt x="0" y="0"/>
                </a:moveTo>
                <a:lnTo>
                  <a:pt x="4188354" y="0"/>
                </a:lnTo>
              </a:path>
            </a:pathLst>
          </a:custGeom>
          <a:ln w="11867">
            <a:solidFill>
              <a:srgbClr val="000000"/>
            </a:solidFill>
          </a:ln>
        </p:spPr>
        <p:txBody>
          <a:bodyPr wrap="square" lIns="0" tIns="0" rIns="0" bIns="0" rtlCol="0"/>
          <a:lstStyle/>
          <a:p>
            <a:endParaRPr/>
          </a:p>
        </p:txBody>
      </p:sp>
      <p:sp>
        <p:nvSpPr>
          <p:cNvPr id="121" name="object 121"/>
          <p:cNvSpPr txBox="1"/>
          <p:nvPr/>
        </p:nvSpPr>
        <p:spPr>
          <a:xfrm>
            <a:off x="24770963" y="19841426"/>
            <a:ext cx="6872866" cy="1444506"/>
          </a:xfrm>
          <a:prstGeom prst="rect">
            <a:avLst/>
          </a:prstGeom>
        </p:spPr>
        <p:txBody>
          <a:bodyPr vert="horz" wrap="square" lIns="0" tIns="543441" rIns="0" bIns="0" rtlCol="0">
            <a:spAutoFit/>
          </a:bodyPr>
          <a:lstStyle/>
          <a:p>
            <a:pPr marL="36968">
              <a:spcBef>
                <a:spcPts val="4279"/>
              </a:spcBef>
            </a:pPr>
            <a:r>
              <a:rPr sz="5821" b="1" spc="-29">
                <a:solidFill>
                  <a:srgbClr val="E21737"/>
                </a:solidFill>
                <a:latin typeface="Arial"/>
                <a:cs typeface="Arial"/>
              </a:rPr>
              <a:t>Conclusion</a:t>
            </a:r>
            <a:endParaRPr sz="5821">
              <a:latin typeface="Arial"/>
              <a:cs typeface="Arial"/>
            </a:endParaRPr>
          </a:p>
        </p:txBody>
      </p:sp>
      <p:sp>
        <p:nvSpPr>
          <p:cNvPr id="126" name="object 126"/>
          <p:cNvSpPr txBox="1"/>
          <p:nvPr/>
        </p:nvSpPr>
        <p:spPr>
          <a:xfrm>
            <a:off x="24800125" y="25943305"/>
            <a:ext cx="10423351" cy="1362380"/>
          </a:xfrm>
          <a:prstGeom prst="rect">
            <a:avLst/>
          </a:prstGeom>
        </p:spPr>
        <p:txBody>
          <a:bodyPr vert="horz" wrap="square" lIns="0" tIns="462109" rIns="0" bIns="0" rtlCol="0">
            <a:spAutoFit/>
          </a:bodyPr>
          <a:lstStyle/>
          <a:p>
            <a:pPr marL="36968">
              <a:spcBef>
                <a:spcPts val="3639"/>
              </a:spcBef>
            </a:pPr>
            <a:r>
              <a:rPr sz="5821" b="1" spc="-29">
                <a:solidFill>
                  <a:srgbClr val="E21737"/>
                </a:solidFill>
                <a:latin typeface="Arial"/>
                <a:cs typeface="Arial"/>
              </a:rPr>
              <a:t>References</a:t>
            </a:r>
            <a:endParaRPr sz="5821">
              <a:latin typeface="Arial"/>
              <a:cs typeface="Arial"/>
            </a:endParaRPr>
          </a:p>
        </p:txBody>
      </p:sp>
      <p:sp>
        <p:nvSpPr>
          <p:cNvPr id="127" name="object 127"/>
          <p:cNvSpPr txBox="1"/>
          <p:nvPr/>
        </p:nvSpPr>
        <p:spPr>
          <a:xfrm>
            <a:off x="26835475" y="52593811"/>
            <a:ext cx="11896557" cy="1677989"/>
          </a:xfrm>
          <a:prstGeom prst="rect">
            <a:avLst/>
          </a:prstGeom>
        </p:spPr>
        <p:txBody>
          <a:bodyPr vert="horz" wrap="square" lIns="0" tIns="42511" rIns="0" bIns="0" rtlCol="0">
            <a:spAutoFit/>
          </a:bodyPr>
          <a:lstStyle/>
          <a:p>
            <a:pPr marL="36968">
              <a:spcBef>
                <a:spcPts val="332"/>
              </a:spcBef>
            </a:pPr>
            <a:r>
              <a:rPr sz="10625">
                <a:solidFill>
                  <a:srgbClr val="FFFFFF"/>
                </a:solidFill>
                <a:latin typeface="Arial"/>
                <a:cs typeface="Arial"/>
              </a:rPr>
              <a:t>(36”</a:t>
            </a:r>
            <a:r>
              <a:rPr sz="10625" spc="-29">
                <a:solidFill>
                  <a:srgbClr val="FFFFFF"/>
                </a:solidFill>
                <a:latin typeface="Arial"/>
                <a:cs typeface="Arial"/>
              </a:rPr>
              <a:t> </a:t>
            </a:r>
            <a:r>
              <a:rPr sz="10625">
                <a:solidFill>
                  <a:srgbClr val="FFFFFF"/>
                </a:solidFill>
                <a:latin typeface="Arial"/>
                <a:cs typeface="Arial"/>
              </a:rPr>
              <a:t>x</a:t>
            </a:r>
            <a:r>
              <a:rPr sz="10625" spc="-15">
                <a:solidFill>
                  <a:srgbClr val="FFFFFF"/>
                </a:solidFill>
                <a:latin typeface="Arial"/>
                <a:cs typeface="Arial"/>
              </a:rPr>
              <a:t> </a:t>
            </a:r>
            <a:r>
              <a:rPr sz="10625">
                <a:solidFill>
                  <a:srgbClr val="FFFFFF"/>
                </a:solidFill>
                <a:latin typeface="Arial"/>
                <a:cs typeface="Arial"/>
              </a:rPr>
              <a:t>48”</a:t>
            </a:r>
            <a:r>
              <a:rPr sz="10625" spc="-15">
                <a:solidFill>
                  <a:srgbClr val="FFFFFF"/>
                </a:solidFill>
                <a:latin typeface="Arial"/>
                <a:cs typeface="Arial"/>
              </a:rPr>
              <a:t> </a:t>
            </a:r>
            <a:r>
              <a:rPr sz="10625" spc="-29">
                <a:solidFill>
                  <a:srgbClr val="FFFFFF"/>
                </a:solidFill>
                <a:latin typeface="Arial"/>
                <a:cs typeface="Arial"/>
              </a:rPr>
              <a:t>template)</a:t>
            </a:r>
            <a:endParaRPr sz="10625">
              <a:latin typeface="Arial"/>
              <a:cs typeface="Arial"/>
            </a:endParaRPr>
          </a:p>
        </p:txBody>
      </p:sp>
      <p:sp>
        <p:nvSpPr>
          <p:cNvPr id="158" name="object 120">
            <a:extLst>
              <a:ext uri="{FF2B5EF4-FFF2-40B4-BE49-F238E27FC236}">
                <a16:creationId xmlns:a16="http://schemas.microsoft.com/office/drawing/2014/main" id="{6017CEF2-83EE-6993-C054-CB88C6E5F33D}"/>
              </a:ext>
            </a:extLst>
          </p:cNvPr>
          <p:cNvSpPr/>
          <p:nvPr/>
        </p:nvSpPr>
        <p:spPr>
          <a:xfrm flipV="1">
            <a:off x="24993600" y="19894274"/>
            <a:ext cx="18381543" cy="298329"/>
          </a:xfrm>
          <a:custGeom>
            <a:avLst/>
            <a:gdLst/>
            <a:ahLst/>
            <a:cxnLst/>
            <a:rect l="l" t="t" r="r" b="b"/>
            <a:pathLst>
              <a:path w="4188459">
                <a:moveTo>
                  <a:pt x="0" y="0"/>
                </a:moveTo>
                <a:lnTo>
                  <a:pt x="4188354" y="0"/>
                </a:lnTo>
              </a:path>
            </a:pathLst>
          </a:custGeom>
          <a:ln w="11867">
            <a:solidFill>
              <a:srgbClr val="000000"/>
            </a:solidFill>
          </a:ln>
        </p:spPr>
        <p:txBody>
          <a:bodyPr wrap="square" lIns="0" tIns="0" rIns="0" bIns="0" rtlCol="0"/>
          <a:lstStyle/>
          <a:p>
            <a:endParaRPr/>
          </a:p>
        </p:txBody>
      </p:sp>
      <p:sp>
        <p:nvSpPr>
          <p:cNvPr id="76" name="Title 1">
            <a:extLst>
              <a:ext uri="{FF2B5EF4-FFF2-40B4-BE49-F238E27FC236}">
                <a16:creationId xmlns:a16="http://schemas.microsoft.com/office/drawing/2014/main" id="{D58BE82F-AB55-6D21-F180-22E638A13DE9}"/>
              </a:ext>
            </a:extLst>
          </p:cNvPr>
          <p:cNvSpPr txBox="1">
            <a:spLocks/>
          </p:cNvSpPr>
          <p:nvPr/>
        </p:nvSpPr>
        <p:spPr>
          <a:xfrm>
            <a:off x="0" y="-63965"/>
            <a:ext cx="43891200" cy="4988024"/>
          </a:xfrm>
          <a:prstGeom prst="rect">
            <a:avLst/>
          </a:prstGeom>
          <a:solidFill>
            <a:srgbClr val="C91235"/>
          </a:solidFill>
        </p:spPr>
        <p:txBody>
          <a:bodyPr anchor="ctr" anchorCtr="0"/>
          <a:lstStyle>
            <a:lvl1pPr>
              <a:defRPr>
                <a:latin typeface="+mj-lt"/>
                <a:ea typeface="+mj-ea"/>
                <a:cs typeface="+mj-cs"/>
              </a:defRPr>
            </a:lvl1pPr>
          </a:lstStyle>
          <a:p>
            <a:pPr defTabSz="4386263"/>
            <a:endParaRPr lang="en-US" sz="10000" b="1">
              <a:solidFill>
                <a:schemeClr val="bg1"/>
              </a:solidFill>
              <a:latin typeface="Arial"/>
              <a:ea typeface="ＭＳ Ｐゴシック"/>
              <a:cs typeface="ＭＳ Ｐゴシック" pitchFamily="84" charset="-128"/>
            </a:endParaRPr>
          </a:p>
        </p:txBody>
      </p:sp>
      <p:pic>
        <p:nvPicPr>
          <p:cNvPr id="77" name="Picture 10">
            <a:extLst>
              <a:ext uri="{FF2B5EF4-FFF2-40B4-BE49-F238E27FC236}">
                <a16:creationId xmlns:a16="http://schemas.microsoft.com/office/drawing/2014/main" id="{AE1415D2-1C8A-A240-2916-63D4B846B72D}"/>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2689800" y="1066800"/>
            <a:ext cx="10273886" cy="2688929"/>
          </a:xfrm>
          <a:prstGeom prst="rect">
            <a:avLst/>
          </a:prstGeom>
        </p:spPr>
      </p:pic>
      <p:sp>
        <p:nvSpPr>
          <p:cNvPr id="78" name="object 68"/>
          <p:cNvSpPr txBox="1"/>
          <p:nvPr/>
        </p:nvSpPr>
        <p:spPr>
          <a:xfrm>
            <a:off x="662881" y="597499"/>
            <a:ext cx="31335087" cy="3312373"/>
          </a:xfrm>
          <a:prstGeom prst="rect">
            <a:avLst/>
          </a:prstGeom>
        </p:spPr>
        <p:txBody>
          <a:bodyPr vert="horz" wrap="square" lIns="0" tIns="251388" rIns="0" bIns="0" rtlCol="0">
            <a:spAutoFit/>
          </a:bodyPr>
          <a:lstStyle/>
          <a:p>
            <a:pPr marL="36968">
              <a:spcBef>
                <a:spcPts val="1980"/>
              </a:spcBef>
            </a:pPr>
            <a:r>
              <a:rPr lang="en-US" sz="6500" b="1">
                <a:solidFill>
                  <a:srgbClr val="FFFFFF"/>
                </a:solidFill>
                <a:latin typeface="Arial"/>
                <a:cs typeface="Arial"/>
              </a:rPr>
              <a:t>POLITICAL PARTY PREFERENCE AND ENVIRONMENTAL SPENDING TRENDS</a:t>
            </a:r>
          </a:p>
          <a:p>
            <a:pPr marL="36968">
              <a:spcBef>
                <a:spcPts val="1980"/>
              </a:spcBef>
            </a:pPr>
            <a:r>
              <a:rPr lang="en-US" sz="5821" b="1">
                <a:solidFill>
                  <a:srgbClr val="FFFFFF"/>
                </a:solidFill>
                <a:latin typeface="Arial"/>
                <a:cs typeface="Arial"/>
              </a:rPr>
              <a:t>MARIST SCHOOL OF COMPUTER SCIENCE AND MATHEMATICS</a:t>
            </a:r>
          </a:p>
          <a:p>
            <a:pPr marL="36968">
              <a:spcBef>
                <a:spcPts val="1980"/>
              </a:spcBef>
            </a:pPr>
            <a:r>
              <a:rPr lang="en-US" sz="4221" b="1">
                <a:solidFill>
                  <a:srgbClr val="FFFFFF"/>
                </a:solidFill>
                <a:latin typeface="Arial"/>
                <a:cs typeface="Arial"/>
              </a:rPr>
              <a:t>VICTORIA IUZZOLINO, EMILY LIGUORI, TRISTAN WISTUBA, DR. REZA SADEGHI</a:t>
            </a:r>
            <a:endParaRPr sz="4221" b="1">
              <a:latin typeface="Arial"/>
              <a:cs typeface="Arial"/>
            </a:endParaRPr>
          </a:p>
        </p:txBody>
      </p:sp>
      <p:sp>
        <p:nvSpPr>
          <p:cNvPr id="2" name="object 69">
            <a:extLst>
              <a:ext uri="{FF2B5EF4-FFF2-40B4-BE49-F238E27FC236}">
                <a16:creationId xmlns:a16="http://schemas.microsoft.com/office/drawing/2014/main" id="{B5CDA223-A2EF-E0EE-5B13-88506A011A3A}"/>
              </a:ext>
            </a:extLst>
          </p:cNvPr>
          <p:cNvSpPr txBox="1"/>
          <p:nvPr/>
        </p:nvSpPr>
        <p:spPr>
          <a:xfrm>
            <a:off x="304661" y="12235571"/>
            <a:ext cx="11013032" cy="1289588"/>
          </a:xfrm>
          <a:prstGeom prst="rect">
            <a:avLst/>
          </a:prstGeom>
        </p:spPr>
        <p:txBody>
          <a:bodyPr vert="horz" wrap="square" lIns="0" tIns="390021" rIns="0" bIns="0" rtlCol="0">
            <a:spAutoFit/>
          </a:bodyPr>
          <a:lstStyle/>
          <a:p>
            <a:pPr marL="36968">
              <a:spcBef>
                <a:spcPts val="3071"/>
              </a:spcBef>
            </a:pPr>
            <a:r>
              <a:rPr lang="en-US" sz="5821" b="1" spc="-29">
                <a:solidFill>
                  <a:srgbClr val="E21737"/>
                </a:solidFill>
                <a:latin typeface="Arial" panose="020B0604020202020204" pitchFamily="34" charset="0"/>
                <a:cs typeface="Arial" panose="020B0604020202020204" pitchFamily="34" charset="0"/>
              </a:rPr>
              <a:t>Methods</a:t>
            </a:r>
          </a:p>
        </p:txBody>
      </p:sp>
      <p:sp>
        <p:nvSpPr>
          <p:cNvPr id="3" name="TextBox 2">
            <a:extLst>
              <a:ext uri="{FF2B5EF4-FFF2-40B4-BE49-F238E27FC236}">
                <a16:creationId xmlns:a16="http://schemas.microsoft.com/office/drawing/2014/main" id="{004908EE-7A1B-21A6-CC54-E3F927D569E7}"/>
              </a:ext>
            </a:extLst>
          </p:cNvPr>
          <p:cNvSpPr txBox="1"/>
          <p:nvPr/>
        </p:nvSpPr>
        <p:spPr>
          <a:xfrm>
            <a:off x="345771" y="13628338"/>
            <a:ext cx="11013032" cy="11541621"/>
          </a:xfrm>
          <a:prstGeom prst="rect">
            <a:avLst/>
          </a:prstGeom>
          <a:noFill/>
        </p:spPr>
        <p:txBody>
          <a:bodyPr wrap="square" rtlCol="0">
            <a:spAutoFit/>
          </a:bodyPr>
          <a:lstStyle/>
          <a:p>
            <a:r>
              <a:rPr lang="en-US" sz="3600" dirty="0">
                <a:solidFill>
                  <a:srgbClr val="000000"/>
                </a:solidFill>
                <a:latin typeface="Arial" panose="020B0604020202020204" pitchFamily="34" charset="0"/>
                <a:cs typeface="Arial" panose="020B0604020202020204" pitchFamily="34" charset="0"/>
              </a:rPr>
              <a:t>U</a:t>
            </a:r>
            <a:r>
              <a:rPr lang="en-US" sz="3600" b="0" i="0" u="none" strike="noStrike" dirty="0">
                <a:solidFill>
                  <a:srgbClr val="000000"/>
                </a:solidFill>
                <a:effectLst/>
                <a:latin typeface="Arial" panose="020B0604020202020204" pitchFamily="34" charset="0"/>
                <a:cs typeface="Arial" panose="020B0604020202020204" pitchFamily="34" charset="0"/>
              </a:rPr>
              <a:t>sing data from the 2022 General Social Survey (GSS) and RStudio software, our team conducted descriptive statistical analysis, bivariate analysis, and chi-squared tests to analyze environmental spending data and examine how it relates to vote choice. </a:t>
            </a:r>
          </a:p>
          <a:p>
            <a:endParaRPr lang="en-US" sz="3600" b="1" dirty="0">
              <a:solidFill>
                <a:srgbClr val="000000"/>
              </a:solidFill>
              <a:latin typeface="Arial" panose="020B0604020202020204" pitchFamily="34" charset="0"/>
              <a:cs typeface="Arial" panose="020B0604020202020204" pitchFamily="34" charset="0"/>
            </a:endParaRPr>
          </a:p>
          <a:p>
            <a:r>
              <a:rPr lang="en-US" sz="3600" b="1" dirty="0">
                <a:solidFill>
                  <a:srgbClr val="000000"/>
                </a:solidFill>
                <a:latin typeface="Arial" panose="020B0604020202020204" pitchFamily="34" charset="0"/>
                <a:cs typeface="Arial" panose="020B0604020202020204" pitchFamily="34" charset="0"/>
              </a:rPr>
              <a:t>F</a:t>
            </a:r>
            <a:r>
              <a:rPr lang="en-US" sz="3600" b="1" i="0" u="none" strike="noStrike" dirty="0">
                <a:solidFill>
                  <a:srgbClr val="000000"/>
                </a:solidFill>
                <a:effectLst/>
                <a:latin typeface="Arial" panose="020B0604020202020204" pitchFamily="34" charset="0"/>
                <a:cs typeface="Arial" panose="020B0604020202020204" pitchFamily="34" charset="0"/>
              </a:rPr>
              <a:t>our variables were analyzed: </a:t>
            </a:r>
          </a:p>
          <a:p>
            <a:pPr marL="742950" indent="-742950">
              <a:buAutoNum type="arabicPeriod"/>
            </a:pPr>
            <a:r>
              <a:rPr lang="en-US" sz="3200" dirty="0">
                <a:solidFill>
                  <a:srgbClr val="000000"/>
                </a:solidFill>
                <a:latin typeface="Arial" panose="020B0604020202020204" pitchFamily="34" charset="0"/>
                <a:cs typeface="Arial" panose="020B0604020202020204" pitchFamily="34" charset="0"/>
              </a:rPr>
              <a:t>V</a:t>
            </a:r>
            <a:r>
              <a:rPr lang="en-US" sz="3200" b="0" i="0" u="none" strike="noStrike" dirty="0">
                <a:solidFill>
                  <a:srgbClr val="000000"/>
                </a:solidFill>
                <a:effectLst/>
                <a:latin typeface="Arial" panose="020B0604020202020204" pitchFamily="34" charset="0"/>
                <a:cs typeface="Arial" panose="020B0604020202020204" pitchFamily="34" charset="0"/>
              </a:rPr>
              <a:t>oting behavior in the 2020 U.S. presidential election </a:t>
            </a:r>
            <a:r>
              <a:rPr lang="en-US" sz="3200" b="1" i="0" u="none" strike="noStrike" dirty="0">
                <a:solidFill>
                  <a:srgbClr val="000000"/>
                </a:solidFill>
                <a:effectLst/>
                <a:latin typeface="Arial" panose="020B0604020202020204" pitchFamily="34" charset="0"/>
                <a:cs typeface="Arial" panose="020B0604020202020204" pitchFamily="34" charset="0"/>
              </a:rPr>
              <a:t>(PRES20) </a:t>
            </a:r>
          </a:p>
          <a:p>
            <a:pPr marL="742950" indent="-742950">
              <a:buAutoNum type="arabicPeriod"/>
            </a:pPr>
            <a:r>
              <a:rPr lang="en-US" sz="3200" dirty="0">
                <a:solidFill>
                  <a:srgbClr val="000000"/>
                </a:solidFill>
                <a:latin typeface="Arial" panose="020B0604020202020204" pitchFamily="34" charset="0"/>
                <a:cs typeface="Arial" panose="020B0604020202020204" pitchFamily="34" charset="0"/>
              </a:rPr>
              <a:t>F</a:t>
            </a:r>
            <a:r>
              <a:rPr lang="en-US" sz="3200" b="0" i="0" u="none" strike="noStrike" dirty="0">
                <a:solidFill>
                  <a:srgbClr val="000000"/>
                </a:solidFill>
                <a:effectLst/>
                <a:latin typeface="Arial" panose="020B0604020202020204" pitchFamily="34" charset="0"/>
                <a:cs typeface="Arial" panose="020B0604020202020204" pitchFamily="34" charset="0"/>
              </a:rPr>
              <a:t>requency of newspaper readings </a:t>
            </a:r>
            <a:r>
              <a:rPr lang="en-US" sz="3200" b="1" i="0" u="none" strike="noStrike" dirty="0">
                <a:solidFill>
                  <a:srgbClr val="000000"/>
                </a:solidFill>
                <a:effectLst/>
                <a:latin typeface="Arial" panose="020B0604020202020204" pitchFamily="34" charset="0"/>
                <a:cs typeface="Arial" panose="020B0604020202020204" pitchFamily="34" charset="0"/>
              </a:rPr>
              <a:t>(NEWS)</a:t>
            </a:r>
          </a:p>
          <a:p>
            <a:pPr marL="742950" indent="-742950">
              <a:buAutoNum type="arabicPeriod"/>
            </a:pPr>
            <a:r>
              <a:rPr lang="en-US" sz="3200" dirty="0">
                <a:solidFill>
                  <a:srgbClr val="000000"/>
                </a:solidFill>
                <a:latin typeface="Arial" panose="020B0604020202020204" pitchFamily="34" charset="0"/>
                <a:cs typeface="Arial" panose="020B0604020202020204" pitchFamily="34" charset="0"/>
              </a:rPr>
              <a:t>O</a:t>
            </a:r>
            <a:r>
              <a:rPr lang="en-US" sz="3200" b="0" i="0" u="none" strike="noStrike" dirty="0">
                <a:solidFill>
                  <a:srgbClr val="000000"/>
                </a:solidFill>
                <a:effectLst/>
                <a:latin typeface="Arial" panose="020B0604020202020204" pitchFamily="34" charset="0"/>
                <a:cs typeface="Arial" panose="020B0604020202020204" pitchFamily="34" charset="0"/>
              </a:rPr>
              <a:t>pinions on government spending for parks and recreation </a:t>
            </a:r>
            <a:r>
              <a:rPr lang="en-US" sz="3200" b="1" i="0" u="none" strike="noStrike" dirty="0">
                <a:solidFill>
                  <a:srgbClr val="000000"/>
                </a:solidFill>
                <a:effectLst/>
                <a:latin typeface="Arial" panose="020B0604020202020204" pitchFamily="34" charset="0"/>
                <a:cs typeface="Arial" panose="020B0604020202020204" pitchFamily="34" charset="0"/>
              </a:rPr>
              <a:t>(NATPARK)</a:t>
            </a:r>
          </a:p>
          <a:p>
            <a:pPr marL="742950" indent="-742950">
              <a:buAutoNum type="arabicPeriod"/>
            </a:pPr>
            <a:r>
              <a:rPr lang="en-US" sz="3200" b="0" i="0" u="none" strike="noStrike" dirty="0">
                <a:solidFill>
                  <a:srgbClr val="000000"/>
                </a:solidFill>
                <a:effectLst/>
                <a:latin typeface="Arial" panose="020B0604020202020204" pitchFamily="34" charset="0"/>
                <a:cs typeface="Arial" panose="020B0604020202020204" pitchFamily="34" charset="0"/>
              </a:rPr>
              <a:t> </a:t>
            </a:r>
            <a:r>
              <a:rPr lang="en-US" sz="3200" dirty="0">
                <a:solidFill>
                  <a:srgbClr val="000000"/>
                </a:solidFill>
                <a:latin typeface="Arial" panose="020B0604020202020204" pitchFamily="34" charset="0"/>
                <a:cs typeface="Arial" panose="020B0604020202020204" pitchFamily="34" charset="0"/>
              </a:rPr>
              <a:t>V</a:t>
            </a:r>
            <a:r>
              <a:rPr lang="en-US" sz="3200" b="0" i="0" u="none" strike="noStrike" dirty="0">
                <a:solidFill>
                  <a:srgbClr val="000000"/>
                </a:solidFill>
                <a:effectLst/>
                <a:latin typeface="Arial" panose="020B0604020202020204" pitchFamily="34" charset="0"/>
                <a:cs typeface="Arial" panose="020B0604020202020204" pitchFamily="34" charset="0"/>
              </a:rPr>
              <a:t>iews on spending for alternative energy sources </a:t>
            </a:r>
            <a:r>
              <a:rPr lang="en-US" sz="3200" b="1" i="0" u="none" strike="noStrike" dirty="0">
                <a:solidFill>
                  <a:srgbClr val="000000"/>
                </a:solidFill>
                <a:effectLst/>
                <a:latin typeface="Arial" panose="020B0604020202020204" pitchFamily="34" charset="0"/>
                <a:cs typeface="Arial" panose="020B0604020202020204" pitchFamily="34" charset="0"/>
              </a:rPr>
              <a:t>(NATENRGY)</a:t>
            </a:r>
          </a:p>
          <a:p>
            <a:pPr marL="742950" indent="-742950">
              <a:buAutoNum type="arabicPeriod"/>
            </a:pPr>
            <a:endParaRPr lang="en-US" sz="3600" dirty="0">
              <a:solidFill>
                <a:srgbClr val="000000"/>
              </a:solidFill>
              <a:latin typeface="Arial" panose="020B0604020202020204" pitchFamily="34" charset="0"/>
              <a:cs typeface="Arial" panose="020B0604020202020204" pitchFamily="34" charset="0"/>
            </a:endParaRPr>
          </a:p>
          <a:p>
            <a:r>
              <a:rPr lang="en-US" sz="3600" b="1" i="0" u="none" strike="noStrike" dirty="0">
                <a:solidFill>
                  <a:srgbClr val="000000"/>
                </a:solidFill>
                <a:effectLst/>
                <a:latin typeface="Arial" panose="020B0604020202020204" pitchFamily="34" charset="0"/>
                <a:cs typeface="Arial" panose="020B0604020202020204" pitchFamily="34" charset="0"/>
              </a:rPr>
              <a:t>Null Hypothesis:</a:t>
            </a:r>
            <a:r>
              <a:rPr lang="en-US" sz="3600" b="0" i="0" u="none" strike="noStrike" dirty="0">
                <a:solidFill>
                  <a:srgbClr val="000000"/>
                </a:solidFill>
                <a:effectLst/>
                <a:latin typeface="Arial" panose="020B0604020202020204" pitchFamily="34" charset="0"/>
                <a:cs typeface="Arial" panose="020B0604020202020204" pitchFamily="34" charset="0"/>
              </a:rPr>
              <a:t> </a:t>
            </a:r>
            <a:r>
              <a:rPr lang="en-US" sz="3200" b="0" i="0" u="none" strike="noStrike" dirty="0">
                <a:solidFill>
                  <a:srgbClr val="000000"/>
                </a:solidFill>
                <a:effectLst/>
                <a:latin typeface="Arial" panose="020B0604020202020204" pitchFamily="34" charset="0"/>
                <a:cs typeface="Arial" panose="020B0604020202020204" pitchFamily="34" charset="0"/>
              </a:rPr>
              <a:t>Vote choice has no significant influence on beliefs pertaining to environmental spending initiatives and preferences.</a:t>
            </a:r>
          </a:p>
          <a:p>
            <a:endParaRPr lang="en-US" sz="3600" dirty="0">
              <a:solidFill>
                <a:srgbClr val="000000"/>
              </a:solidFill>
              <a:latin typeface="Arial" panose="020B0604020202020204" pitchFamily="34" charset="0"/>
              <a:cs typeface="Arial" panose="020B0604020202020204" pitchFamily="34" charset="0"/>
            </a:endParaRPr>
          </a:p>
          <a:p>
            <a:r>
              <a:rPr lang="en-US" sz="3600" b="1" i="0" u="none" strike="noStrike" dirty="0">
                <a:solidFill>
                  <a:srgbClr val="000000"/>
                </a:solidFill>
                <a:effectLst/>
                <a:latin typeface="Arial" panose="020B0604020202020204" pitchFamily="34" charset="0"/>
                <a:cs typeface="Arial" panose="020B0604020202020204" pitchFamily="34" charset="0"/>
              </a:rPr>
              <a:t>Alternative Hypothesis</a:t>
            </a:r>
            <a:r>
              <a:rPr lang="en-US" sz="3200" b="1" i="0" u="none" strike="noStrike" dirty="0">
                <a:solidFill>
                  <a:srgbClr val="000000"/>
                </a:solidFill>
                <a:effectLst/>
                <a:latin typeface="Arial" panose="020B0604020202020204" pitchFamily="34" charset="0"/>
                <a:cs typeface="Arial" panose="020B0604020202020204" pitchFamily="34" charset="0"/>
              </a:rPr>
              <a:t>: </a:t>
            </a:r>
            <a:r>
              <a:rPr lang="en-US" sz="3200" i="0" u="none" strike="noStrike" dirty="0">
                <a:solidFill>
                  <a:srgbClr val="000000"/>
                </a:solidFill>
                <a:effectLst/>
                <a:latin typeface="Arial" panose="020B0604020202020204" pitchFamily="34" charset="0"/>
                <a:cs typeface="Arial" panose="020B0604020202020204" pitchFamily="34" charset="0"/>
              </a:rPr>
              <a:t>Vote choice </a:t>
            </a:r>
            <a:r>
              <a:rPr lang="en-US" sz="3200" b="0" i="0" u="none" strike="noStrike" dirty="0">
                <a:solidFill>
                  <a:srgbClr val="000000"/>
                </a:solidFill>
                <a:effectLst/>
                <a:latin typeface="Arial" panose="020B0604020202020204" pitchFamily="34" charset="0"/>
                <a:cs typeface="Arial" panose="020B0604020202020204" pitchFamily="34" charset="0"/>
              </a:rPr>
              <a:t>has a significant influence on beliefs pertaining to environmental spending initiatives and preferences.</a:t>
            </a:r>
            <a:endParaRPr lang="en-US" sz="3200" dirty="0">
              <a:solidFill>
                <a:srgbClr val="000000"/>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33FE6F92-0B06-9F3F-8F01-6ABB58EF04B9}"/>
              </a:ext>
            </a:extLst>
          </p:cNvPr>
          <p:cNvSpPr txBox="1"/>
          <p:nvPr/>
        </p:nvSpPr>
        <p:spPr>
          <a:xfrm rot="10800000" flipH="1" flipV="1">
            <a:off x="304662" y="6042358"/>
            <a:ext cx="11013031" cy="6186309"/>
          </a:xfrm>
          <a:prstGeom prst="rect">
            <a:avLst/>
          </a:prstGeom>
          <a:noFill/>
        </p:spPr>
        <p:txBody>
          <a:bodyPr wrap="square" lIns="91440" tIns="45720" rIns="91440" bIns="45720" rtlCol="0" anchor="t">
            <a:spAutoFit/>
          </a:bodyPr>
          <a:lstStyle/>
          <a:p>
            <a:r>
              <a:rPr lang="en-US" sz="3600" b="0" i="0" u="none" strike="noStrike">
                <a:solidFill>
                  <a:srgbClr val="000000"/>
                </a:solidFill>
                <a:effectLst/>
                <a:latin typeface="Arial"/>
                <a:cs typeface="Arial"/>
              </a:rPr>
              <a:t>This project investigates the </a:t>
            </a:r>
            <a:r>
              <a:rPr lang="en-US" sz="3600">
                <a:solidFill>
                  <a:srgbClr val="000000"/>
                </a:solidFill>
                <a:latin typeface="Arial"/>
                <a:cs typeface="Arial"/>
              </a:rPr>
              <a:t>relation</a:t>
            </a:r>
            <a:r>
              <a:rPr lang="en-US" sz="3600" b="0" i="0" u="none" strike="noStrike">
                <a:solidFill>
                  <a:srgbClr val="000000"/>
                </a:solidFill>
                <a:effectLst/>
                <a:latin typeface="Arial"/>
                <a:cs typeface="Arial"/>
              </a:rPr>
              <a:t> between </a:t>
            </a:r>
            <a:r>
              <a:rPr lang="en-US" sz="3600">
                <a:solidFill>
                  <a:srgbClr val="000000"/>
                </a:solidFill>
                <a:latin typeface="Arial"/>
                <a:cs typeface="Arial"/>
              </a:rPr>
              <a:t>vote choice </a:t>
            </a:r>
            <a:r>
              <a:rPr lang="en-US" sz="3600" b="0" i="0" u="none" strike="noStrike">
                <a:solidFill>
                  <a:srgbClr val="000000"/>
                </a:solidFill>
                <a:effectLst/>
                <a:latin typeface="Arial"/>
                <a:cs typeface="Arial"/>
              </a:rPr>
              <a:t>and environmental spending trends, focusing on how voting behavior, news consumption, opinions on spending for recreational services, and alternative energy sources influence spending prerogatives. Our research question examines whether political party preferences influence the public’s prioritization of environmental spending and how additional factors, including news consumption and spending for recreational and alternative energy sources, contribute to these preferences.</a:t>
            </a:r>
            <a:endParaRPr lang="en-US" sz="3600">
              <a:latin typeface="Arial"/>
              <a:cs typeface="Arial"/>
            </a:endParaRPr>
          </a:p>
        </p:txBody>
      </p:sp>
      <p:pic>
        <p:nvPicPr>
          <p:cNvPr id="1030" name="Picture 6">
            <a:extLst>
              <a:ext uri="{FF2B5EF4-FFF2-40B4-BE49-F238E27FC236}">
                <a16:creationId xmlns:a16="http://schemas.microsoft.com/office/drawing/2014/main" id="{D4FB10C2-FF97-7260-8A35-9BF27FF1A2B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209720" y="18161327"/>
            <a:ext cx="5314401" cy="6547238"/>
          </a:xfrm>
          <a:prstGeom prst="rect">
            <a:avLst/>
          </a:prstGeom>
          <a:noFill/>
          <a:extLst>
            <a:ext uri="{909E8E84-426E-40DD-AFC4-6F175D3DCCD1}">
              <a14:hiddenFill xmlns:a14="http://schemas.microsoft.com/office/drawing/2010/main">
                <a:solidFill>
                  <a:srgbClr val="FFFFFF"/>
                </a:solidFill>
              </a14:hiddenFill>
            </a:ext>
          </a:extLst>
        </p:spPr>
      </p:pic>
      <p:sp>
        <p:nvSpPr>
          <p:cNvPr id="68" name="TextBox 67">
            <a:extLst>
              <a:ext uri="{FF2B5EF4-FFF2-40B4-BE49-F238E27FC236}">
                <a16:creationId xmlns:a16="http://schemas.microsoft.com/office/drawing/2014/main" id="{A43CDEBA-334D-D514-3949-A3C915D3B252}"/>
              </a:ext>
            </a:extLst>
          </p:cNvPr>
          <p:cNvSpPr txBox="1"/>
          <p:nvPr/>
        </p:nvSpPr>
        <p:spPr>
          <a:xfrm>
            <a:off x="12145762" y="6042358"/>
            <a:ext cx="11996139" cy="10064294"/>
          </a:xfrm>
          <a:prstGeom prst="rect">
            <a:avLst/>
          </a:prstGeom>
          <a:noFill/>
        </p:spPr>
        <p:txBody>
          <a:bodyPr wrap="square" lIns="91440" tIns="45720" rIns="91440" bIns="45720" rtlCol="0" anchor="t">
            <a:spAutoFit/>
          </a:bodyPr>
          <a:lstStyle/>
          <a:p>
            <a:r>
              <a:rPr lang="en-US" sz="3600" b="0" i="0" u="none" strike="noStrike">
                <a:solidFill>
                  <a:srgbClr val="000000"/>
                </a:solidFill>
                <a:effectLst/>
                <a:latin typeface="Arial"/>
                <a:cs typeface="Arial"/>
              </a:rPr>
              <a:t>The bar chart for the </a:t>
            </a:r>
            <a:r>
              <a:rPr lang="en-US" sz="3600" b="1" i="0" u="none" strike="noStrike">
                <a:solidFill>
                  <a:srgbClr val="000000"/>
                </a:solidFill>
                <a:effectLst/>
                <a:latin typeface="Arial"/>
                <a:cs typeface="Arial"/>
              </a:rPr>
              <a:t>PRES20</a:t>
            </a:r>
            <a:r>
              <a:rPr lang="en-US" sz="3600" b="1">
                <a:solidFill>
                  <a:srgbClr val="000000"/>
                </a:solidFill>
                <a:latin typeface="Arial"/>
                <a:cs typeface="Arial"/>
              </a:rPr>
              <a:t> (B)</a:t>
            </a:r>
            <a:r>
              <a:rPr lang="en-US" sz="3600" b="0" i="0" u="none" strike="noStrike">
                <a:solidFill>
                  <a:srgbClr val="000000"/>
                </a:solidFill>
                <a:effectLst/>
                <a:latin typeface="Arial"/>
                <a:cs typeface="Arial"/>
              </a:rPr>
              <a:t> variable shows survey participant voting choices in the 2020 U.S. presidential election. The N/A bar column represents respondents who did not vote or did not disclose who they voted for.</a:t>
            </a:r>
          </a:p>
          <a:p>
            <a:endParaRPr lang="en-US" sz="3600">
              <a:solidFill>
                <a:srgbClr val="000000"/>
              </a:solidFill>
              <a:latin typeface="Arial" panose="020B0604020202020204" pitchFamily="34" charset="0"/>
              <a:cs typeface="Arial" panose="020B0604020202020204" pitchFamily="34" charset="0"/>
            </a:endParaRPr>
          </a:p>
          <a:p>
            <a:r>
              <a:rPr lang="en-US" sz="3600" b="0" i="0" u="none" strike="noStrike">
                <a:solidFill>
                  <a:srgbClr val="000000"/>
                </a:solidFill>
                <a:effectLst/>
                <a:latin typeface="Arial"/>
                <a:cs typeface="Arial"/>
              </a:rPr>
              <a:t>The </a:t>
            </a:r>
            <a:r>
              <a:rPr lang="en-US" sz="3600">
                <a:solidFill>
                  <a:srgbClr val="000000"/>
                </a:solidFill>
                <a:latin typeface="Arial"/>
                <a:cs typeface="Arial"/>
              </a:rPr>
              <a:t>boxplot comparing </a:t>
            </a:r>
            <a:r>
              <a:rPr lang="en-US" sz="3600" b="1">
                <a:solidFill>
                  <a:srgbClr val="000000"/>
                </a:solidFill>
                <a:latin typeface="Arial"/>
                <a:cs typeface="Arial"/>
              </a:rPr>
              <a:t>PRES20</a:t>
            </a:r>
            <a:r>
              <a:rPr lang="en-US" sz="3600">
                <a:solidFill>
                  <a:srgbClr val="000000"/>
                </a:solidFill>
                <a:latin typeface="Arial"/>
                <a:cs typeface="Arial"/>
              </a:rPr>
              <a:t> and </a:t>
            </a:r>
            <a:r>
              <a:rPr lang="en-US" sz="3600" b="1">
                <a:solidFill>
                  <a:srgbClr val="000000"/>
                </a:solidFill>
                <a:latin typeface="Arial"/>
                <a:cs typeface="Arial"/>
              </a:rPr>
              <a:t>NEWS (C)</a:t>
            </a:r>
            <a:r>
              <a:rPr lang="en-US" sz="3600">
                <a:solidFill>
                  <a:srgbClr val="000000"/>
                </a:solidFill>
                <a:latin typeface="Arial"/>
                <a:cs typeface="Arial"/>
              </a:rPr>
              <a:t> variables shows the relationship between frequency of news consumption and voting choice in the 2020 presidential election. The </a:t>
            </a:r>
            <a:r>
              <a:rPr lang="en-US" sz="3600" b="0" i="0" u="none" strike="noStrike">
                <a:solidFill>
                  <a:srgbClr val="000000"/>
                </a:solidFill>
                <a:effectLst/>
                <a:latin typeface="Arial"/>
                <a:cs typeface="Arial"/>
              </a:rPr>
              <a:t>majority of respondents who consumed news more frequently voted for President Biden, followed by President Trump. </a:t>
            </a:r>
            <a:endParaRPr lang="en-US" sz="3600" b="0" i="0" u="none" strike="noStrike">
              <a:solidFill>
                <a:srgbClr val="000000"/>
              </a:solidFill>
              <a:effectLst/>
              <a:latin typeface="Arial" panose="020B0604020202020204" pitchFamily="34" charset="0"/>
              <a:cs typeface="Arial" panose="020B0604020202020204" pitchFamily="34" charset="0"/>
            </a:endParaRPr>
          </a:p>
          <a:p>
            <a:endParaRPr lang="en-US" sz="3600">
              <a:solidFill>
                <a:srgbClr val="000000"/>
              </a:solidFill>
              <a:latin typeface="Arial" panose="020B0604020202020204" pitchFamily="34" charset="0"/>
              <a:cs typeface="Arial" panose="020B0604020202020204" pitchFamily="34" charset="0"/>
            </a:endParaRPr>
          </a:p>
          <a:p>
            <a:r>
              <a:rPr lang="en-US" sz="3600" b="0" i="0" u="none" strike="noStrike">
                <a:solidFill>
                  <a:srgbClr val="000000"/>
                </a:solidFill>
                <a:effectLst/>
                <a:latin typeface="Arial"/>
                <a:cs typeface="Arial"/>
              </a:rPr>
              <a:t>The boxplot comparing </a:t>
            </a:r>
            <a:r>
              <a:rPr lang="en-US" sz="3600" b="1" i="0" u="none" strike="noStrike">
                <a:solidFill>
                  <a:srgbClr val="000000"/>
                </a:solidFill>
                <a:effectLst/>
                <a:latin typeface="Arial"/>
                <a:cs typeface="Arial"/>
              </a:rPr>
              <a:t>PRES20</a:t>
            </a:r>
            <a:r>
              <a:rPr lang="en-US" sz="3600" b="0" i="0" u="none" strike="noStrike">
                <a:solidFill>
                  <a:srgbClr val="000000"/>
                </a:solidFill>
                <a:effectLst/>
                <a:latin typeface="Arial"/>
                <a:cs typeface="Arial"/>
              </a:rPr>
              <a:t> and </a:t>
            </a:r>
            <a:r>
              <a:rPr lang="en-US" sz="3600" b="1" i="0" u="none" strike="noStrike">
                <a:solidFill>
                  <a:srgbClr val="000000"/>
                </a:solidFill>
                <a:effectLst/>
                <a:latin typeface="Arial"/>
                <a:cs typeface="Arial"/>
              </a:rPr>
              <a:t>NATENRGY </a:t>
            </a:r>
            <a:r>
              <a:rPr lang="en-US" sz="3600" b="1">
                <a:solidFill>
                  <a:srgbClr val="000000"/>
                </a:solidFill>
                <a:latin typeface="Arial"/>
                <a:cs typeface="Arial"/>
              </a:rPr>
              <a:t>(D)</a:t>
            </a:r>
            <a:r>
              <a:rPr lang="en-US" sz="3600">
                <a:solidFill>
                  <a:srgbClr val="000000"/>
                </a:solidFill>
                <a:latin typeface="Arial"/>
                <a:cs typeface="Arial"/>
              </a:rPr>
              <a:t> </a:t>
            </a:r>
            <a:r>
              <a:rPr lang="en-US" sz="3600" b="0" i="0" u="none" strike="noStrike">
                <a:solidFill>
                  <a:srgbClr val="000000"/>
                </a:solidFill>
                <a:effectLst/>
                <a:latin typeface="Arial"/>
                <a:cs typeface="Arial"/>
              </a:rPr>
              <a:t>variables shows the relationship between spending opinions relating to developing alternative energy solutions and voting choice in the 2020 presidential election. </a:t>
            </a:r>
            <a:r>
              <a:rPr lang="en-US" sz="3600" b="1">
                <a:solidFill>
                  <a:srgbClr val="000000"/>
                </a:solidFill>
                <a:latin typeface="Arial"/>
                <a:cs typeface="Arial"/>
              </a:rPr>
              <a:t>NATENRGY </a:t>
            </a:r>
            <a:r>
              <a:rPr lang="en-US" sz="3600">
                <a:solidFill>
                  <a:srgbClr val="000000"/>
                </a:solidFill>
                <a:latin typeface="Arial"/>
                <a:cs typeface="Arial"/>
              </a:rPr>
              <a:t>score values are based on the 2022 GSS File Codebook (see References section.) </a:t>
            </a:r>
          </a:p>
        </p:txBody>
      </p:sp>
      <p:sp>
        <p:nvSpPr>
          <p:cNvPr id="140" name="TextBox 139">
            <a:extLst>
              <a:ext uri="{FF2B5EF4-FFF2-40B4-BE49-F238E27FC236}">
                <a16:creationId xmlns:a16="http://schemas.microsoft.com/office/drawing/2014/main" id="{E3BEB4AF-E2C6-A31E-A1AC-0BDEDB4F4446}"/>
              </a:ext>
            </a:extLst>
          </p:cNvPr>
          <p:cNvSpPr txBox="1"/>
          <p:nvPr/>
        </p:nvSpPr>
        <p:spPr>
          <a:xfrm rot="10800000" flipH="1" flipV="1">
            <a:off x="24770963" y="5930387"/>
            <a:ext cx="18693077" cy="4524315"/>
          </a:xfrm>
          <a:prstGeom prst="rect">
            <a:avLst/>
          </a:prstGeom>
          <a:noFill/>
        </p:spPr>
        <p:txBody>
          <a:bodyPr wrap="square" lIns="91440" tIns="45720" rIns="91440" bIns="45720" rtlCol="0" anchor="t">
            <a:spAutoFit/>
          </a:bodyPr>
          <a:lstStyle/>
          <a:p>
            <a:pPr marL="36830">
              <a:spcBef>
                <a:spcPts val="4279"/>
              </a:spcBef>
            </a:pPr>
            <a:r>
              <a:rPr lang="en-US" sz="3600">
                <a:solidFill>
                  <a:srgbClr val="000000"/>
                </a:solidFill>
                <a:latin typeface="Arial"/>
                <a:cs typeface="Arial"/>
              </a:rPr>
              <a:t>According to the scatter plot comparing </a:t>
            </a:r>
            <a:r>
              <a:rPr lang="en-US" sz="3600" b="1">
                <a:latin typeface="Arial"/>
                <a:cs typeface="Arial"/>
              </a:rPr>
              <a:t>NATENRGY</a:t>
            </a:r>
            <a:r>
              <a:rPr lang="en-US" sz="3600">
                <a:latin typeface="Arial"/>
                <a:cs typeface="Arial"/>
              </a:rPr>
              <a:t> and </a:t>
            </a:r>
            <a:r>
              <a:rPr lang="en-US" sz="3600" b="1">
                <a:latin typeface="Arial"/>
                <a:cs typeface="Arial"/>
              </a:rPr>
              <a:t>NATPARK</a:t>
            </a:r>
            <a:r>
              <a:rPr lang="en-US" sz="3600">
                <a:latin typeface="Arial"/>
                <a:cs typeface="Arial"/>
              </a:rPr>
              <a:t> variables, </a:t>
            </a:r>
            <a:r>
              <a:rPr lang="en-US" sz="3600">
                <a:solidFill>
                  <a:srgbClr val="000000"/>
                </a:solidFill>
                <a:latin typeface="Arial"/>
                <a:cs typeface="Arial"/>
              </a:rPr>
              <a:t>most respondents</a:t>
            </a:r>
            <a:r>
              <a:rPr lang="en-US" sz="3600" b="0" i="0" u="none" strike="noStrike">
                <a:solidFill>
                  <a:srgbClr val="000000"/>
                </a:solidFill>
                <a:effectLst/>
                <a:latin typeface="Arial"/>
                <a:cs typeface="Arial"/>
              </a:rPr>
              <a:t> believe that the U.S government is spending too little </a:t>
            </a:r>
            <a:r>
              <a:rPr lang="en-US" sz="3600">
                <a:solidFill>
                  <a:srgbClr val="000000"/>
                </a:solidFill>
                <a:latin typeface="Arial"/>
                <a:cs typeface="Arial"/>
              </a:rPr>
              <a:t>on developing alternative energy solutions, while few participants believe that the U.S is spending too much on national parks. </a:t>
            </a:r>
            <a:r>
              <a:rPr lang="en-US" sz="3600" b="1">
                <a:solidFill>
                  <a:srgbClr val="000000"/>
                </a:solidFill>
                <a:latin typeface="Arial"/>
                <a:cs typeface="Arial"/>
              </a:rPr>
              <a:t>NATENRGY </a:t>
            </a:r>
            <a:r>
              <a:rPr lang="en-US" sz="3600">
                <a:solidFill>
                  <a:srgbClr val="000000"/>
                </a:solidFill>
                <a:latin typeface="Arial"/>
                <a:cs typeface="Arial"/>
              </a:rPr>
              <a:t>and </a:t>
            </a:r>
            <a:r>
              <a:rPr lang="en-US" sz="3600" b="1">
                <a:solidFill>
                  <a:srgbClr val="000000"/>
                </a:solidFill>
                <a:latin typeface="Arial"/>
                <a:cs typeface="Arial"/>
              </a:rPr>
              <a:t>NATPARK </a:t>
            </a:r>
            <a:r>
              <a:rPr lang="en-US" sz="3600">
                <a:solidFill>
                  <a:srgbClr val="000000"/>
                </a:solidFill>
                <a:latin typeface="Arial"/>
                <a:cs typeface="Arial"/>
              </a:rPr>
              <a:t>score values on the scatter plot are based on the 2022 GSS File Codebook (see References section.) However, more participants that voted for President Trump believe that the U.S is spending too much on natural energy and national parks, whereas more participants that voted for President Biden believe that the U.S is spending too little on natural energy and national parks.</a:t>
            </a:r>
            <a:endParaRPr lang="en-US" sz="3600">
              <a:latin typeface="Arial"/>
              <a:cs typeface="Arial"/>
            </a:endParaRPr>
          </a:p>
        </p:txBody>
      </p:sp>
      <p:sp>
        <p:nvSpPr>
          <p:cNvPr id="141" name="Rectangle 140">
            <a:extLst>
              <a:ext uri="{FF2B5EF4-FFF2-40B4-BE49-F238E27FC236}">
                <a16:creationId xmlns:a16="http://schemas.microsoft.com/office/drawing/2014/main" id="{FB550510-0D18-62E8-2363-E621EBDDCC6E}"/>
              </a:ext>
            </a:extLst>
          </p:cNvPr>
          <p:cNvSpPr/>
          <p:nvPr/>
        </p:nvSpPr>
        <p:spPr>
          <a:xfrm>
            <a:off x="33727171" y="10729787"/>
            <a:ext cx="914400" cy="914400"/>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b="1">
                <a:latin typeface="Arial" panose="020B0604020202020204" pitchFamily="34" charset="0"/>
                <a:cs typeface="Arial" panose="020B0604020202020204" pitchFamily="34" charset="0"/>
              </a:rPr>
              <a:t>E</a:t>
            </a:r>
          </a:p>
        </p:txBody>
      </p:sp>
      <p:sp>
        <p:nvSpPr>
          <p:cNvPr id="143" name="Rectangle 142">
            <a:extLst>
              <a:ext uri="{FF2B5EF4-FFF2-40B4-BE49-F238E27FC236}">
                <a16:creationId xmlns:a16="http://schemas.microsoft.com/office/drawing/2014/main" id="{167695B5-D5F0-945B-3FA4-7D780E4AB988}"/>
              </a:ext>
            </a:extLst>
          </p:cNvPr>
          <p:cNvSpPr/>
          <p:nvPr/>
        </p:nvSpPr>
        <p:spPr>
          <a:xfrm>
            <a:off x="12117139" y="16810170"/>
            <a:ext cx="914400" cy="914400"/>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b="1">
                <a:latin typeface="Arial" panose="020B0604020202020204" pitchFamily="34" charset="0"/>
                <a:cs typeface="Arial" panose="020B0604020202020204" pitchFamily="34" charset="0"/>
              </a:rPr>
              <a:t>B</a:t>
            </a:r>
          </a:p>
        </p:txBody>
      </p:sp>
      <p:sp>
        <p:nvSpPr>
          <p:cNvPr id="144" name="Rectangle 143">
            <a:extLst>
              <a:ext uri="{FF2B5EF4-FFF2-40B4-BE49-F238E27FC236}">
                <a16:creationId xmlns:a16="http://schemas.microsoft.com/office/drawing/2014/main" id="{D3A10945-9C5D-0113-6141-406238C2D03F}"/>
              </a:ext>
            </a:extLst>
          </p:cNvPr>
          <p:cNvSpPr/>
          <p:nvPr/>
        </p:nvSpPr>
        <p:spPr>
          <a:xfrm>
            <a:off x="18258658" y="16810170"/>
            <a:ext cx="914400" cy="914400"/>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b="1">
                <a:latin typeface="Arial" panose="020B0604020202020204" pitchFamily="34" charset="0"/>
                <a:cs typeface="Arial" panose="020B0604020202020204" pitchFamily="34" charset="0"/>
              </a:rPr>
              <a:t>C</a:t>
            </a:r>
          </a:p>
        </p:txBody>
      </p:sp>
      <p:sp>
        <p:nvSpPr>
          <p:cNvPr id="145" name="Rectangle 144">
            <a:extLst>
              <a:ext uri="{FF2B5EF4-FFF2-40B4-BE49-F238E27FC236}">
                <a16:creationId xmlns:a16="http://schemas.microsoft.com/office/drawing/2014/main" id="{AFED9EEE-6C17-9CA5-10D3-D6AFBFD185B0}"/>
              </a:ext>
            </a:extLst>
          </p:cNvPr>
          <p:cNvSpPr/>
          <p:nvPr/>
        </p:nvSpPr>
        <p:spPr>
          <a:xfrm>
            <a:off x="12145762" y="25437639"/>
            <a:ext cx="914400" cy="914400"/>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b="1">
                <a:latin typeface="Arial" panose="020B0604020202020204" pitchFamily="34" charset="0"/>
                <a:cs typeface="Arial" panose="020B0604020202020204" pitchFamily="34" charset="0"/>
              </a:rPr>
              <a:t>D</a:t>
            </a:r>
          </a:p>
        </p:txBody>
      </p:sp>
      <p:sp>
        <p:nvSpPr>
          <p:cNvPr id="146" name="Rectangle 145">
            <a:extLst>
              <a:ext uri="{FF2B5EF4-FFF2-40B4-BE49-F238E27FC236}">
                <a16:creationId xmlns:a16="http://schemas.microsoft.com/office/drawing/2014/main" id="{A514FAC2-2A40-89AA-BF47-21F6B2D1E68E}"/>
              </a:ext>
            </a:extLst>
          </p:cNvPr>
          <p:cNvSpPr/>
          <p:nvPr/>
        </p:nvSpPr>
        <p:spPr>
          <a:xfrm>
            <a:off x="399124" y="25353047"/>
            <a:ext cx="914400" cy="914400"/>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b="1">
                <a:latin typeface="Arial" panose="020B0604020202020204" pitchFamily="34" charset="0"/>
                <a:cs typeface="Arial" panose="020B0604020202020204" pitchFamily="34" charset="0"/>
              </a:rPr>
              <a:t>A</a:t>
            </a:r>
          </a:p>
        </p:txBody>
      </p:sp>
      <p:sp>
        <p:nvSpPr>
          <p:cNvPr id="148" name="AutoShape 20">
            <a:extLst>
              <a:ext uri="{FF2B5EF4-FFF2-40B4-BE49-F238E27FC236}">
                <a16:creationId xmlns:a16="http://schemas.microsoft.com/office/drawing/2014/main" id="{7C341D8C-C3A3-4061-B080-B9A025E6773B}"/>
              </a:ext>
            </a:extLst>
          </p:cNvPr>
          <p:cNvSpPr>
            <a:spLocks noChangeAspect="1" noChangeArrowheads="1"/>
          </p:cNvSpPr>
          <p:nvPr/>
        </p:nvSpPr>
        <p:spPr bwMode="auto">
          <a:xfrm>
            <a:off x="21752181" y="16437602"/>
            <a:ext cx="6142279" cy="614227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9" name="AutoShape 22">
            <a:extLst>
              <a:ext uri="{FF2B5EF4-FFF2-40B4-BE49-F238E27FC236}">
                <a16:creationId xmlns:a16="http://schemas.microsoft.com/office/drawing/2014/main" id="{902AB4AE-3FF8-6D4E-E6B4-B28E71E3F67E}"/>
              </a:ext>
            </a:extLst>
          </p:cNvPr>
          <p:cNvSpPr>
            <a:spLocks noChangeAspect="1" noChangeArrowheads="1"/>
          </p:cNvSpPr>
          <p:nvPr/>
        </p:nvSpPr>
        <p:spPr bwMode="auto">
          <a:xfrm>
            <a:off x="21793200" y="16306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64" name="Picture 163">
            <a:extLst>
              <a:ext uri="{FF2B5EF4-FFF2-40B4-BE49-F238E27FC236}">
                <a16:creationId xmlns:a16="http://schemas.microsoft.com/office/drawing/2014/main" id="{04637FF5-37F8-EEBB-2D43-9DE5273F40C4}"/>
              </a:ext>
            </a:extLst>
          </p:cNvPr>
          <p:cNvPicPr>
            <a:picLocks noChangeAspect="1"/>
          </p:cNvPicPr>
          <p:nvPr/>
        </p:nvPicPr>
        <p:blipFill>
          <a:blip r:embed="rId7"/>
          <a:stretch>
            <a:fillRect/>
          </a:stretch>
        </p:blipFill>
        <p:spPr>
          <a:xfrm>
            <a:off x="35144123" y="11219567"/>
            <a:ext cx="8231020" cy="8456384"/>
          </a:xfrm>
          <a:prstGeom prst="rect">
            <a:avLst/>
          </a:prstGeom>
        </p:spPr>
      </p:pic>
      <p:pic>
        <p:nvPicPr>
          <p:cNvPr id="168" name="Picture 167">
            <a:extLst>
              <a:ext uri="{FF2B5EF4-FFF2-40B4-BE49-F238E27FC236}">
                <a16:creationId xmlns:a16="http://schemas.microsoft.com/office/drawing/2014/main" id="{0172E49D-43BF-2DCD-8A09-DA04CF71EE7C}"/>
              </a:ext>
            </a:extLst>
          </p:cNvPr>
          <p:cNvPicPr>
            <a:picLocks noChangeAspect="1"/>
          </p:cNvPicPr>
          <p:nvPr/>
        </p:nvPicPr>
        <p:blipFill>
          <a:blip r:embed="rId8"/>
          <a:stretch>
            <a:fillRect/>
          </a:stretch>
        </p:blipFill>
        <p:spPr>
          <a:xfrm>
            <a:off x="611531" y="26450535"/>
            <a:ext cx="10624474" cy="6073546"/>
          </a:xfrm>
          <a:prstGeom prst="rect">
            <a:avLst/>
          </a:prstGeom>
        </p:spPr>
      </p:pic>
      <p:pic>
        <p:nvPicPr>
          <p:cNvPr id="170" name="Picture 169">
            <a:extLst>
              <a:ext uri="{FF2B5EF4-FFF2-40B4-BE49-F238E27FC236}">
                <a16:creationId xmlns:a16="http://schemas.microsoft.com/office/drawing/2014/main" id="{3A99EF87-7843-4A1D-28A0-0A8FBCA61DEF}"/>
              </a:ext>
            </a:extLst>
          </p:cNvPr>
          <p:cNvPicPr>
            <a:picLocks noChangeAspect="1"/>
          </p:cNvPicPr>
          <p:nvPr/>
        </p:nvPicPr>
        <p:blipFill>
          <a:blip r:embed="rId9"/>
          <a:stretch>
            <a:fillRect/>
          </a:stretch>
        </p:blipFill>
        <p:spPr>
          <a:xfrm>
            <a:off x="39192693" y="27213017"/>
            <a:ext cx="4182450" cy="4698341"/>
          </a:xfrm>
          <a:prstGeom prst="rect">
            <a:avLst/>
          </a:prstGeom>
        </p:spPr>
      </p:pic>
      <p:pic>
        <p:nvPicPr>
          <p:cNvPr id="172" name="Picture 171">
            <a:extLst>
              <a:ext uri="{FF2B5EF4-FFF2-40B4-BE49-F238E27FC236}">
                <a16:creationId xmlns:a16="http://schemas.microsoft.com/office/drawing/2014/main" id="{EF61F1F5-AC2D-3CDB-B1E0-17267249DC9B}"/>
              </a:ext>
            </a:extLst>
          </p:cNvPr>
          <p:cNvPicPr>
            <a:picLocks noChangeAspect="1"/>
          </p:cNvPicPr>
          <p:nvPr/>
        </p:nvPicPr>
        <p:blipFill>
          <a:blip r:embed="rId10"/>
          <a:stretch>
            <a:fillRect/>
          </a:stretch>
        </p:blipFill>
        <p:spPr>
          <a:xfrm>
            <a:off x="18437925" y="18137516"/>
            <a:ext cx="5733524" cy="6571048"/>
          </a:xfrm>
          <a:prstGeom prst="rect">
            <a:avLst/>
          </a:prstGeom>
        </p:spPr>
      </p:pic>
      <p:pic>
        <p:nvPicPr>
          <p:cNvPr id="174" name="Picture 173">
            <a:extLst>
              <a:ext uri="{FF2B5EF4-FFF2-40B4-BE49-F238E27FC236}">
                <a16:creationId xmlns:a16="http://schemas.microsoft.com/office/drawing/2014/main" id="{C16F72DF-0AAF-636C-ECBC-06445682FE83}"/>
              </a:ext>
            </a:extLst>
          </p:cNvPr>
          <p:cNvPicPr>
            <a:picLocks noChangeAspect="1"/>
          </p:cNvPicPr>
          <p:nvPr/>
        </p:nvPicPr>
        <p:blipFill>
          <a:blip r:embed="rId11"/>
          <a:stretch>
            <a:fillRect/>
          </a:stretch>
        </p:blipFill>
        <p:spPr>
          <a:xfrm>
            <a:off x="34752197" y="27205201"/>
            <a:ext cx="4134717" cy="4700596"/>
          </a:xfrm>
          <a:prstGeom prst="rect">
            <a:avLst/>
          </a:prstGeom>
        </p:spPr>
      </p:pic>
      <p:pic>
        <p:nvPicPr>
          <p:cNvPr id="176" name="Picture 175">
            <a:extLst>
              <a:ext uri="{FF2B5EF4-FFF2-40B4-BE49-F238E27FC236}">
                <a16:creationId xmlns:a16="http://schemas.microsoft.com/office/drawing/2014/main" id="{807D239E-D89E-7D11-77D7-3965CE2258F9}"/>
              </a:ext>
            </a:extLst>
          </p:cNvPr>
          <p:cNvPicPr>
            <a:picLocks noChangeAspect="1"/>
          </p:cNvPicPr>
          <p:nvPr/>
        </p:nvPicPr>
        <p:blipFill>
          <a:blip r:embed="rId12"/>
          <a:stretch>
            <a:fillRect/>
          </a:stretch>
        </p:blipFill>
        <p:spPr>
          <a:xfrm>
            <a:off x="30439315" y="27205201"/>
            <a:ext cx="4007104" cy="4738663"/>
          </a:xfrm>
          <a:prstGeom prst="rect">
            <a:avLst/>
          </a:prstGeom>
        </p:spPr>
      </p:pic>
      <p:pic>
        <p:nvPicPr>
          <p:cNvPr id="178" name="Picture 177">
            <a:extLst>
              <a:ext uri="{FF2B5EF4-FFF2-40B4-BE49-F238E27FC236}">
                <a16:creationId xmlns:a16="http://schemas.microsoft.com/office/drawing/2014/main" id="{94DA45F0-EE80-5815-18BC-2363865336E8}"/>
              </a:ext>
            </a:extLst>
          </p:cNvPr>
          <p:cNvPicPr>
            <a:picLocks noChangeAspect="1"/>
          </p:cNvPicPr>
          <p:nvPr/>
        </p:nvPicPr>
        <p:blipFill>
          <a:blip r:embed="rId13"/>
          <a:stretch>
            <a:fillRect/>
          </a:stretch>
        </p:blipFill>
        <p:spPr>
          <a:xfrm>
            <a:off x="12196057" y="26625709"/>
            <a:ext cx="11930246" cy="5898372"/>
          </a:xfrm>
          <a:prstGeom prst="rect">
            <a:avLst/>
          </a:prstGeom>
        </p:spPr>
      </p:pic>
      <p:sp>
        <p:nvSpPr>
          <p:cNvPr id="179" name="TextBox 178">
            <a:extLst>
              <a:ext uri="{FF2B5EF4-FFF2-40B4-BE49-F238E27FC236}">
                <a16:creationId xmlns:a16="http://schemas.microsoft.com/office/drawing/2014/main" id="{2540C12C-7B10-DB85-72A7-DF30D5990DC2}"/>
              </a:ext>
            </a:extLst>
          </p:cNvPr>
          <p:cNvSpPr txBox="1"/>
          <p:nvPr/>
        </p:nvSpPr>
        <p:spPr>
          <a:xfrm>
            <a:off x="24800125" y="21285932"/>
            <a:ext cx="18230284" cy="4524315"/>
          </a:xfrm>
          <a:prstGeom prst="rect">
            <a:avLst/>
          </a:prstGeom>
          <a:noFill/>
        </p:spPr>
        <p:txBody>
          <a:bodyPr wrap="square" lIns="91440" tIns="45720" rIns="91440" bIns="45720" rtlCol="0" anchor="t">
            <a:spAutoFit/>
          </a:bodyPr>
          <a:lstStyle/>
          <a:p>
            <a:r>
              <a:rPr lang="en-US" sz="3600">
                <a:latin typeface="Arial"/>
                <a:cs typeface="Arial"/>
              </a:rPr>
              <a:t>In conclusion, there is a relation between vote choice and spending opinions on developing alternative energy solutions. There is also a relation between vote choice and spending opinions on government spending for national parks. Additionally, there is a relation between news consumption frequency and vote choice. Most respondents who believe that the U.S government is spending too little on developing alternative energy solutions also believe that the U.S government is spending too little on national parks and recreation. Few participants believe that the U.S government is spending too much on national parks, regardless of vote choice.</a:t>
            </a:r>
          </a:p>
        </p:txBody>
      </p:sp>
      <p:sp>
        <p:nvSpPr>
          <p:cNvPr id="180" name="TextBox 179">
            <a:extLst>
              <a:ext uri="{FF2B5EF4-FFF2-40B4-BE49-F238E27FC236}">
                <a16:creationId xmlns:a16="http://schemas.microsoft.com/office/drawing/2014/main" id="{23611B83-D027-64A3-36A4-7B21B42BB4AC}"/>
              </a:ext>
            </a:extLst>
          </p:cNvPr>
          <p:cNvSpPr txBox="1"/>
          <p:nvPr/>
        </p:nvSpPr>
        <p:spPr>
          <a:xfrm rot="10800000" flipH="1" flipV="1">
            <a:off x="24764435" y="27373930"/>
            <a:ext cx="5504441" cy="4401205"/>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Davern M, Bautista R, Freese J, Herd P, Morgan SL. General Social Survey 1972–2022. Chicago (IL): NORC at the University of Chicago; 2024 cited 2025 Apr 17. https://gss.norc.org/content/dam/gss/get-documentation/pdf/codebook/GSS%202022%20Codebook.pdf</a:t>
            </a:r>
          </a:p>
          <a:p>
            <a:endParaRPr lang="en-US" sz="1400" dirty="0">
              <a:latin typeface="Arial" panose="020B0604020202020204" pitchFamily="34" charset="0"/>
              <a:cs typeface="Arial" panose="020B0604020202020204" pitchFamily="34" charset="0"/>
            </a:endParaRPr>
          </a:p>
          <a:p>
            <a:r>
              <a:rPr lang="en-US" sz="1400" b="0" i="0" u="none" strike="noStrike" dirty="0">
                <a:solidFill>
                  <a:srgbClr val="000000"/>
                </a:solidFill>
                <a:effectLst/>
                <a:latin typeface="Arial" panose="020B0604020202020204" pitchFamily="34" charset="0"/>
                <a:cs typeface="Arial" panose="020B0604020202020204" pitchFamily="34" charset="0"/>
              </a:rPr>
              <a:t>Pacca, L., Curzi, D., </a:t>
            </a:r>
            <a:r>
              <a:rPr lang="en-US" sz="1400" b="0" i="0" u="none" strike="noStrike" dirty="0" err="1">
                <a:solidFill>
                  <a:srgbClr val="000000"/>
                </a:solidFill>
                <a:effectLst/>
                <a:latin typeface="Arial" panose="020B0604020202020204" pitchFamily="34" charset="0"/>
                <a:cs typeface="Arial" panose="020B0604020202020204" pitchFamily="34" charset="0"/>
              </a:rPr>
              <a:t>Rausser</a:t>
            </a:r>
            <a:r>
              <a:rPr lang="en-US" sz="1400" b="0" i="0" u="none" strike="noStrike" dirty="0">
                <a:solidFill>
                  <a:srgbClr val="000000"/>
                </a:solidFill>
                <a:effectLst/>
                <a:latin typeface="Arial" panose="020B0604020202020204" pitchFamily="34" charset="0"/>
                <a:cs typeface="Arial" panose="020B0604020202020204" pitchFamily="34" charset="0"/>
              </a:rPr>
              <a:t>, G., &amp; </a:t>
            </a:r>
            <a:r>
              <a:rPr lang="en-US" sz="1400" b="0" i="0" u="none" strike="noStrike" dirty="0" err="1">
                <a:solidFill>
                  <a:srgbClr val="000000"/>
                </a:solidFill>
                <a:effectLst/>
                <a:latin typeface="Arial" panose="020B0604020202020204" pitchFamily="34" charset="0"/>
                <a:cs typeface="Arial" panose="020B0604020202020204" pitchFamily="34" charset="0"/>
              </a:rPr>
              <a:t>Olper</a:t>
            </a:r>
            <a:r>
              <a:rPr lang="en-US" sz="1400" b="0" i="0" u="none" strike="noStrike" dirty="0">
                <a:solidFill>
                  <a:srgbClr val="000000"/>
                </a:solidFill>
                <a:effectLst/>
                <a:latin typeface="Arial" panose="020B0604020202020204" pitchFamily="34" charset="0"/>
                <a:cs typeface="Arial" panose="020B0604020202020204" pitchFamily="34" charset="0"/>
              </a:rPr>
              <a:t>, A. (2021). The Role of Party Affiliation, Lobbying, and Electoral Incentives in Decentralized US State Support of the Environment. </a:t>
            </a:r>
            <a:r>
              <a:rPr lang="en-US" sz="1400" b="0" i="1" u="none" strike="noStrike" dirty="0">
                <a:solidFill>
                  <a:srgbClr val="000000"/>
                </a:solidFill>
                <a:effectLst/>
                <a:latin typeface="Arial" panose="020B0604020202020204" pitchFamily="34" charset="0"/>
                <a:cs typeface="Arial" panose="020B0604020202020204" pitchFamily="34" charset="0"/>
              </a:rPr>
              <a:t>Journal of the Association of Environmental and Resource Economists</a:t>
            </a:r>
            <a:r>
              <a:rPr lang="en-US" sz="1400" b="0" i="0" u="none" strike="noStrike" dirty="0">
                <a:solidFill>
                  <a:srgbClr val="000000"/>
                </a:solidFill>
                <a:effectLst/>
                <a:latin typeface="Arial" panose="020B0604020202020204" pitchFamily="34" charset="0"/>
                <a:cs typeface="Arial" panose="020B0604020202020204" pitchFamily="34" charset="0"/>
              </a:rPr>
              <a:t>, </a:t>
            </a:r>
            <a:r>
              <a:rPr lang="en-US" sz="1400" b="0" i="1" u="none" strike="noStrike" dirty="0">
                <a:solidFill>
                  <a:srgbClr val="000000"/>
                </a:solidFill>
                <a:effectLst/>
                <a:latin typeface="Arial" panose="020B0604020202020204" pitchFamily="34" charset="0"/>
                <a:cs typeface="Arial" panose="020B0604020202020204" pitchFamily="34" charset="0"/>
              </a:rPr>
              <a:t>8</a:t>
            </a:r>
            <a:r>
              <a:rPr lang="en-US" sz="1400" b="0" i="0" u="none" strike="noStrike" dirty="0">
                <a:solidFill>
                  <a:srgbClr val="000000"/>
                </a:solidFill>
                <a:effectLst/>
                <a:latin typeface="Arial" panose="020B0604020202020204" pitchFamily="34" charset="0"/>
                <a:cs typeface="Arial" panose="020B0604020202020204" pitchFamily="34" charset="0"/>
              </a:rPr>
              <a:t>(3), 617–653. https://doi.org/10.1086/711583</a:t>
            </a:r>
          </a:p>
          <a:p>
            <a:endParaRPr lang="en-US" sz="1400" dirty="0">
              <a:latin typeface="Arial" panose="020B0604020202020204" pitchFamily="34" charset="0"/>
              <a:cs typeface="Arial" panose="020B0604020202020204" pitchFamily="34" charset="0"/>
            </a:endParaRPr>
          </a:p>
          <a:p>
            <a:r>
              <a:rPr lang="en-US" sz="1400" b="0" i="0" u="none" strike="noStrike" dirty="0">
                <a:solidFill>
                  <a:srgbClr val="000000"/>
                </a:solidFill>
                <a:effectLst/>
                <a:latin typeface="Arial" panose="020B0604020202020204" pitchFamily="34" charset="0"/>
                <a:cs typeface="Arial" panose="020B0604020202020204" pitchFamily="34" charset="0"/>
              </a:rPr>
              <a:t>McCright, A. M., Xiao, C., &amp; Dunlap, R. E. (2014). Political polarization on support for government spending on environmental protection in the USA, 1974–2012. </a:t>
            </a:r>
            <a:r>
              <a:rPr lang="en-US" sz="1400" b="0" i="1" u="none" strike="noStrike" dirty="0">
                <a:solidFill>
                  <a:srgbClr val="000000"/>
                </a:solidFill>
                <a:effectLst/>
                <a:latin typeface="Arial" panose="020B0604020202020204" pitchFamily="34" charset="0"/>
                <a:cs typeface="Arial" panose="020B0604020202020204" pitchFamily="34" charset="0"/>
              </a:rPr>
              <a:t>Social Science Research</a:t>
            </a:r>
            <a:r>
              <a:rPr lang="en-US" sz="1400" b="0" i="0" u="none" strike="noStrike" dirty="0">
                <a:solidFill>
                  <a:srgbClr val="000000"/>
                </a:solidFill>
                <a:effectLst/>
                <a:latin typeface="Arial" panose="020B0604020202020204" pitchFamily="34" charset="0"/>
                <a:cs typeface="Arial" panose="020B0604020202020204" pitchFamily="34" charset="0"/>
              </a:rPr>
              <a:t>, </a:t>
            </a:r>
            <a:r>
              <a:rPr lang="en-US" sz="1400" b="0" i="1" u="none" strike="noStrike" dirty="0">
                <a:solidFill>
                  <a:srgbClr val="000000"/>
                </a:solidFill>
                <a:effectLst/>
                <a:latin typeface="Arial" panose="020B0604020202020204" pitchFamily="34" charset="0"/>
                <a:cs typeface="Arial" panose="020B0604020202020204" pitchFamily="34" charset="0"/>
              </a:rPr>
              <a:t>48,</a:t>
            </a:r>
            <a:r>
              <a:rPr lang="en-US" sz="1400" b="0" i="0" u="none" strike="noStrike" dirty="0">
                <a:solidFill>
                  <a:srgbClr val="000000"/>
                </a:solidFill>
                <a:effectLst/>
                <a:latin typeface="Arial" panose="020B0604020202020204" pitchFamily="34" charset="0"/>
                <a:cs typeface="Arial" panose="020B0604020202020204" pitchFamily="34" charset="0"/>
              </a:rPr>
              <a:t> 251–260. https://doi.org/10.1016/j.ssresearch.2014.06.008</a:t>
            </a:r>
          </a:p>
          <a:p>
            <a:endParaRPr lang="en-US" sz="1400" dirty="0">
              <a:solidFill>
                <a:schemeClr val="tx1"/>
              </a:solidFill>
              <a:latin typeface="Arial" panose="020B0604020202020204" pitchFamily="34" charset="0"/>
              <a:cs typeface="Arial" panose="020B0604020202020204" pitchFamily="34" charset="0"/>
              <a:hlinkClick r:id="rId14">
                <a:extLst>
                  <a:ext uri="{A12FA001-AC4F-418D-AE19-62706E023703}">
                    <ahyp:hlinkClr xmlns:ahyp="http://schemas.microsoft.com/office/drawing/2018/hyperlinkcolor" val="tx"/>
                  </a:ext>
                </a:extLst>
              </a:hlinkClick>
            </a:endParaRPr>
          </a:p>
          <a:p>
            <a:r>
              <a:rPr lang="en-US" sz="1400" i="0" u="none" strike="noStrike" dirty="0">
                <a:solidFill>
                  <a:srgbClr val="000000"/>
                </a:solidFill>
                <a:effectLst/>
                <a:latin typeface="Arial" panose="020B0604020202020204" pitchFamily="34" charset="0"/>
                <a:cs typeface="Arial" panose="020B0604020202020204" pitchFamily="34" charset="0"/>
              </a:rPr>
              <a:t>GitHub Repository Address:</a:t>
            </a:r>
          </a:p>
          <a:p>
            <a:r>
              <a:rPr lang="en-US" sz="1400" b="0" i="0" u="sng" strike="noStrike" dirty="0">
                <a:solidFill>
                  <a:srgbClr val="0000FF"/>
                </a:solidFill>
                <a:effectLst/>
                <a:latin typeface="Arial" panose="020B0604020202020204" pitchFamily="34" charset="0"/>
                <a:cs typeface="Arial" panose="020B0604020202020204" pitchFamily="34" charset="0"/>
              </a:rPr>
              <a:t>Data-220-112-Analyzing-environmental-spending-trends-Ecotrackers</a:t>
            </a:r>
            <a:endParaRPr lang="en-US" sz="1400" dirty="0">
              <a:latin typeface="Arial" panose="020B0604020202020204" pitchFamily="34" charset="0"/>
              <a:cs typeface="Arial" panose="020B0604020202020204" pitchFamily="34" charset="0"/>
            </a:endParaRPr>
          </a:p>
        </p:txBody>
      </p:sp>
      <p:sp>
        <p:nvSpPr>
          <p:cNvPr id="181" name="TextBox 180">
            <a:extLst>
              <a:ext uri="{FF2B5EF4-FFF2-40B4-BE49-F238E27FC236}">
                <a16:creationId xmlns:a16="http://schemas.microsoft.com/office/drawing/2014/main" id="{86C62E09-9934-B41B-F6B9-0E8FEB6A4062}"/>
              </a:ext>
            </a:extLst>
          </p:cNvPr>
          <p:cNvSpPr txBox="1"/>
          <p:nvPr/>
        </p:nvSpPr>
        <p:spPr>
          <a:xfrm>
            <a:off x="24800125" y="10719653"/>
            <a:ext cx="10018777" cy="8956298"/>
          </a:xfrm>
          <a:prstGeom prst="rect">
            <a:avLst/>
          </a:prstGeom>
          <a:noFill/>
        </p:spPr>
        <p:txBody>
          <a:bodyPr wrap="square" rtlCol="0">
            <a:spAutoFit/>
          </a:bodyPr>
          <a:lstStyle/>
          <a:p>
            <a:pPr rtl="0">
              <a:buNone/>
            </a:pPr>
            <a:r>
              <a:rPr lang="en-US" sz="3200" b="1" i="0" u="sng" strike="noStrike">
                <a:solidFill>
                  <a:srgbClr val="000000"/>
                </a:solidFill>
                <a:effectLst/>
                <a:latin typeface="Arial" panose="020B0604020202020204" pitchFamily="34" charset="0"/>
                <a:cs typeface="Arial" panose="020B0604020202020204" pitchFamily="34" charset="0"/>
              </a:rPr>
              <a:t>CHI-SQUARED TEST RESULTS:</a:t>
            </a:r>
          </a:p>
          <a:p>
            <a:pPr rtl="0">
              <a:buNone/>
            </a:pPr>
            <a:r>
              <a:rPr lang="en-US" sz="3200" b="1" i="0" u="none" strike="noStrike">
                <a:solidFill>
                  <a:srgbClr val="000000"/>
                </a:solidFill>
                <a:effectLst/>
                <a:latin typeface="Arial" panose="020B0604020202020204" pitchFamily="34" charset="0"/>
                <a:cs typeface="Arial" panose="020B0604020202020204" pitchFamily="34" charset="0"/>
              </a:rPr>
              <a:t>(PRES20) </a:t>
            </a:r>
            <a:r>
              <a:rPr lang="en-US" sz="3200" i="0" u="none" strike="noStrike">
                <a:solidFill>
                  <a:srgbClr val="000000"/>
                </a:solidFill>
                <a:effectLst/>
                <a:latin typeface="Arial" panose="020B0604020202020204" pitchFamily="34" charset="0"/>
                <a:cs typeface="Arial" panose="020B0604020202020204" pitchFamily="34" charset="0"/>
              </a:rPr>
              <a:t>and</a:t>
            </a:r>
            <a:r>
              <a:rPr lang="en-US" sz="3200" b="1" i="0" u="none" strike="noStrike">
                <a:solidFill>
                  <a:srgbClr val="000000"/>
                </a:solidFill>
                <a:effectLst/>
                <a:latin typeface="Arial" panose="020B0604020202020204" pitchFamily="34" charset="0"/>
                <a:cs typeface="Arial" panose="020B0604020202020204" pitchFamily="34" charset="0"/>
              </a:rPr>
              <a:t> (NEWS): </a:t>
            </a:r>
            <a:r>
              <a:rPr lang="en-US" sz="3200" b="0" i="0" u="none" strike="noStrike">
                <a:solidFill>
                  <a:srgbClr val="000000"/>
                </a:solidFill>
                <a:effectLst/>
                <a:latin typeface="Arial" panose="020B0604020202020204" pitchFamily="34" charset="0"/>
                <a:cs typeface="Arial" panose="020B0604020202020204" pitchFamily="34" charset="0"/>
              </a:rPr>
              <a:t>Chi-squared: 50.12</a:t>
            </a:r>
          </a:p>
          <a:p>
            <a:pPr rtl="0">
              <a:buNone/>
            </a:pPr>
            <a:r>
              <a:rPr lang="en-US" sz="3200" b="0" i="0" u="none" strike="noStrike">
                <a:solidFill>
                  <a:srgbClr val="000000"/>
                </a:solidFill>
                <a:effectLst/>
                <a:latin typeface="Arial" panose="020B0604020202020204" pitchFamily="34" charset="0"/>
                <a:cs typeface="Arial" panose="020B0604020202020204" pitchFamily="34" charset="0"/>
              </a:rPr>
              <a:t>P-value: 0 → Null hypothesis is </a:t>
            </a:r>
            <a:r>
              <a:rPr lang="en-US" sz="3200" b="1" i="0" u="none" strike="noStrike">
                <a:solidFill>
                  <a:srgbClr val="000000"/>
                </a:solidFill>
                <a:effectLst/>
                <a:latin typeface="Arial" panose="020B0604020202020204" pitchFamily="34" charset="0"/>
                <a:cs typeface="Arial" panose="020B0604020202020204" pitchFamily="34" charset="0"/>
              </a:rPr>
              <a:t>rejected</a:t>
            </a:r>
          </a:p>
          <a:p>
            <a:pPr rtl="0">
              <a:buNone/>
            </a:pPr>
            <a:br>
              <a:rPr lang="en-US" sz="3200">
                <a:latin typeface="Arial" panose="020B0604020202020204" pitchFamily="34" charset="0"/>
                <a:cs typeface="Arial" panose="020B0604020202020204" pitchFamily="34" charset="0"/>
              </a:rPr>
            </a:br>
            <a:r>
              <a:rPr lang="en-US" sz="3200" b="1" i="0" u="none" strike="noStrike">
                <a:solidFill>
                  <a:srgbClr val="000000"/>
                </a:solidFill>
                <a:effectLst/>
                <a:latin typeface="Arial" panose="020B0604020202020204" pitchFamily="34" charset="0"/>
                <a:cs typeface="Arial" panose="020B0604020202020204" pitchFamily="34" charset="0"/>
              </a:rPr>
              <a:t>(PRES20) </a:t>
            </a:r>
            <a:r>
              <a:rPr lang="en-US" sz="3200" i="0" u="none" strike="noStrike">
                <a:solidFill>
                  <a:srgbClr val="000000"/>
                </a:solidFill>
                <a:effectLst/>
                <a:latin typeface="Arial" panose="020B0604020202020204" pitchFamily="34" charset="0"/>
                <a:cs typeface="Arial" panose="020B0604020202020204" pitchFamily="34" charset="0"/>
              </a:rPr>
              <a:t>and</a:t>
            </a:r>
            <a:r>
              <a:rPr lang="en-US" sz="3200" b="1" i="0" u="none" strike="noStrike">
                <a:solidFill>
                  <a:srgbClr val="000000"/>
                </a:solidFill>
                <a:effectLst/>
                <a:latin typeface="Arial" panose="020B0604020202020204" pitchFamily="34" charset="0"/>
                <a:cs typeface="Arial" panose="020B0604020202020204" pitchFamily="34" charset="0"/>
              </a:rPr>
              <a:t> (NATENRGY): </a:t>
            </a:r>
            <a:r>
              <a:rPr lang="en-US" sz="3200" b="0" i="0" u="none" strike="noStrike">
                <a:solidFill>
                  <a:srgbClr val="000000"/>
                </a:solidFill>
                <a:effectLst/>
                <a:latin typeface="Arial" panose="020B0604020202020204" pitchFamily="34" charset="0"/>
                <a:cs typeface="Arial" panose="020B0604020202020204" pitchFamily="34" charset="0"/>
              </a:rPr>
              <a:t>Chi-squared: 568.14</a:t>
            </a:r>
          </a:p>
          <a:p>
            <a:pPr rtl="0"/>
            <a:r>
              <a:rPr lang="en-US" sz="3200" b="0" i="0" u="none" strike="noStrike">
                <a:solidFill>
                  <a:srgbClr val="000000"/>
                </a:solidFill>
                <a:effectLst/>
                <a:latin typeface="Arial" panose="020B0604020202020204" pitchFamily="34" charset="0"/>
                <a:cs typeface="Arial" panose="020B0604020202020204" pitchFamily="34" charset="0"/>
              </a:rPr>
              <a:t>P-value: 0 → Null hypothesis is </a:t>
            </a:r>
            <a:r>
              <a:rPr lang="en-US" sz="3200" b="1" i="0" u="none" strike="noStrike">
                <a:solidFill>
                  <a:srgbClr val="000000"/>
                </a:solidFill>
                <a:effectLst/>
                <a:latin typeface="Arial" panose="020B0604020202020204" pitchFamily="34" charset="0"/>
                <a:cs typeface="Arial" panose="020B0604020202020204" pitchFamily="34" charset="0"/>
              </a:rPr>
              <a:t>rejected</a:t>
            </a:r>
          </a:p>
          <a:p>
            <a:pPr rtl="0">
              <a:buNone/>
            </a:pPr>
            <a:br>
              <a:rPr lang="en-US" sz="3200">
                <a:latin typeface="Arial" panose="020B0604020202020204" pitchFamily="34" charset="0"/>
                <a:cs typeface="Arial" panose="020B0604020202020204" pitchFamily="34" charset="0"/>
              </a:rPr>
            </a:br>
            <a:r>
              <a:rPr lang="en-US" sz="3200" b="1" i="0" u="none" strike="noStrike">
                <a:solidFill>
                  <a:srgbClr val="000000"/>
                </a:solidFill>
                <a:effectLst/>
                <a:latin typeface="Arial" panose="020B0604020202020204" pitchFamily="34" charset="0"/>
                <a:cs typeface="Arial" panose="020B0604020202020204" pitchFamily="34" charset="0"/>
              </a:rPr>
              <a:t>(PRES20) </a:t>
            </a:r>
            <a:r>
              <a:rPr lang="en-US" sz="3200" i="0" u="none" strike="noStrike">
                <a:solidFill>
                  <a:srgbClr val="000000"/>
                </a:solidFill>
                <a:effectLst/>
                <a:latin typeface="Arial" panose="020B0604020202020204" pitchFamily="34" charset="0"/>
                <a:cs typeface="Arial" panose="020B0604020202020204" pitchFamily="34" charset="0"/>
              </a:rPr>
              <a:t>and</a:t>
            </a:r>
            <a:r>
              <a:rPr lang="en-US" sz="3200" b="1" i="0" u="none" strike="noStrike">
                <a:solidFill>
                  <a:srgbClr val="000000"/>
                </a:solidFill>
                <a:effectLst/>
                <a:latin typeface="Arial" panose="020B0604020202020204" pitchFamily="34" charset="0"/>
                <a:cs typeface="Arial" panose="020B0604020202020204" pitchFamily="34" charset="0"/>
              </a:rPr>
              <a:t> (NATPARK): </a:t>
            </a:r>
            <a:r>
              <a:rPr lang="en-US" sz="3200" b="0" i="0" u="none" strike="noStrike">
                <a:solidFill>
                  <a:srgbClr val="000000"/>
                </a:solidFill>
                <a:effectLst/>
                <a:latin typeface="Arial" panose="020B0604020202020204" pitchFamily="34" charset="0"/>
                <a:cs typeface="Arial" panose="020B0604020202020204" pitchFamily="34" charset="0"/>
              </a:rPr>
              <a:t>Chi-Squared: 53.99</a:t>
            </a:r>
          </a:p>
          <a:p>
            <a:pPr rtl="0"/>
            <a:r>
              <a:rPr lang="en-US" sz="3200" b="0" i="0" u="none" strike="noStrike">
                <a:solidFill>
                  <a:srgbClr val="000000"/>
                </a:solidFill>
                <a:effectLst/>
                <a:latin typeface="Arial" panose="020B0604020202020204" pitchFamily="34" charset="0"/>
                <a:cs typeface="Arial" panose="020B0604020202020204" pitchFamily="34" charset="0"/>
              </a:rPr>
              <a:t>P-value: 0 → Null hypothesis is </a:t>
            </a:r>
            <a:r>
              <a:rPr lang="en-US" sz="3200" b="1" i="0" u="none" strike="noStrike">
                <a:solidFill>
                  <a:srgbClr val="000000"/>
                </a:solidFill>
                <a:effectLst/>
                <a:latin typeface="Arial" panose="020B0604020202020204" pitchFamily="34" charset="0"/>
                <a:cs typeface="Arial" panose="020B0604020202020204" pitchFamily="34" charset="0"/>
              </a:rPr>
              <a:t>rejected</a:t>
            </a:r>
          </a:p>
          <a:p>
            <a:pPr rtl="0">
              <a:buNone/>
            </a:pPr>
            <a:endParaRPr lang="en-US" sz="3200">
              <a:solidFill>
                <a:srgbClr val="000000"/>
              </a:solidFill>
              <a:latin typeface="Arial" panose="020B0604020202020204" pitchFamily="34" charset="0"/>
              <a:cs typeface="Arial" panose="020B0604020202020204" pitchFamily="34" charset="0"/>
            </a:endParaRPr>
          </a:p>
          <a:p>
            <a:pPr rtl="0">
              <a:buNone/>
            </a:pPr>
            <a:r>
              <a:rPr lang="en-US" sz="3200" b="1" i="0" u="none" strike="noStrike">
                <a:solidFill>
                  <a:srgbClr val="000000"/>
                </a:solidFill>
                <a:effectLst/>
                <a:latin typeface="Arial" panose="020B0604020202020204" pitchFamily="34" charset="0"/>
                <a:cs typeface="Arial" panose="020B0604020202020204" pitchFamily="34" charset="0"/>
              </a:rPr>
              <a:t>(NEWS) </a:t>
            </a:r>
            <a:r>
              <a:rPr lang="en-US" sz="3200" i="0" u="none" strike="noStrike">
                <a:solidFill>
                  <a:srgbClr val="000000"/>
                </a:solidFill>
                <a:effectLst/>
                <a:latin typeface="Arial" panose="020B0604020202020204" pitchFamily="34" charset="0"/>
                <a:cs typeface="Arial" panose="020B0604020202020204" pitchFamily="34" charset="0"/>
              </a:rPr>
              <a:t>and</a:t>
            </a:r>
            <a:r>
              <a:rPr lang="en-US" sz="3200" b="1" i="0" u="none" strike="noStrike">
                <a:solidFill>
                  <a:srgbClr val="000000"/>
                </a:solidFill>
                <a:effectLst/>
                <a:latin typeface="Arial" panose="020B0604020202020204" pitchFamily="34" charset="0"/>
                <a:cs typeface="Arial" panose="020B0604020202020204" pitchFamily="34" charset="0"/>
              </a:rPr>
              <a:t> (NATENRGY): </a:t>
            </a:r>
            <a:r>
              <a:rPr lang="en-US" sz="3200" b="0" i="0" u="none" strike="noStrike">
                <a:solidFill>
                  <a:srgbClr val="000000"/>
                </a:solidFill>
                <a:effectLst/>
                <a:latin typeface="Arial" panose="020B0604020202020204" pitchFamily="34" charset="0"/>
                <a:cs typeface="Arial" panose="020B0604020202020204" pitchFamily="34" charset="0"/>
              </a:rPr>
              <a:t>Chi-Squared: 14.70</a:t>
            </a:r>
          </a:p>
          <a:p>
            <a:pPr rtl="0">
              <a:buNone/>
            </a:pPr>
            <a:r>
              <a:rPr lang="en-US" sz="3200" b="0" i="0" u="none" strike="noStrike">
                <a:solidFill>
                  <a:srgbClr val="000000"/>
                </a:solidFill>
                <a:effectLst/>
                <a:latin typeface="Arial" panose="020B0604020202020204" pitchFamily="34" charset="0"/>
                <a:cs typeface="Arial" panose="020B0604020202020204" pitchFamily="34" charset="0"/>
              </a:rPr>
              <a:t>P-value: 0.0652 → Null hypothesis is </a:t>
            </a:r>
            <a:r>
              <a:rPr lang="en-US" sz="3200" b="1" i="0" u="none" strike="noStrike">
                <a:solidFill>
                  <a:srgbClr val="000000"/>
                </a:solidFill>
                <a:effectLst/>
                <a:latin typeface="Arial" panose="020B0604020202020204" pitchFamily="34" charset="0"/>
                <a:cs typeface="Arial" panose="020B0604020202020204" pitchFamily="34" charset="0"/>
              </a:rPr>
              <a:t>retained</a:t>
            </a:r>
          </a:p>
          <a:p>
            <a:pPr rtl="0">
              <a:buNone/>
            </a:pPr>
            <a:br>
              <a:rPr lang="en-US" sz="3200">
                <a:latin typeface="Arial" panose="020B0604020202020204" pitchFamily="34" charset="0"/>
                <a:cs typeface="Arial" panose="020B0604020202020204" pitchFamily="34" charset="0"/>
              </a:rPr>
            </a:br>
            <a:r>
              <a:rPr lang="en-US" sz="3200" b="1" i="0" u="none" strike="noStrike">
                <a:solidFill>
                  <a:srgbClr val="000000"/>
                </a:solidFill>
                <a:effectLst/>
                <a:latin typeface="Arial" panose="020B0604020202020204" pitchFamily="34" charset="0"/>
                <a:cs typeface="Arial" panose="020B0604020202020204" pitchFamily="34" charset="0"/>
              </a:rPr>
              <a:t>(NEWS) </a:t>
            </a:r>
            <a:r>
              <a:rPr lang="en-US" sz="3200" i="0" u="none" strike="noStrike">
                <a:solidFill>
                  <a:srgbClr val="000000"/>
                </a:solidFill>
                <a:effectLst/>
                <a:latin typeface="Arial" panose="020B0604020202020204" pitchFamily="34" charset="0"/>
                <a:cs typeface="Arial" panose="020B0604020202020204" pitchFamily="34" charset="0"/>
              </a:rPr>
              <a:t>and</a:t>
            </a:r>
            <a:r>
              <a:rPr lang="en-US" sz="3200" b="1" i="0" u="none" strike="noStrike">
                <a:solidFill>
                  <a:srgbClr val="000000"/>
                </a:solidFill>
                <a:effectLst/>
                <a:latin typeface="Arial" panose="020B0604020202020204" pitchFamily="34" charset="0"/>
                <a:cs typeface="Arial" panose="020B0604020202020204" pitchFamily="34" charset="0"/>
              </a:rPr>
              <a:t> (NATPARK): </a:t>
            </a:r>
            <a:r>
              <a:rPr lang="en-US" sz="3200" b="0" i="0" u="none" strike="noStrike">
                <a:solidFill>
                  <a:srgbClr val="000000"/>
                </a:solidFill>
                <a:effectLst/>
                <a:latin typeface="Arial" panose="020B0604020202020204" pitchFamily="34" charset="0"/>
                <a:cs typeface="Arial" panose="020B0604020202020204" pitchFamily="34" charset="0"/>
              </a:rPr>
              <a:t>Chi-Squared: 12.53</a:t>
            </a:r>
          </a:p>
          <a:p>
            <a:pPr rtl="0">
              <a:buNone/>
            </a:pPr>
            <a:r>
              <a:rPr lang="en-US" sz="3200" b="0" i="0" u="none" strike="noStrike">
                <a:solidFill>
                  <a:srgbClr val="000000"/>
                </a:solidFill>
                <a:effectLst/>
                <a:latin typeface="Arial" panose="020B0604020202020204" pitchFamily="34" charset="0"/>
                <a:cs typeface="Arial" panose="020B0604020202020204" pitchFamily="34" charset="0"/>
              </a:rPr>
              <a:t>P-value: 0.1291 → Null hypothesis is </a:t>
            </a:r>
            <a:r>
              <a:rPr lang="en-US" sz="3200" b="1" i="0" u="none" strike="noStrike">
                <a:solidFill>
                  <a:srgbClr val="000000"/>
                </a:solidFill>
                <a:effectLst/>
                <a:latin typeface="Arial" panose="020B0604020202020204" pitchFamily="34" charset="0"/>
                <a:cs typeface="Arial" panose="020B0604020202020204" pitchFamily="34" charset="0"/>
              </a:rPr>
              <a:t>retained</a:t>
            </a:r>
            <a:endParaRPr lang="en-US" sz="3200" b="1">
              <a:solidFill>
                <a:srgbClr val="000000"/>
              </a:solidFill>
              <a:latin typeface="Arial" panose="020B0604020202020204" pitchFamily="34" charset="0"/>
              <a:cs typeface="Arial" panose="020B0604020202020204" pitchFamily="34" charset="0"/>
            </a:endParaRPr>
          </a:p>
          <a:p>
            <a:pPr rtl="0">
              <a:buNone/>
            </a:pPr>
            <a:endParaRPr lang="en-US" sz="3200" b="0">
              <a:effectLst/>
              <a:latin typeface="Arial" panose="020B0604020202020204" pitchFamily="34" charset="0"/>
              <a:cs typeface="Arial" panose="020B0604020202020204" pitchFamily="34" charset="0"/>
            </a:endParaRPr>
          </a:p>
          <a:p>
            <a:pPr rtl="0">
              <a:buNone/>
            </a:pPr>
            <a:r>
              <a:rPr lang="en-US" sz="3200" b="1" i="0" u="none" strike="noStrike">
                <a:solidFill>
                  <a:srgbClr val="000000"/>
                </a:solidFill>
                <a:effectLst/>
                <a:latin typeface="Arial" panose="020B0604020202020204" pitchFamily="34" charset="0"/>
                <a:cs typeface="Arial" panose="020B0604020202020204" pitchFamily="34" charset="0"/>
              </a:rPr>
              <a:t>(NATENRGY) </a:t>
            </a:r>
            <a:r>
              <a:rPr lang="en-US" sz="3200" i="0" u="none" strike="noStrike">
                <a:solidFill>
                  <a:srgbClr val="000000"/>
                </a:solidFill>
                <a:effectLst/>
                <a:latin typeface="Arial" panose="020B0604020202020204" pitchFamily="34" charset="0"/>
                <a:cs typeface="Arial" panose="020B0604020202020204" pitchFamily="34" charset="0"/>
              </a:rPr>
              <a:t>and</a:t>
            </a:r>
            <a:r>
              <a:rPr lang="en-US" sz="3200" b="1" i="0" u="none" strike="noStrike">
                <a:solidFill>
                  <a:srgbClr val="000000"/>
                </a:solidFill>
                <a:effectLst/>
                <a:latin typeface="Arial" panose="020B0604020202020204" pitchFamily="34" charset="0"/>
                <a:cs typeface="Arial" panose="020B0604020202020204" pitchFamily="34" charset="0"/>
              </a:rPr>
              <a:t> (NATPARK): </a:t>
            </a:r>
            <a:r>
              <a:rPr lang="en-US" sz="3200" b="0" i="0" u="none" strike="noStrike">
                <a:solidFill>
                  <a:srgbClr val="000000"/>
                </a:solidFill>
                <a:effectLst/>
                <a:latin typeface="Arial" panose="020B0604020202020204" pitchFamily="34" charset="0"/>
                <a:cs typeface="Arial" panose="020B0604020202020204" pitchFamily="34" charset="0"/>
              </a:rPr>
              <a:t>Chi-Squared: 209.11</a:t>
            </a:r>
          </a:p>
          <a:p>
            <a:pPr rtl="0"/>
            <a:r>
              <a:rPr lang="en-US" sz="3200" b="0" i="0" u="none" strike="noStrike">
                <a:solidFill>
                  <a:srgbClr val="000000"/>
                </a:solidFill>
                <a:effectLst/>
                <a:latin typeface="Arial" panose="020B0604020202020204" pitchFamily="34" charset="0"/>
                <a:cs typeface="Arial" panose="020B0604020202020204" pitchFamily="34" charset="0"/>
              </a:rPr>
              <a:t>P-value: 0 → Null hypothesis is </a:t>
            </a:r>
            <a:r>
              <a:rPr lang="en-US" sz="3200" b="1" i="0" u="none" strike="noStrike">
                <a:solidFill>
                  <a:srgbClr val="000000"/>
                </a:solidFill>
                <a:effectLst/>
                <a:latin typeface="Arial" panose="020B0604020202020204" pitchFamily="34" charset="0"/>
                <a:cs typeface="Arial" panose="020B0604020202020204" pitchFamily="34" charset="0"/>
              </a:rPr>
              <a:t>rejected</a:t>
            </a:r>
            <a:endParaRPr lang="en-US" sz="3200" b="1">
              <a:latin typeface="Arial" panose="020B0604020202020204" pitchFamily="34" charset="0"/>
              <a:cs typeface="Arial" panose="020B0604020202020204" pitchFamily="34" charset="0"/>
            </a:endParaRPr>
          </a:p>
        </p:txBody>
      </p:sp>
      <p:sp>
        <p:nvSpPr>
          <p:cNvPr id="8" name="Slide Number Placeholder 7">
            <a:extLst>
              <a:ext uri="{FF2B5EF4-FFF2-40B4-BE49-F238E27FC236}">
                <a16:creationId xmlns:a16="http://schemas.microsoft.com/office/drawing/2014/main" id="{3297EBDC-DFBE-0A28-1972-6DCD0BD25DA6}"/>
              </a:ext>
            </a:extLst>
          </p:cNvPr>
          <p:cNvSpPr>
            <a:spLocks noGrp="1"/>
          </p:cNvSpPr>
          <p:nvPr>
            <p:ph type="sldNum" sz="quarter" idx="7"/>
          </p:nvPr>
        </p:nvSpPr>
        <p:spPr/>
        <p:txBody>
          <a:bodyPr/>
          <a:lstStyle/>
          <a:p>
            <a:fld id="{B6F15528-21DE-4FAA-801E-634DDDAF4B2B}" type="slidenum">
              <a:rPr lang="en-US"/>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9624C1-BA8E-6E1C-4FF3-B1DB31FB48E9}"/>
            </a:ext>
          </a:extLst>
        </p:cNvPr>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891200" cy="32918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DBDEE358-140C-12D7-910C-DC3FA2464F7F}"/>
              </a:ext>
            </a:extLst>
          </p:cNvPr>
          <p:cNvSpPr txBox="1"/>
          <p:nvPr/>
        </p:nvSpPr>
        <p:spPr>
          <a:xfrm>
            <a:off x="2271369" y="3069696"/>
            <a:ext cx="12344400" cy="8251545"/>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l" rtl="0">
              <a:lnSpc>
                <a:spcPct val="90000"/>
              </a:lnSpc>
              <a:spcBef>
                <a:spcPct val="0"/>
              </a:spcBef>
              <a:spcAft>
                <a:spcPts val="600"/>
              </a:spcAft>
            </a:pPr>
            <a:r>
              <a:rPr lang="en-US" sz="22700" kern="1200">
                <a:solidFill>
                  <a:schemeClr val="tx1"/>
                </a:solidFill>
                <a:latin typeface="+mj-lt"/>
                <a:ea typeface="+mj-ea"/>
                <a:cs typeface="+mj-cs"/>
              </a:rPr>
              <a:t>Data Analysis</a:t>
            </a:r>
          </a:p>
        </p:txBody>
      </p:sp>
      <p:sp>
        <p:nvSpPr>
          <p:cNvPr id="2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5800" y="12354028"/>
            <a:ext cx="11718342" cy="87783"/>
          </a:xfrm>
          <a:custGeom>
            <a:avLst/>
            <a:gdLst>
              <a:gd name="connsiteX0" fmla="*/ 0 w 11718342"/>
              <a:gd name="connsiteY0" fmla="*/ 0 h 87783"/>
              <a:gd name="connsiteX1" fmla="*/ 337764 w 11718342"/>
              <a:gd name="connsiteY1" fmla="*/ 0 h 87783"/>
              <a:gd name="connsiteX2" fmla="*/ 1144262 w 11718342"/>
              <a:gd name="connsiteY2" fmla="*/ 0 h 87783"/>
              <a:gd name="connsiteX3" fmla="*/ 1482026 w 11718342"/>
              <a:gd name="connsiteY3" fmla="*/ 0 h 87783"/>
              <a:gd name="connsiteX4" fmla="*/ 1819790 w 11718342"/>
              <a:gd name="connsiteY4" fmla="*/ 0 h 87783"/>
              <a:gd name="connsiteX5" fmla="*/ 2743471 w 11718342"/>
              <a:gd name="connsiteY5" fmla="*/ 0 h 87783"/>
              <a:gd name="connsiteX6" fmla="*/ 3432785 w 11718342"/>
              <a:gd name="connsiteY6" fmla="*/ 0 h 87783"/>
              <a:gd name="connsiteX7" fmla="*/ 3770549 w 11718342"/>
              <a:gd name="connsiteY7" fmla="*/ 0 h 87783"/>
              <a:gd name="connsiteX8" fmla="*/ 4459863 w 11718342"/>
              <a:gd name="connsiteY8" fmla="*/ 0 h 87783"/>
              <a:gd name="connsiteX9" fmla="*/ 5383544 w 11718342"/>
              <a:gd name="connsiteY9" fmla="*/ 0 h 87783"/>
              <a:gd name="connsiteX10" fmla="*/ 5955675 w 11718342"/>
              <a:gd name="connsiteY10" fmla="*/ 0 h 87783"/>
              <a:gd name="connsiteX11" fmla="*/ 6527806 w 11718342"/>
              <a:gd name="connsiteY11" fmla="*/ 0 h 87783"/>
              <a:gd name="connsiteX12" fmla="*/ 7217120 w 11718342"/>
              <a:gd name="connsiteY12" fmla="*/ 0 h 87783"/>
              <a:gd name="connsiteX13" fmla="*/ 8023618 w 11718342"/>
              <a:gd name="connsiteY13" fmla="*/ 0 h 87783"/>
              <a:gd name="connsiteX14" fmla="*/ 8830115 w 11718342"/>
              <a:gd name="connsiteY14" fmla="*/ 0 h 87783"/>
              <a:gd name="connsiteX15" fmla="*/ 9636613 w 11718342"/>
              <a:gd name="connsiteY15" fmla="*/ 0 h 87783"/>
              <a:gd name="connsiteX16" fmla="*/ 10560294 w 11718342"/>
              <a:gd name="connsiteY16" fmla="*/ 0 h 87783"/>
              <a:gd name="connsiteX17" fmla="*/ 11718342 w 11718342"/>
              <a:gd name="connsiteY17" fmla="*/ 0 h 87783"/>
              <a:gd name="connsiteX18" fmla="*/ 11718342 w 11718342"/>
              <a:gd name="connsiteY18" fmla="*/ 87783 h 87783"/>
              <a:gd name="connsiteX19" fmla="*/ 10911844 w 11718342"/>
              <a:gd name="connsiteY19" fmla="*/ 87783 h 87783"/>
              <a:gd name="connsiteX20" fmla="*/ 10574080 w 11718342"/>
              <a:gd name="connsiteY20" fmla="*/ 87783 h 87783"/>
              <a:gd name="connsiteX21" fmla="*/ 9884766 w 11718342"/>
              <a:gd name="connsiteY21" fmla="*/ 87783 h 87783"/>
              <a:gd name="connsiteX22" fmla="*/ 9312635 w 11718342"/>
              <a:gd name="connsiteY22" fmla="*/ 87783 h 87783"/>
              <a:gd name="connsiteX23" fmla="*/ 8740505 w 11718342"/>
              <a:gd name="connsiteY23" fmla="*/ 87783 h 87783"/>
              <a:gd name="connsiteX24" fmla="*/ 8168374 w 11718342"/>
              <a:gd name="connsiteY24" fmla="*/ 87783 h 87783"/>
              <a:gd name="connsiteX25" fmla="*/ 7596243 w 11718342"/>
              <a:gd name="connsiteY25" fmla="*/ 87783 h 87783"/>
              <a:gd name="connsiteX26" fmla="*/ 6789745 w 11718342"/>
              <a:gd name="connsiteY26" fmla="*/ 87783 h 87783"/>
              <a:gd name="connsiteX27" fmla="*/ 6100431 w 11718342"/>
              <a:gd name="connsiteY27" fmla="*/ 87783 h 87783"/>
              <a:gd name="connsiteX28" fmla="*/ 5762667 w 11718342"/>
              <a:gd name="connsiteY28" fmla="*/ 87783 h 87783"/>
              <a:gd name="connsiteX29" fmla="*/ 5190536 w 11718342"/>
              <a:gd name="connsiteY29" fmla="*/ 87783 h 87783"/>
              <a:gd name="connsiteX30" fmla="*/ 4384039 w 11718342"/>
              <a:gd name="connsiteY30" fmla="*/ 87783 h 87783"/>
              <a:gd name="connsiteX31" fmla="*/ 3929091 w 11718342"/>
              <a:gd name="connsiteY31" fmla="*/ 87783 h 87783"/>
              <a:gd name="connsiteX32" fmla="*/ 3005410 w 11718342"/>
              <a:gd name="connsiteY32" fmla="*/ 87783 h 87783"/>
              <a:gd name="connsiteX33" fmla="*/ 2081729 w 11718342"/>
              <a:gd name="connsiteY33" fmla="*/ 87783 h 87783"/>
              <a:gd name="connsiteX34" fmla="*/ 1392415 w 11718342"/>
              <a:gd name="connsiteY34" fmla="*/ 87783 h 87783"/>
              <a:gd name="connsiteX35" fmla="*/ 0 w 11718342"/>
              <a:gd name="connsiteY35" fmla="*/ 87783 h 87783"/>
              <a:gd name="connsiteX36" fmla="*/ 0 w 11718342"/>
              <a:gd name="connsiteY36" fmla="*/ 0 h 87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1718342" h="87783" fill="none" extrusionOk="0">
                <a:moveTo>
                  <a:pt x="0" y="0"/>
                </a:moveTo>
                <a:cubicBezTo>
                  <a:pt x="99247" y="554"/>
                  <a:pt x="254145" y="-15673"/>
                  <a:pt x="337764" y="0"/>
                </a:cubicBezTo>
                <a:cubicBezTo>
                  <a:pt x="421383" y="15673"/>
                  <a:pt x="958996" y="34604"/>
                  <a:pt x="1144262" y="0"/>
                </a:cubicBezTo>
                <a:cubicBezTo>
                  <a:pt x="1329528" y="-34604"/>
                  <a:pt x="1413366" y="11064"/>
                  <a:pt x="1482026" y="0"/>
                </a:cubicBezTo>
                <a:cubicBezTo>
                  <a:pt x="1550686" y="-11064"/>
                  <a:pt x="1750482" y="-12701"/>
                  <a:pt x="1819790" y="0"/>
                </a:cubicBezTo>
                <a:cubicBezTo>
                  <a:pt x="1889098" y="12701"/>
                  <a:pt x="2528910" y="8120"/>
                  <a:pt x="2743471" y="0"/>
                </a:cubicBezTo>
                <a:cubicBezTo>
                  <a:pt x="2958032" y="-8120"/>
                  <a:pt x="3199307" y="-3376"/>
                  <a:pt x="3432785" y="0"/>
                </a:cubicBezTo>
                <a:cubicBezTo>
                  <a:pt x="3666263" y="3376"/>
                  <a:pt x="3621245" y="8561"/>
                  <a:pt x="3770549" y="0"/>
                </a:cubicBezTo>
                <a:cubicBezTo>
                  <a:pt x="3919853" y="-8561"/>
                  <a:pt x="4318224" y="31912"/>
                  <a:pt x="4459863" y="0"/>
                </a:cubicBezTo>
                <a:cubicBezTo>
                  <a:pt x="4601502" y="-31912"/>
                  <a:pt x="4975954" y="17383"/>
                  <a:pt x="5383544" y="0"/>
                </a:cubicBezTo>
                <a:cubicBezTo>
                  <a:pt x="5791134" y="-17383"/>
                  <a:pt x="5723884" y="9114"/>
                  <a:pt x="5955675" y="0"/>
                </a:cubicBezTo>
                <a:cubicBezTo>
                  <a:pt x="6187466" y="-9114"/>
                  <a:pt x="6358030" y="21192"/>
                  <a:pt x="6527806" y="0"/>
                </a:cubicBezTo>
                <a:cubicBezTo>
                  <a:pt x="6697582" y="-21192"/>
                  <a:pt x="7039980" y="-6183"/>
                  <a:pt x="7217120" y="0"/>
                </a:cubicBezTo>
                <a:cubicBezTo>
                  <a:pt x="7394260" y="6183"/>
                  <a:pt x="7622700" y="24149"/>
                  <a:pt x="8023618" y="0"/>
                </a:cubicBezTo>
                <a:cubicBezTo>
                  <a:pt x="8424536" y="-24149"/>
                  <a:pt x="8447263" y="33079"/>
                  <a:pt x="8830115" y="0"/>
                </a:cubicBezTo>
                <a:cubicBezTo>
                  <a:pt x="9212967" y="-33079"/>
                  <a:pt x="9371785" y="-21078"/>
                  <a:pt x="9636613" y="0"/>
                </a:cubicBezTo>
                <a:cubicBezTo>
                  <a:pt x="9901441" y="21078"/>
                  <a:pt x="10213260" y="-5212"/>
                  <a:pt x="10560294" y="0"/>
                </a:cubicBezTo>
                <a:cubicBezTo>
                  <a:pt x="10907328" y="5212"/>
                  <a:pt x="11390073" y="-50687"/>
                  <a:pt x="11718342" y="0"/>
                </a:cubicBezTo>
                <a:cubicBezTo>
                  <a:pt x="11720333" y="19219"/>
                  <a:pt x="11715760" y="63041"/>
                  <a:pt x="11718342" y="87783"/>
                </a:cubicBezTo>
                <a:cubicBezTo>
                  <a:pt x="11554120" y="71808"/>
                  <a:pt x="11103676" y="95296"/>
                  <a:pt x="10911844" y="87783"/>
                </a:cubicBezTo>
                <a:cubicBezTo>
                  <a:pt x="10720012" y="80270"/>
                  <a:pt x="10688587" y="88588"/>
                  <a:pt x="10574080" y="87783"/>
                </a:cubicBezTo>
                <a:cubicBezTo>
                  <a:pt x="10459573" y="86978"/>
                  <a:pt x="10181812" y="62177"/>
                  <a:pt x="9884766" y="87783"/>
                </a:cubicBezTo>
                <a:cubicBezTo>
                  <a:pt x="9587720" y="113389"/>
                  <a:pt x="9428748" y="111558"/>
                  <a:pt x="9312635" y="87783"/>
                </a:cubicBezTo>
                <a:cubicBezTo>
                  <a:pt x="9196522" y="64008"/>
                  <a:pt x="8960951" y="77231"/>
                  <a:pt x="8740505" y="87783"/>
                </a:cubicBezTo>
                <a:cubicBezTo>
                  <a:pt x="8520059" y="98336"/>
                  <a:pt x="8326520" y="92756"/>
                  <a:pt x="8168374" y="87783"/>
                </a:cubicBezTo>
                <a:cubicBezTo>
                  <a:pt x="8010228" y="82810"/>
                  <a:pt x="7840690" y="95088"/>
                  <a:pt x="7596243" y="87783"/>
                </a:cubicBezTo>
                <a:cubicBezTo>
                  <a:pt x="7351796" y="80478"/>
                  <a:pt x="6994251" y="63929"/>
                  <a:pt x="6789745" y="87783"/>
                </a:cubicBezTo>
                <a:cubicBezTo>
                  <a:pt x="6585239" y="111637"/>
                  <a:pt x="6274311" y="105839"/>
                  <a:pt x="6100431" y="87783"/>
                </a:cubicBezTo>
                <a:cubicBezTo>
                  <a:pt x="5926551" y="69727"/>
                  <a:pt x="5862560" y="84809"/>
                  <a:pt x="5762667" y="87783"/>
                </a:cubicBezTo>
                <a:cubicBezTo>
                  <a:pt x="5662774" y="90757"/>
                  <a:pt x="5342298" y="83268"/>
                  <a:pt x="5190536" y="87783"/>
                </a:cubicBezTo>
                <a:cubicBezTo>
                  <a:pt x="5038774" y="92298"/>
                  <a:pt x="4605711" y="99996"/>
                  <a:pt x="4384039" y="87783"/>
                </a:cubicBezTo>
                <a:cubicBezTo>
                  <a:pt x="4162367" y="75570"/>
                  <a:pt x="4132805" y="85702"/>
                  <a:pt x="3929091" y="87783"/>
                </a:cubicBezTo>
                <a:cubicBezTo>
                  <a:pt x="3725377" y="89864"/>
                  <a:pt x="3194980" y="62898"/>
                  <a:pt x="3005410" y="87783"/>
                </a:cubicBezTo>
                <a:cubicBezTo>
                  <a:pt x="2815840" y="112668"/>
                  <a:pt x="2517134" y="90826"/>
                  <a:pt x="2081729" y="87783"/>
                </a:cubicBezTo>
                <a:cubicBezTo>
                  <a:pt x="1646324" y="84740"/>
                  <a:pt x="1659529" y="111123"/>
                  <a:pt x="1392415" y="87783"/>
                </a:cubicBezTo>
                <a:cubicBezTo>
                  <a:pt x="1125301" y="64443"/>
                  <a:pt x="356731" y="125135"/>
                  <a:pt x="0" y="87783"/>
                </a:cubicBezTo>
                <a:cubicBezTo>
                  <a:pt x="1550" y="57952"/>
                  <a:pt x="-3430" y="32461"/>
                  <a:pt x="0" y="0"/>
                </a:cubicBezTo>
                <a:close/>
              </a:path>
              <a:path w="11718342" h="87783" stroke="0" extrusionOk="0">
                <a:moveTo>
                  <a:pt x="0" y="0"/>
                </a:moveTo>
                <a:cubicBezTo>
                  <a:pt x="209731" y="-3628"/>
                  <a:pt x="407329" y="27883"/>
                  <a:pt x="572131" y="0"/>
                </a:cubicBezTo>
                <a:cubicBezTo>
                  <a:pt x="736933" y="-27883"/>
                  <a:pt x="786198" y="-5742"/>
                  <a:pt x="909895" y="0"/>
                </a:cubicBezTo>
                <a:cubicBezTo>
                  <a:pt x="1033592" y="5742"/>
                  <a:pt x="1634564" y="17090"/>
                  <a:pt x="1833576" y="0"/>
                </a:cubicBezTo>
                <a:cubicBezTo>
                  <a:pt x="2032588" y="-17090"/>
                  <a:pt x="2203173" y="19570"/>
                  <a:pt x="2405707" y="0"/>
                </a:cubicBezTo>
                <a:cubicBezTo>
                  <a:pt x="2608241" y="-19570"/>
                  <a:pt x="2811292" y="25014"/>
                  <a:pt x="2977837" y="0"/>
                </a:cubicBezTo>
                <a:cubicBezTo>
                  <a:pt x="3144382" y="-25014"/>
                  <a:pt x="3699163" y="-8724"/>
                  <a:pt x="3901519" y="0"/>
                </a:cubicBezTo>
                <a:cubicBezTo>
                  <a:pt x="4103875" y="8724"/>
                  <a:pt x="4138849" y="-4347"/>
                  <a:pt x="4356466" y="0"/>
                </a:cubicBezTo>
                <a:cubicBezTo>
                  <a:pt x="4574083" y="4347"/>
                  <a:pt x="4960867" y="7703"/>
                  <a:pt x="5280147" y="0"/>
                </a:cubicBezTo>
                <a:cubicBezTo>
                  <a:pt x="5599427" y="-7703"/>
                  <a:pt x="5868673" y="-4846"/>
                  <a:pt x="6203828" y="0"/>
                </a:cubicBezTo>
                <a:cubicBezTo>
                  <a:pt x="6538983" y="4846"/>
                  <a:pt x="6652166" y="11317"/>
                  <a:pt x="6893142" y="0"/>
                </a:cubicBezTo>
                <a:cubicBezTo>
                  <a:pt x="7134118" y="-11317"/>
                  <a:pt x="7510865" y="43592"/>
                  <a:pt x="7816823" y="0"/>
                </a:cubicBezTo>
                <a:cubicBezTo>
                  <a:pt x="8122781" y="-43592"/>
                  <a:pt x="8138025" y="-11114"/>
                  <a:pt x="8388954" y="0"/>
                </a:cubicBezTo>
                <a:cubicBezTo>
                  <a:pt x="8639883" y="11114"/>
                  <a:pt x="8769055" y="-19736"/>
                  <a:pt x="8961085" y="0"/>
                </a:cubicBezTo>
                <a:cubicBezTo>
                  <a:pt x="9153115" y="19736"/>
                  <a:pt x="9576674" y="-31368"/>
                  <a:pt x="9767583" y="0"/>
                </a:cubicBezTo>
                <a:cubicBezTo>
                  <a:pt x="9958492" y="31368"/>
                  <a:pt x="10108788" y="10219"/>
                  <a:pt x="10339714" y="0"/>
                </a:cubicBezTo>
                <a:cubicBezTo>
                  <a:pt x="10570640" y="-10219"/>
                  <a:pt x="11273557" y="52943"/>
                  <a:pt x="11718342" y="0"/>
                </a:cubicBezTo>
                <a:cubicBezTo>
                  <a:pt x="11718204" y="24385"/>
                  <a:pt x="11715127" y="45420"/>
                  <a:pt x="11718342" y="87783"/>
                </a:cubicBezTo>
                <a:cubicBezTo>
                  <a:pt x="11543527" y="95022"/>
                  <a:pt x="11157213" y="88231"/>
                  <a:pt x="10911844" y="87783"/>
                </a:cubicBezTo>
                <a:cubicBezTo>
                  <a:pt x="10666475" y="87335"/>
                  <a:pt x="10671632" y="104283"/>
                  <a:pt x="10574080" y="87783"/>
                </a:cubicBezTo>
                <a:cubicBezTo>
                  <a:pt x="10476528" y="71283"/>
                  <a:pt x="10250822" y="94215"/>
                  <a:pt x="10119133" y="87783"/>
                </a:cubicBezTo>
                <a:cubicBezTo>
                  <a:pt x="9987444" y="81351"/>
                  <a:pt x="9541757" y="108032"/>
                  <a:pt x="9195452" y="87783"/>
                </a:cubicBezTo>
                <a:cubicBezTo>
                  <a:pt x="8849147" y="67534"/>
                  <a:pt x="8811656" y="97421"/>
                  <a:pt x="8506138" y="87783"/>
                </a:cubicBezTo>
                <a:cubicBezTo>
                  <a:pt x="8200620" y="78145"/>
                  <a:pt x="8242658" y="65331"/>
                  <a:pt x="8051190" y="87783"/>
                </a:cubicBezTo>
                <a:cubicBezTo>
                  <a:pt x="7859722" y="110235"/>
                  <a:pt x="7511095" y="55767"/>
                  <a:pt x="7361876" y="87783"/>
                </a:cubicBezTo>
                <a:cubicBezTo>
                  <a:pt x="7212657" y="119799"/>
                  <a:pt x="7156869" y="99605"/>
                  <a:pt x="7024112" y="87783"/>
                </a:cubicBezTo>
                <a:cubicBezTo>
                  <a:pt x="6891355" y="75961"/>
                  <a:pt x="6796488" y="87071"/>
                  <a:pt x="6686348" y="87783"/>
                </a:cubicBezTo>
                <a:cubicBezTo>
                  <a:pt x="6576208" y="88495"/>
                  <a:pt x="6283673" y="114307"/>
                  <a:pt x="5997034" y="87783"/>
                </a:cubicBezTo>
                <a:cubicBezTo>
                  <a:pt x="5710395" y="61259"/>
                  <a:pt x="5706800" y="102383"/>
                  <a:pt x="5542086" y="87783"/>
                </a:cubicBezTo>
                <a:cubicBezTo>
                  <a:pt x="5377372" y="73183"/>
                  <a:pt x="5069807" y="94310"/>
                  <a:pt x="4735589" y="87783"/>
                </a:cubicBezTo>
                <a:cubicBezTo>
                  <a:pt x="4401371" y="81256"/>
                  <a:pt x="4381706" y="83257"/>
                  <a:pt x="4280641" y="87783"/>
                </a:cubicBezTo>
                <a:cubicBezTo>
                  <a:pt x="4179576" y="92309"/>
                  <a:pt x="3655597" y="93649"/>
                  <a:pt x="3474144" y="87783"/>
                </a:cubicBezTo>
                <a:cubicBezTo>
                  <a:pt x="3292691" y="81917"/>
                  <a:pt x="3207316" y="103922"/>
                  <a:pt x="3136380" y="87783"/>
                </a:cubicBezTo>
                <a:cubicBezTo>
                  <a:pt x="3065444" y="71644"/>
                  <a:pt x="2557561" y="66262"/>
                  <a:pt x="2329882" y="87783"/>
                </a:cubicBezTo>
                <a:cubicBezTo>
                  <a:pt x="2102203" y="109304"/>
                  <a:pt x="2026473" y="107382"/>
                  <a:pt x="1874935" y="87783"/>
                </a:cubicBezTo>
                <a:cubicBezTo>
                  <a:pt x="1723397" y="68184"/>
                  <a:pt x="1609805" y="103478"/>
                  <a:pt x="1537171" y="87783"/>
                </a:cubicBezTo>
                <a:cubicBezTo>
                  <a:pt x="1464537" y="72088"/>
                  <a:pt x="1203010" y="100282"/>
                  <a:pt x="1082223" y="87783"/>
                </a:cubicBezTo>
                <a:cubicBezTo>
                  <a:pt x="961436" y="75284"/>
                  <a:pt x="318511" y="114723"/>
                  <a:pt x="0" y="87783"/>
                </a:cubicBezTo>
                <a:cubicBezTo>
                  <a:pt x="-2144" y="63956"/>
                  <a:pt x="-717" y="33053"/>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3FB96AA-9F5B-EEE7-955C-8C3B08A37E75}"/>
              </a:ext>
            </a:extLst>
          </p:cNvPr>
          <p:cNvSpPr txBox="1"/>
          <p:nvPr/>
        </p:nvSpPr>
        <p:spPr>
          <a:xfrm>
            <a:off x="1701272" y="13373826"/>
            <a:ext cx="12947397" cy="1637141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algn="l" rtl="0">
              <a:lnSpc>
                <a:spcPct val="90000"/>
              </a:lnSpc>
              <a:spcAft>
                <a:spcPts val="600"/>
              </a:spcAft>
            </a:pPr>
            <a:r>
              <a:rPr lang="en-US" sz="7200" kern="1200" dirty="0">
                <a:solidFill>
                  <a:schemeClr val="tx1"/>
                </a:solidFill>
                <a:latin typeface="+mj-lt"/>
                <a:ea typeface="+mn-ea"/>
                <a:cs typeface="+mn-cs"/>
              </a:rPr>
              <a:t>This boxplot compares news consumption to survey respondents voting choices in the 2020 U.S. presidential election (C).</a:t>
            </a:r>
          </a:p>
          <a:p>
            <a:pPr algn="l" rtl="0">
              <a:lnSpc>
                <a:spcPct val="90000"/>
              </a:lnSpc>
              <a:spcAft>
                <a:spcPts val="600"/>
              </a:spcAft>
            </a:pPr>
            <a:endParaRPr lang="en-US" sz="7200" kern="1200" dirty="0">
              <a:solidFill>
                <a:schemeClr val="tx1"/>
              </a:solidFill>
              <a:latin typeface="+mj-lt"/>
              <a:ea typeface="+mn-ea"/>
              <a:cs typeface="+mn-cs"/>
            </a:endParaRPr>
          </a:p>
          <a:p>
            <a:pPr algn="l" rtl="0">
              <a:lnSpc>
                <a:spcPct val="90000"/>
              </a:lnSpc>
              <a:spcAft>
                <a:spcPts val="600"/>
              </a:spcAft>
            </a:pPr>
            <a:r>
              <a:rPr lang="en-US" sz="7200" kern="1200" dirty="0">
                <a:solidFill>
                  <a:schemeClr val="tx1"/>
                </a:solidFill>
                <a:latin typeface="+mj-lt"/>
                <a:ea typeface="+mn-ea"/>
                <a:cs typeface="+mn-cs"/>
              </a:rPr>
              <a:t>The majority of survey  respondents who consumed news more frequently voted for President Biden followed by President Trump. </a:t>
            </a:r>
          </a:p>
          <a:p>
            <a:pPr algn="l" rtl="0">
              <a:lnSpc>
                <a:spcPct val="90000"/>
              </a:lnSpc>
              <a:spcAft>
                <a:spcPts val="600"/>
              </a:spcAft>
            </a:pPr>
            <a:endParaRPr lang="en-US" sz="7200" kern="1200" dirty="0">
              <a:solidFill>
                <a:schemeClr val="tx1"/>
              </a:solidFill>
              <a:latin typeface="+mj-lt"/>
              <a:ea typeface="+mn-ea"/>
              <a:cs typeface="+mn-cs"/>
            </a:endParaRPr>
          </a:p>
          <a:p>
            <a:pPr algn="l" rtl="0">
              <a:lnSpc>
                <a:spcPct val="90000"/>
              </a:lnSpc>
              <a:spcAft>
                <a:spcPts val="600"/>
              </a:spcAft>
            </a:pPr>
            <a:r>
              <a:rPr lang="en-US" sz="7200" b="0" i="0" u="none" strike="noStrike" dirty="0">
                <a:solidFill>
                  <a:srgbClr val="000000"/>
                </a:solidFill>
                <a:effectLst/>
                <a:latin typeface="+mj-lt"/>
              </a:rPr>
              <a:t>The spread for respondents that voted for President Trump is more varied with more outliers, indicating a wider range of news consumption patterns.</a:t>
            </a:r>
          </a:p>
          <a:p>
            <a:pPr algn="l" rtl="0">
              <a:lnSpc>
                <a:spcPct val="90000"/>
              </a:lnSpc>
              <a:spcAft>
                <a:spcPts val="600"/>
              </a:spcAft>
            </a:pPr>
            <a:endParaRPr lang="en-US" sz="7200" kern="1200" dirty="0">
              <a:solidFill>
                <a:schemeClr val="tx1"/>
              </a:solidFill>
              <a:latin typeface="+mj-lt"/>
              <a:ea typeface="+mn-ea"/>
              <a:cs typeface="+mn-cs"/>
            </a:endParaRPr>
          </a:p>
          <a:p>
            <a:pPr algn="l" rtl="0">
              <a:lnSpc>
                <a:spcPct val="90000"/>
              </a:lnSpc>
              <a:spcAft>
                <a:spcPts val="600"/>
              </a:spcAft>
            </a:pPr>
            <a:endParaRPr lang="en-US" sz="7200" kern="1200" dirty="0">
              <a:solidFill>
                <a:schemeClr val="tx1"/>
              </a:solidFill>
              <a:latin typeface="+mj-lt"/>
              <a:ea typeface="+mn-ea"/>
              <a:cs typeface="+mn-cs"/>
            </a:endParaRPr>
          </a:p>
        </p:txBody>
      </p:sp>
      <p:pic>
        <p:nvPicPr>
          <p:cNvPr id="6" name="Picture 5">
            <a:extLst>
              <a:ext uri="{FF2B5EF4-FFF2-40B4-BE49-F238E27FC236}">
                <a16:creationId xmlns:a16="http://schemas.microsoft.com/office/drawing/2014/main" id="{D578E59E-9372-A11D-376E-67E5D7AEBEB1}"/>
              </a:ext>
            </a:extLst>
          </p:cNvPr>
          <p:cNvPicPr>
            <a:picLocks noChangeAspect="1"/>
          </p:cNvPicPr>
          <p:nvPr/>
        </p:nvPicPr>
        <p:blipFill>
          <a:blip r:embed="rId3"/>
          <a:stretch>
            <a:fillRect/>
          </a:stretch>
        </p:blipFill>
        <p:spPr>
          <a:xfrm>
            <a:off x="15633877" y="8774586"/>
            <a:ext cx="27239215" cy="18024648"/>
          </a:xfrm>
          <a:prstGeom prst="rect">
            <a:avLst/>
          </a:prstGeom>
          <a:ln w="165100">
            <a:solidFill>
              <a:srgbClr val="5E92D5"/>
            </a:solidFill>
          </a:ln>
        </p:spPr>
      </p:pic>
      <p:sp>
        <p:nvSpPr>
          <p:cNvPr id="3" name="Slide Number Placeholder 2">
            <a:extLst>
              <a:ext uri="{FF2B5EF4-FFF2-40B4-BE49-F238E27FC236}">
                <a16:creationId xmlns:a16="http://schemas.microsoft.com/office/drawing/2014/main" id="{ED8FB052-A5D3-1E19-C4D7-0802437E54FE}"/>
              </a:ext>
            </a:extLst>
          </p:cNvPr>
          <p:cNvSpPr>
            <a:spLocks noGrp="1"/>
          </p:cNvSpPr>
          <p:nvPr>
            <p:ph type="sldNum" sz="quarter" idx="7"/>
          </p:nvPr>
        </p:nvSpPr>
        <p:spPr/>
        <p:txBody>
          <a:bodyPr/>
          <a:lstStyle/>
          <a:p>
            <a:fld id="{B6F15528-21DE-4FAA-801E-634DDDAF4B2B}" type="slidenum">
              <a:rPr lang="en-US"/>
              <a:t>10</a:t>
            </a:fld>
            <a:endParaRPr lang="en-US"/>
          </a:p>
        </p:txBody>
      </p:sp>
      <p:sp>
        <p:nvSpPr>
          <p:cNvPr id="5" name="TextBox 4">
            <a:extLst>
              <a:ext uri="{FF2B5EF4-FFF2-40B4-BE49-F238E27FC236}">
                <a16:creationId xmlns:a16="http://schemas.microsoft.com/office/drawing/2014/main" id="{3F12E8C8-8006-810B-2D26-66CCD7BC0134}"/>
              </a:ext>
            </a:extLst>
          </p:cNvPr>
          <p:cNvSpPr txBox="1"/>
          <p:nvPr/>
        </p:nvSpPr>
        <p:spPr>
          <a:xfrm>
            <a:off x="935502" y="31367437"/>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400" dirty="0">
                <a:latin typeface="Calibri"/>
                <a:ea typeface="Calibri"/>
                <a:cs typeface="Calibri"/>
              </a:rPr>
              <a:t>9</a:t>
            </a:r>
          </a:p>
        </p:txBody>
      </p:sp>
    </p:spTree>
    <p:extLst>
      <p:ext uri="{BB962C8B-B14F-4D97-AF65-F5344CB8AC3E}">
        <p14:creationId xmlns:p14="http://schemas.microsoft.com/office/powerpoint/2010/main" val="1180008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004FA4-82B5-3E4E-7C24-B84917850EBF}"/>
            </a:ext>
          </a:extLst>
        </p:cNvPr>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A8ED8454-AFA2-923C-B8A5-6F58959AB4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891200" cy="32918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B0ECCD1-E1B9-C96C-CA12-F136E8D1CC0C}"/>
              </a:ext>
            </a:extLst>
          </p:cNvPr>
          <p:cNvSpPr txBox="1"/>
          <p:nvPr/>
        </p:nvSpPr>
        <p:spPr>
          <a:xfrm>
            <a:off x="2271369" y="3069696"/>
            <a:ext cx="12344400" cy="8251545"/>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l" rtl="0">
              <a:lnSpc>
                <a:spcPct val="90000"/>
              </a:lnSpc>
              <a:spcBef>
                <a:spcPct val="0"/>
              </a:spcBef>
              <a:spcAft>
                <a:spcPts val="600"/>
              </a:spcAft>
            </a:pPr>
            <a:r>
              <a:rPr lang="en-US" sz="22700" kern="1200">
                <a:solidFill>
                  <a:schemeClr val="tx1"/>
                </a:solidFill>
                <a:latin typeface="+mj-lt"/>
                <a:ea typeface="+mj-ea"/>
                <a:cs typeface="+mj-cs"/>
              </a:rPr>
              <a:t>Data Analysis</a:t>
            </a:r>
          </a:p>
        </p:txBody>
      </p:sp>
      <p:sp>
        <p:nvSpPr>
          <p:cNvPr id="23" name="sketch line">
            <a:extLst>
              <a:ext uri="{FF2B5EF4-FFF2-40B4-BE49-F238E27FC236}">
                <a16:creationId xmlns:a16="http://schemas.microsoft.com/office/drawing/2014/main" id="{55BCFA64-3556-1F35-E851-DA68FA8FE7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5800" y="12354028"/>
            <a:ext cx="11718342" cy="87783"/>
          </a:xfrm>
          <a:custGeom>
            <a:avLst/>
            <a:gdLst>
              <a:gd name="connsiteX0" fmla="*/ 0 w 11718342"/>
              <a:gd name="connsiteY0" fmla="*/ 0 h 87783"/>
              <a:gd name="connsiteX1" fmla="*/ 337764 w 11718342"/>
              <a:gd name="connsiteY1" fmla="*/ 0 h 87783"/>
              <a:gd name="connsiteX2" fmla="*/ 1144262 w 11718342"/>
              <a:gd name="connsiteY2" fmla="*/ 0 h 87783"/>
              <a:gd name="connsiteX3" fmla="*/ 1482026 w 11718342"/>
              <a:gd name="connsiteY3" fmla="*/ 0 h 87783"/>
              <a:gd name="connsiteX4" fmla="*/ 1819790 w 11718342"/>
              <a:gd name="connsiteY4" fmla="*/ 0 h 87783"/>
              <a:gd name="connsiteX5" fmla="*/ 2743471 w 11718342"/>
              <a:gd name="connsiteY5" fmla="*/ 0 h 87783"/>
              <a:gd name="connsiteX6" fmla="*/ 3432785 w 11718342"/>
              <a:gd name="connsiteY6" fmla="*/ 0 h 87783"/>
              <a:gd name="connsiteX7" fmla="*/ 3770549 w 11718342"/>
              <a:gd name="connsiteY7" fmla="*/ 0 h 87783"/>
              <a:gd name="connsiteX8" fmla="*/ 4459863 w 11718342"/>
              <a:gd name="connsiteY8" fmla="*/ 0 h 87783"/>
              <a:gd name="connsiteX9" fmla="*/ 5383544 w 11718342"/>
              <a:gd name="connsiteY9" fmla="*/ 0 h 87783"/>
              <a:gd name="connsiteX10" fmla="*/ 5955675 w 11718342"/>
              <a:gd name="connsiteY10" fmla="*/ 0 h 87783"/>
              <a:gd name="connsiteX11" fmla="*/ 6527806 w 11718342"/>
              <a:gd name="connsiteY11" fmla="*/ 0 h 87783"/>
              <a:gd name="connsiteX12" fmla="*/ 7217120 w 11718342"/>
              <a:gd name="connsiteY12" fmla="*/ 0 h 87783"/>
              <a:gd name="connsiteX13" fmla="*/ 8023618 w 11718342"/>
              <a:gd name="connsiteY13" fmla="*/ 0 h 87783"/>
              <a:gd name="connsiteX14" fmla="*/ 8830115 w 11718342"/>
              <a:gd name="connsiteY14" fmla="*/ 0 h 87783"/>
              <a:gd name="connsiteX15" fmla="*/ 9636613 w 11718342"/>
              <a:gd name="connsiteY15" fmla="*/ 0 h 87783"/>
              <a:gd name="connsiteX16" fmla="*/ 10560294 w 11718342"/>
              <a:gd name="connsiteY16" fmla="*/ 0 h 87783"/>
              <a:gd name="connsiteX17" fmla="*/ 11718342 w 11718342"/>
              <a:gd name="connsiteY17" fmla="*/ 0 h 87783"/>
              <a:gd name="connsiteX18" fmla="*/ 11718342 w 11718342"/>
              <a:gd name="connsiteY18" fmla="*/ 87783 h 87783"/>
              <a:gd name="connsiteX19" fmla="*/ 10911844 w 11718342"/>
              <a:gd name="connsiteY19" fmla="*/ 87783 h 87783"/>
              <a:gd name="connsiteX20" fmla="*/ 10574080 w 11718342"/>
              <a:gd name="connsiteY20" fmla="*/ 87783 h 87783"/>
              <a:gd name="connsiteX21" fmla="*/ 9884766 w 11718342"/>
              <a:gd name="connsiteY21" fmla="*/ 87783 h 87783"/>
              <a:gd name="connsiteX22" fmla="*/ 9312635 w 11718342"/>
              <a:gd name="connsiteY22" fmla="*/ 87783 h 87783"/>
              <a:gd name="connsiteX23" fmla="*/ 8740505 w 11718342"/>
              <a:gd name="connsiteY23" fmla="*/ 87783 h 87783"/>
              <a:gd name="connsiteX24" fmla="*/ 8168374 w 11718342"/>
              <a:gd name="connsiteY24" fmla="*/ 87783 h 87783"/>
              <a:gd name="connsiteX25" fmla="*/ 7596243 w 11718342"/>
              <a:gd name="connsiteY25" fmla="*/ 87783 h 87783"/>
              <a:gd name="connsiteX26" fmla="*/ 6789745 w 11718342"/>
              <a:gd name="connsiteY26" fmla="*/ 87783 h 87783"/>
              <a:gd name="connsiteX27" fmla="*/ 6100431 w 11718342"/>
              <a:gd name="connsiteY27" fmla="*/ 87783 h 87783"/>
              <a:gd name="connsiteX28" fmla="*/ 5762667 w 11718342"/>
              <a:gd name="connsiteY28" fmla="*/ 87783 h 87783"/>
              <a:gd name="connsiteX29" fmla="*/ 5190536 w 11718342"/>
              <a:gd name="connsiteY29" fmla="*/ 87783 h 87783"/>
              <a:gd name="connsiteX30" fmla="*/ 4384039 w 11718342"/>
              <a:gd name="connsiteY30" fmla="*/ 87783 h 87783"/>
              <a:gd name="connsiteX31" fmla="*/ 3929091 w 11718342"/>
              <a:gd name="connsiteY31" fmla="*/ 87783 h 87783"/>
              <a:gd name="connsiteX32" fmla="*/ 3005410 w 11718342"/>
              <a:gd name="connsiteY32" fmla="*/ 87783 h 87783"/>
              <a:gd name="connsiteX33" fmla="*/ 2081729 w 11718342"/>
              <a:gd name="connsiteY33" fmla="*/ 87783 h 87783"/>
              <a:gd name="connsiteX34" fmla="*/ 1392415 w 11718342"/>
              <a:gd name="connsiteY34" fmla="*/ 87783 h 87783"/>
              <a:gd name="connsiteX35" fmla="*/ 0 w 11718342"/>
              <a:gd name="connsiteY35" fmla="*/ 87783 h 87783"/>
              <a:gd name="connsiteX36" fmla="*/ 0 w 11718342"/>
              <a:gd name="connsiteY36" fmla="*/ 0 h 87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1718342" h="87783" fill="none" extrusionOk="0">
                <a:moveTo>
                  <a:pt x="0" y="0"/>
                </a:moveTo>
                <a:cubicBezTo>
                  <a:pt x="99247" y="554"/>
                  <a:pt x="254145" y="-15673"/>
                  <a:pt x="337764" y="0"/>
                </a:cubicBezTo>
                <a:cubicBezTo>
                  <a:pt x="421383" y="15673"/>
                  <a:pt x="958996" y="34604"/>
                  <a:pt x="1144262" y="0"/>
                </a:cubicBezTo>
                <a:cubicBezTo>
                  <a:pt x="1329528" y="-34604"/>
                  <a:pt x="1413366" y="11064"/>
                  <a:pt x="1482026" y="0"/>
                </a:cubicBezTo>
                <a:cubicBezTo>
                  <a:pt x="1550686" y="-11064"/>
                  <a:pt x="1750482" y="-12701"/>
                  <a:pt x="1819790" y="0"/>
                </a:cubicBezTo>
                <a:cubicBezTo>
                  <a:pt x="1889098" y="12701"/>
                  <a:pt x="2528910" y="8120"/>
                  <a:pt x="2743471" y="0"/>
                </a:cubicBezTo>
                <a:cubicBezTo>
                  <a:pt x="2958032" y="-8120"/>
                  <a:pt x="3199307" y="-3376"/>
                  <a:pt x="3432785" y="0"/>
                </a:cubicBezTo>
                <a:cubicBezTo>
                  <a:pt x="3666263" y="3376"/>
                  <a:pt x="3621245" y="8561"/>
                  <a:pt x="3770549" y="0"/>
                </a:cubicBezTo>
                <a:cubicBezTo>
                  <a:pt x="3919853" y="-8561"/>
                  <a:pt x="4318224" y="31912"/>
                  <a:pt x="4459863" y="0"/>
                </a:cubicBezTo>
                <a:cubicBezTo>
                  <a:pt x="4601502" y="-31912"/>
                  <a:pt x="4975954" y="17383"/>
                  <a:pt x="5383544" y="0"/>
                </a:cubicBezTo>
                <a:cubicBezTo>
                  <a:pt x="5791134" y="-17383"/>
                  <a:pt x="5723884" y="9114"/>
                  <a:pt x="5955675" y="0"/>
                </a:cubicBezTo>
                <a:cubicBezTo>
                  <a:pt x="6187466" y="-9114"/>
                  <a:pt x="6358030" y="21192"/>
                  <a:pt x="6527806" y="0"/>
                </a:cubicBezTo>
                <a:cubicBezTo>
                  <a:pt x="6697582" y="-21192"/>
                  <a:pt x="7039980" y="-6183"/>
                  <a:pt x="7217120" y="0"/>
                </a:cubicBezTo>
                <a:cubicBezTo>
                  <a:pt x="7394260" y="6183"/>
                  <a:pt x="7622700" y="24149"/>
                  <a:pt x="8023618" y="0"/>
                </a:cubicBezTo>
                <a:cubicBezTo>
                  <a:pt x="8424536" y="-24149"/>
                  <a:pt x="8447263" y="33079"/>
                  <a:pt x="8830115" y="0"/>
                </a:cubicBezTo>
                <a:cubicBezTo>
                  <a:pt x="9212967" y="-33079"/>
                  <a:pt x="9371785" y="-21078"/>
                  <a:pt x="9636613" y="0"/>
                </a:cubicBezTo>
                <a:cubicBezTo>
                  <a:pt x="9901441" y="21078"/>
                  <a:pt x="10213260" y="-5212"/>
                  <a:pt x="10560294" y="0"/>
                </a:cubicBezTo>
                <a:cubicBezTo>
                  <a:pt x="10907328" y="5212"/>
                  <a:pt x="11390073" y="-50687"/>
                  <a:pt x="11718342" y="0"/>
                </a:cubicBezTo>
                <a:cubicBezTo>
                  <a:pt x="11720333" y="19219"/>
                  <a:pt x="11715760" y="63041"/>
                  <a:pt x="11718342" y="87783"/>
                </a:cubicBezTo>
                <a:cubicBezTo>
                  <a:pt x="11554120" y="71808"/>
                  <a:pt x="11103676" y="95296"/>
                  <a:pt x="10911844" y="87783"/>
                </a:cubicBezTo>
                <a:cubicBezTo>
                  <a:pt x="10720012" y="80270"/>
                  <a:pt x="10688587" y="88588"/>
                  <a:pt x="10574080" y="87783"/>
                </a:cubicBezTo>
                <a:cubicBezTo>
                  <a:pt x="10459573" y="86978"/>
                  <a:pt x="10181812" y="62177"/>
                  <a:pt x="9884766" y="87783"/>
                </a:cubicBezTo>
                <a:cubicBezTo>
                  <a:pt x="9587720" y="113389"/>
                  <a:pt x="9428748" y="111558"/>
                  <a:pt x="9312635" y="87783"/>
                </a:cubicBezTo>
                <a:cubicBezTo>
                  <a:pt x="9196522" y="64008"/>
                  <a:pt x="8960951" y="77231"/>
                  <a:pt x="8740505" y="87783"/>
                </a:cubicBezTo>
                <a:cubicBezTo>
                  <a:pt x="8520059" y="98336"/>
                  <a:pt x="8326520" y="92756"/>
                  <a:pt x="8168374" y="87783"/>
                </a:cubicBezTo>
                <a:cubicBezTo>
                  <a:pt x="8010228" y="82810"/>
                  <a:pt x="7840690" y="95088"/>
                  <a:pt x="7596243" y="87783"/>
                </a:cubicBezTo>
                <a:cubicBezTo>
                  <a:pt x="7351796" y="80478"/>
                  <a:pt x="6994251" y="63929"/>
                  <a:pt x="6789745" y="87783"/>
                </a:cubicBezTo>
                <a:cubicBezTo>
                  <a:pt x="6585239" y="111637"/>
                  <a:pt x="6274311" y="105839"/>
                  <a:pt x="6100431" y="87783"/>
                </a:cubicBezTo>
                <a:cubicBezTo>
                  <a:pt x="5926551" y="69727"/>
                  <a:pt x="5862560" y="84809"/>
                  <a:pt x="5762667" y="87783"/>
                </a:cubicBezTo>
                <a:cubicBezTo>
                  <a:pt x="5662774" y="90757"/>
                  <a:pt x="5342298" y="83268"/>
                  <a:pt x="5190536" y="87783"/>
                </a:cubicBezTo>
                <a:cubicBezTo>
                  <a:pt x="5038774" y="92298"/>
                  <a:pt x="4605711" y="99996"/>
                  <a:pt x="4384039" y="87783"/>
                </a:cubicBezTo>
                <a:cubicBezTo>
                  <a:pt x="4162367" y="75570"/>
                  <a:pt x="4132805" y="85702"/>
                  <a:pt x="3929091" y="87783"/>
                </a:cubicBezTo>
                <a:cubicBezTo>
                  <a:pt x="3725377" y="89864"/>
                  <a:pt x="3194980" y="62898"/>
                  <a:pt x="3005410" y="87783"/>
                </a:cubicBezTo>
                <a:cubicBezTo>
                  <a:pt x="2815840" y="112668"/>
                  <a:pt x="2517134" y="90826"/>
                  <a:pt x="2081729" y="87783"/>
                </a:cubicBezTo>
                <a:cubicBezTo>
                  <a:pt x="1646324" y="84740"/>
                  <a:pt x="1659529" y="111123"/>
                  <a:pt x="1392415" y="87783"/>
                </a:cubicBezTo>
                <a:cubicBezTo>
                  <a:pt x="1125301" y="64443"/>
                  <a:pt x="356731" y="125135"/>
                  <a:pt x="0" y="87783"/>
                </a:cubicBezTo>
                <a:cubicBezTo>
                  <a:pt x="1550" y="57952"/>
                  <a:pt x="-3430" y="32461"/>
                  <a:pt x="0" y="0"/>
                </a:cubicBezTo>
                <a:close/>
              </a:path>
              <a:path w="11718342" h="87783" stroke="0" extrusionOk="0">
                <a:moveTo>
                  <a:pt x="0" y="0"/>
                </a:moveTo>
                <a:cubicBezTo>
                  <a:pt x="209731" y="-3628"/>
                  <a:pt x="407329" y="27883"/>
                  <a:pt x="572131" y="0"/>
                </a:cubicBezTo>
                <a:cubicBezTo>
                  <a:pt x="736933" y="-27883"/>
                  <a:pt x="786198" y="-5742"/>
                  <a:pt x="909895" y="0"/>
                </a:cubicBezTo>
                <a:cubicBezTo>
                  <a:pt x="1033592" y="5742"/>
                  <a:pt x="1634564" y="17090"/>
                  <a:pt x="1833576" y="0"/>
                </a:cubicBezTo>
                <a:cubicBezTo>
                  <a:pt x="2032588" y="-17090"/>
                  <a:pt x="2203173" y="19570"/>
                  <a:pt x="2405707" y="0"/>
                </a:cubicBezTo>
                <a:cubicBezTo>
                  <a:pt x="2608241" y="-19570"/>
                  <a:pt x="2811292" y="25014"/>
                  <a:pt x="2977837" y="0"/>
                </a:cubicBezTo>
                <a:cubicBezTo>
                  <a:pt x="3144382" y="-25014"/>
                  <a:pt x="3699163" y="-8724"/>
                  <a:pt x="3901519" y="0"/>
                </a:cubicBezTo>
                <a:cubicBezTo>
                  <a:pt x="4103875" y="8724"/>
                  <a:pt x="4138849" y="-4347"/>
                  <a:pt x="4356466" y="0"/>
                </a:cubicBezTo>
                <a:cubicBezTo>
                  <a:pt x="4574083" y="4347"/>
                  <a:pt x="4960867" y="7703"/>
                  <a:pt x="5280147" y="0"/>
                </a:cubicBezTo>
                <a:cubicBezTo>
                  <a:pt x="5599427" y="-7703"/>
                  <a:pt x="5868673" y="-4846"/>
                  <a:pt x="6203828" y="0"/>
                </a:cubicBezTo>
                <a:cubicBezTo>
                  <a:pt x="6538983" y="4846"/>
                  <a:pt x="6652166" y="11317"/>
                  <a:pt x="6893142" y="0"/>
                </a:cubicBezTo>
                <a:cubicBezTo>
                  <a:pt x="7134118" y="-11317"/>
                  <a:pt x="7510865" y="43592"/>
                  <a:pt x="7816823" y="0"/>
                </a:cubicBezTo>
                <a:cubicBezTo>
                  <a:pt x="8122781" y="-43592"/>
                  <a:pt x="8138025" y="-11114"/>
                  <a:pt x="8388954" y="0"/>
                </a:cubicBezTo>
                <a:cubicBezTo>
                  <a:pt x="8639883" y="11114"/>
                  <a:pt x="8769055" y="-19736"/>
                  <a:pt x="8961085" y="0"/>
                </a:cubicBezTo>
                <a:cubicBezTo>
                  <a:pt x="9153115" y="19736"/>
                  <a:pt x="9576674" y="-31368"/>
                  <a:pt x="9767583" y="0"/>
                </a:cubicBezTo>
                <a:cubicBezTo>
                  <a:pt x="9958492" y="31368"/>
                  <a:pt x="10108788" y="10219"/>
                  <a:pt x="10339714" y="0"/>
                </a:cubicBezTo>
                <a:cubicBezTo>
                  <a:pt x="10570640" y="-10219"/>
                  <a:pt x="11273557" y="52943"/>
                  <a:pt x="11718342" y="0"/>
                </a:cubicBezTo>
                <a:cubicBezTo>
                  <a:pt x="11718204" y="24385"/>
                  <a:pt x="11715127" y="45420"/>
                  <a:pt x="11718342" y="87783"/>
                </a:cubicBezTo>
                <a:cubicBezTo>
                  <a:pt x="11543527" y="95022"/>
                  <a:pt x="11157213" y="88231"/>
                  <a:pt x="10911844" y="87783"/>
                </a:cubicBezTo>
                <a:cubicBezTo>
                  <a:pt x="10666475" y="87335"/>
                  <a:pt x="10671632" y="104283"/>
                  <a:pt x="10574080" y="87783"/>
                </a:cubicBezTo>
                <a:cubicBezTo>
                  <a:pt x="10476528" y="71283"/>
                  <a:pt x="10250822" y="94215"/>
                  <a:pt x="10119133" y="87783"/>
                </a:cubicBezTo>
                <a:cubicBezTo>
                  <a:pt x="9987444" y="81351"/>
                  <a:pt x="9541757" y="108032"/>
                  <a:pt x="9195452" y="87783"/>
                </a:cubicBezTo>
                <a:cubicBezTo>
                  <a:pt x="8849147" y="67534"/>
                  <a:pt x="8811656" y="97421"/>
                  <a:pt x="8506138" y="87783"/>
                </a:cubicBezTo>
                <a:cubicBezTo>
                  <a:pt x="8200620" y="78145"/>
                  <a:pt x="8242658" y="65331"/>
                  <a:pt x="8051190" y="87783"/>
                </a:cubicBezTo>
                <a:cubicBezTo>
                  <a:pt x="7859722" y="110235"/>
                  <a:pt x="7511095" y="55767"/>
                  <a:pt x="7361876" y="87783"/>
                </a:cubicBezTo>
                <a:cubicBezTo>
                  <a:pt x="7212657" y="119799"/>
                  <a:pt x="7156869" y="99605"/>
                  <a:pt x="7024112" y="87783"/>
                </a:cubicBezTo>
                <a:cubicBezTo>
                  <a:pt x="6891355" y="75961"/>
                  <a:pt x="6796488" y="87071"/>
                  <a:pt x="6686348" y="87783"/>
                </a:cubicBezTo>
                <a:cubicBezTo>
                  <a:pt x="6576208" y="88495"/>
                  <a:pt x="6283673" y="114307"/>
                  <a:pt x="5997034" y="87783"/>
                </a:cubicBezTo>
                <a:cubicBezTo>
                  <a:pt x="5710395" y="61259"/>
                  <a:pt x="5706800" y="102383"/>
                  <a:pt x="5542086" y="87783"/>
                </a:cubicBezTo>
                <a:cubicBezTo>
                  <a:pt x="5377372" y="73183"/>
                  <a:pt x="5069807" y="94310"/>
                  <a:pt x="4735589" y="87783"/>
                </a:cubicBezTo>
                <a:cubicBezTo>
                  <a:pt x="4401371" y="81256"/>
                  <a:pt x="4381706" y="83257"/>
                  <a:pt x="4280641" y="87783"/>
                </a:cubicBezTo>
                <a:cubicBezTo>
                  <a:pt x="4179576" y="92309"/>
                  <a:pt x="3655597" y="93649"/>
                  <a:pt x="3474144" y="87783"/>
                </a:cubicBezTo>
                <a:cubicBezTo>
                  <a:pt x="3292691" y="81917"/>
                  <a:pt x="3207316" y="103922"/>
                  <a:pt x="3136380" y="87783"/>
                </a:cubicBezTo>
                <a:cubicBezTo>
                  <a:pt x="3065444" y="71644"/>
                  <a:pt x="2557561" y="66262"/>
                  <a:pt x="2329882" y="87783"/>
                </a:cubicBezTo>
                <a:cubicBezTo>
                  <a:pt x="2102203" y="109304"/>
                  <a:pt x="2026473" y="107382"/>
                  <a:pt x="1874935" y="87783"/>
                </a:cubicBezTo>
                <a:cubicBezTo>
                  <a:pt x="1723397" y="68184"/>
                  <a:pt x="1609805" y="103478"/>
                  <a:pt x="1537171" y="87783"/>
                </a:cubicBezTo>
                <a:cubicBezTo>
                  <a:pt x="1464537" y="72088"/>
                  <a:pt x="1203010" y="100282"/>
                  <a:pt x="1082223" y="87783"/>
                </a:cubicBezTo>
                <a:cubicBezTo>
                  <a:pt x="961436" y="75284"/>
                  <a:pt x="318511" y="114723"/>
                  <a:pt x="0" y="87783"/>
                </a:cubicBezTo>
                <a:cubicBezTo>
                  <a:pt x="-2144" y="63956"/>
                  <a:pt x="-717" y="33053"/>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E9E3CF4-CE58-5513-5DCE-618CBC94544B}"/>
              </a:ext>
            </a:extLst>
          </p:cNvPr>
          <p:cNvSpPr txBox="1"/>
          <p:nvPr/>
        </p:nvSpPr>
        <p:spPr>
          <a:xfrm>
            <a:off x="1326113" y="13474598"/>
            <a:ext cx="12344400" cy="1880514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6400" dirty="0">
                <a:latin typeface="Arial"/>
                <a:cs typeface="Arial"/>
              </a:rPr>
              <a:t>This boxplot compares opinions on spending for alternative energy sources to survey respondents voting choices in the 2020 U.S. presidential election (D).</a:t>
            </a:r>
          </a:p>
          <a:p>
            <a:pPr algn="l"/>
            <a:endParaRPr lang="en-US" sz="6400" dirty="0">
              <a:latin typeface="Arial"/>
              <a:cs typeface="Arial"/>
            </a:endParaRPr>
          </a:p>
          <a:p>
            <a:pPr algn="l"/>
            <a:r>
              <a:rPr lang="en-US" sz="6400" dirty="0">
                <a:latin typeface="Arial"/>
                <a:cs typeface="Arial"/>
              </a:rPr>
              <a:t>Respondents that voted for President Trump tend to believe that the U.S. spends too much on alternative energy sources, with President Biden voters believing the U.S. spends too little.</a:t>
            </a:r>
          </a:p>
          <a:p>
            <a:pPr algn="l"/>
            <a:endParaRPr lang="en-US" sz="6400" dirty="0">
              <a:latin typeface="Arial"/>
              <a:cs typeface="Arial"/>
            </a:endParaRPr>
          </a:p>
          <a:p>
            <a:pPr algn="l"/>
            <a:r>
              <a:rPr lang="en-US" sz="6400" dirty="0">
                <a:latin typeface="Arial"/>
                <a:cs typeface="Arial"/>
              </a:rPr>
              <a:t>There is more variability in data for respondents who voted for President Trump.</a:t>
            </a:r>
          </a:p>
          <a:p>
            <a:pPr algn="l"/>
            <a:endParaRPr lang="en-US" sz="6400" dirty="0">
              <a:latin typeface="Arial"/>
              <a:cs typeface="Arial"/>
            </a:endParaRPr>
          </a:p>
          <a:p>
            <a:pPr algn="l"/>
            <a:endParaRPr lang="en-US" sz="6400" dirty="0"/>
          </a:p>
        </p:txBody>
      </p:sp>
      <p:pic>
        <p:nvPicPr>
          <p:cNvPr id="8" name="Picture 7" descr="A graph showing different colors of energy&#10;&#10;AI-generated content may be incorrect.">
            <a:extLst>
              <a:ext uri="{FF2B5EF4-FFF2-40B4-BE49-F238E27FC236}">
                <a16:creationId xmlns:a16="http://schemas.microsoft.com/office/drawing/2014/main" id="{F8287EAF-B842-B276-0D11-47774E29F256}"/>
              </a:ext>
            </a:extLst>
          </p:cNvPr>
          <p:cNvPicPr>
            <a:picLocks noChangeAspect="1"/>
          </p:cNvPicPr>
          <p:nvPr/>
        </p:nvPicPr>
        <p:blipFill>
          <a:blip r:embed="rId3"/>
          <a:stretch>
            <a:fillRect/>
          </a:stretch>
        </p:blipFill>
        <p:spPr>
          <a:xfrm>
            <a:off x="14996626" y="6542663"/>
            <a:ext cx="27932089" cy="19833074"/>
          </a:xfrm>
          <a:prstGeom prst="rect">
            <a:avLst/>
          </a:prstGeom>
          <a:ln w="165100">
            <a:solidFill>
              <a:srgbClr val="5E92D5"/>
            </a:solidFill>
          </a:ln>
        </p:spPr>
      </p:pic>
      <p:sp>
        <p:nvSpPr>
          <p:cNvPr id="3" name="Slide Number Placeholder 2">
            <a:extLst>
              <a:ext uri="{FF2B5EF4-FFF2-40B4-BE49-F238E27FC236}">
                <a16:creationId xmlns:a16="http://schemas.microsoft.com/office/drawing/2014/main" id="{4D66CE19-0180-9E41-5918-4F5F9D29FABE}"/>
              </a:ext>
            </a:extLst>
          </p:cNvPr>
          <p:cNvSpPr>
            <a:spLocks noGrp="1"/>
          </p:cNvSpPr>
          <p:nvPr>
            <p:ph type="sldNum" sz="quarter" idx="7"/>
          </p:nvPr>
        </p:nvSpPr>
        <p:spPr/>
        <p:txBody>
          <a:bodyPr/>
          <a:lstStyle/>
          <a:p>
            <a:fld id="{B6F15528-21DE-4FAA-801E-634DDDAF4B2B}" type="slidenum">
              <a:rPr lang="en-US"/>
              <a:t>11</a:t>
            </a:fld>
            <a:endParaRPr lang="en-US"/>
          </a:p>
        </p:txBody>
      </p:sp>
      <p:sp>
        <p:nvSpPr>
          <p:cNvPr id="4" name="TextBox 3">
            <a:extLst>
              <a:ext uri="{FF2B5EF4-FFF2-40B4-BE49-F238E27FC236}">
                <a16:creationId xmlns:a16="http://schemas.microsoft.com/office/drawing/2014/main" id="{3DC2706E-BC0C-D648-C828-8A6B9CD7627D}"/>
              </a:ext>
            </a:extLst>
          </p:cNvPr>
          <p:cNvSpPr txBox="1"/>
          <p:nvPr/>
        </p:nvSpPr>
        <p:spPr>
          <a:xfrm>
            <a:off x="935502" y="31339302"/>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400" dirty="0">
                <a:latin typeface="Calibri"/>
                <a:ea typeface="Calibri"/>
                <a:cs typeface="Calibri"/>
              </a:rPr>
              <a:t>10</a:t>
            </a:r>
          </a:p>
        </p:txBody>
      </p:sp>
    </p:spTree>
    <p:extLst>
      <p:ext uri="{BB962C8B-B14F-4D97-AF65-F5344CB8AC3E}">
        <p14:creationId xmlns:p14="http://schemas.microsoft.com/office/powerpoint/2010/main" val="32605456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D64052-185A-4702-65C9-AE955215A726}"/>
              </a:ext>
            </a:extLst>
          </p:cNvPr>
          <p:cNvSpPr txBox="1"/>
          <p:nvPr/>
        </p:nvSpPr>
        <p:spPr>
          <a:xfrm>
            <a:off x="3886197" y="2310279"/>
            <a:ext cx="36118799" cy="15173385"/>
          </a:xfrm>
          <a:prstGeom prst="rect">
            <a:avLst/>
          </a:prstGeom>
          <a:noFill/>
        </p:spPr>
        <p:txBody>
          <a:bodyPr wrap="square">
            <a:spAutoFit/>
          </a:bodyPr>
          <a:lstStyle/>
          <a:p>
            <a:pPr algn="ctr"/>
            <a:r>
              <a:rPr lang="en-US" sz="14000" b="0" i="0" u="none" strike="noStrike" dirty="0">
                <a:solidFill>
                  <a:srgbClr val="000000"/>
                </a:solidFill>
                <a:effectLst/>
                <a:latin typeface="+mj-lt"/>
              </a:rPr>
              <a:t>Overall, these visualizations highlight a consistent pattern: political affiliation is a major predictor of public opinion on environmental spending priorities.</a:t>
            </a:r>
          </a:p>
          <a:p>
            <a:pPr algn="ctr"/>
            <a:endParaRPr lang="en-US" sz="14000" b="0" i="0" u="none" strike="noStrike" dirty="0">
              <a:solidFill>
                <a:srgbClr val="000000"/>
              </a:solidFill>
              <a:effectLst/>
              <a:latin typeface="+mj-lt"/>
            </a:endParaRPr>
          </a:p>
          <a:p>
            <a:pPr algn="ctr"/>
            <a:r>
              <a:rPr lang="en-US" sz="14000" dirty="0">
                <a:solidFill>
                  <a:srgbClr val="000000"/>
                </a:solidFill>
                <a:latin typeface="+mj-lt"/>
              </a:rPr>
              <a:t>There is a clear divide in environmental spending priorities based on political party preferences. </a:t>
            </a:r>
            <a:r>
              <a:rPr lang="en-US" sz="14000" b="0" i="0" u="none" strike="noStrike" dirty="0">
                <a:solidFill>
                  <a:srgbClr val="000000"/>
                </a:solidFill>
                <a:effectLst/>
                <a:latin typeface="+mj-lt"/>
              </a:rPr>
              <a:t> </a:t>
            </a:r>
            <a:endParaRPr lang="en-US" sz="14000" dirty="0">
              <a:latin typeface="+mj-lt"/>
            </a:endParaRPr>
          </a:p>
        </p:txBody>
      </p:sp>
      <p:pic>
        <p:nvPicPr>
          <p:cNvPr id="4" name="Picture 3">
            <a:extLst>
              <a:ext uri="{FF2B5EF4-FFF2-40B4-BE49-F238E27FC236}">
                <a16:creationId xmlns:a16="http://schemas.microsoft.com/office/drawing/2014/main" id="{404507FE-BDA3-502B-09F4-64B0BA5BA1B3}"/>
              </a:ext>
            </a:extLst>
          </p:cNvPr>
          <p:cNvPicPr>
            <a:picLocks noChangeAspect="1"/>
          </p:cNvPicPr>
          <p:nvPr/>
        </p:nvPicPr>
        <p:blipFill>
          <a:blip r:embed="rId2"/>
          <a:stretch>
            <a:fillRect/>
          </a:stretch>
        </p:blipFill>
        <p:spPr>
          <a:xfrm>
            <a:off x="9196890" y="18249128"/>
            <a:ext cx="25497411" cy="13665279"/>
          </a:xfrm>
          <a:prstGeom prst="rect">
            <a:avLst/>
          </a:prstGeom>
          <a:ln w="165100">
            <a:solidFill>
              <a:srgbClr val="5E92D5"/>
            </a:solidFill>
          </a:ln>
        </p:spPr>
      </p:pic>
      <p:sp>
        <p:nvSpPr>
          <p:cNvPr id="2" name="Slide Number Placeholder 1">
            <a:extLst>
              <a:ext uri="{FF2B5EF4-FFF2-40B4-BE49-F238E27FC236}">
                <a16:creationId xmlns:a16="http://schemas.microsoft.com/office/drawing/2014/main" id="{CCA1F430-7DDA-8B06-F0FA-67D184B80823}"/>
              </a:ext>
            </a:extLst>
          </p:cNvPr>
          <p:cNvSpPr>
            <a:spLocks noGrp="1"/>
          </p:cNvSpPr>
          <p:nvPr>
            <p:ph type="sldNum" sz="quarter" idx="7"/>
          </p:nvPr>
        </p:nvSpPr>
        <p:spPr/>
        <p:txBody>
          <a:bodyPr/>
          <a:lstStyle/>
          <a:p>
            <a:fld id="{B6F15528-21DE-4FAA-801E-634DDDAF4B2B}" type="slidenum">
              <a:rPr lang="en-US"/>
              <a:t>12</a:t>
            </a:fld>
            <a:endParaRPr lang="en-US"/>
          </a:p>
        </p:txBody>
      </p:sp>
      <p:sp>
        <p:nvSpPr>
          <p:cNvPr id="5" name="TextBox 4">
            <a:extLst>
              <a:ext uri="{FF2B5EF4-FFF2-40B4-BE49-F238E27FC236}">
                <a16:creationId xmlns:a16="http://schemas.microsoft.com/office/drawing/2014/main" id="{08A205AE-00EE-2903-3BE0-BCECC988E0B7}"/>
              </a:ext>
            </a:extLst>
          </p:cNvPr>
          <p:cNvSpPr txBox="1"/>
          <p:nvPr/>
        </p:nvSpPr>
        <p:spPr>
          <a:xfrm>
            <a:off x="2511083" y="30889135"/>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400" dirty="0">
                <a:latin typeface="Calibri"/>
                <a:ea typeface="Calibri"/>
                <a:cs typeface="Calibri"/>
              </a:rPr>
              <a:t>11</a:t>
            </a:r>
          </a:p>
        </p:txBody>
      </p:sp>
    </p:spTree>
    <p:extLst>
      <p:ext uri="{BB962C8B-B14F-4D97-AF65-F5344CB8AC3E}">
        <p14:creationId xmlns:p14="http://schemas.microsoft.com/office/powerpoint/2010/main" val="1852333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891200" cy="32918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F5FDF80-8ACD-757E-D954-E62A384376DA}"/>
              </a:ext>
            </a:extLst>
          </p:cNvPr>
          <p:cNvSpPr txBox="1"/>
          <p:nvPr/>
        </p:nvSpPr>
        <p:spPr>
          <a:xfrm>
            <a:off x="2996983" y="3383296"/>
            <a:ext cx="12344400" cy="8251545"/>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l" rtl="0">
              <a:lnSpc>
                <a:spcPct val="90000"/>
              </a:lnSpc>
              <a:spcBef>
                <a:spcPct val="0"/>
              </a:spcBef>
              <a:spcAft>
                <a:spcPts val="600"/>
              </a:spcAft>
            </a:pPr>
            <a:r>
              <a:rPr lang="en-US" sz="22700" kern="1200" dirty="0">
                <a:solidFill>
                  <a:schemeClr val="tx1"/>
                </a:solidFill>
                <a:latin typeface="+mj-lt"/>
                <a:ea typeface="+mj-ea"/>
                <a:cs typeface="+mj-cs"/>
              </a:rPr>
              <a:t>Results</a:t>
            </a:r>
          </a:p>
        </p:txBody>
      </p:sp>
      <p:sp>
        <p:nvSpPr>
          <p:cNvPr id="1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5800" y="12354028"/>
            <a:ext cx="11718342" cy="87783"/>
          </a:xfrm>
          <a:custGeom>
            <a:avLst/>
            <a:gdLst>
              <a:gd name="connsiteX0" fmla="*/ 0 w 11718342"/>
              <a:gd name="connsiteY0" fmla="*/ 0 h 87783"/>
              <a:gd name="connsiteX1" fmla="*/ 337764 w 11718342"/>
              <a:gd name="connsiteY1" fmla="*/ 0 h 87783"/>
              <a:gd name="connsiteX2" fmla="*/ 1144262 w 11718342"/>
              <a:gd name="connsiteY2" fmla="*/ 0 h 87783"/>
              <a:gd name="connsiteX3" fmla="*/ 1482026 w 11718342"/>
              <a:gd name="connsiteY3" fmla="*/ 0 h 87783"/>
              <a:gd name="connsiteX4" fmla="*/ 1819790 w 11718342"/>
              <a:gd name="connsiteY4" fmla="*/ 0 h 87783"/>
              <a:gd name="connsiteX5" fmla="*/ 2743471 w 11718342"/>
              <a:gd name="connsiteY5" fmla="*/ 0 h 87783"/>
              <a:gd name="connsiteX6" fmla="*/ 3432785 w 11718342"/>
              <a:gd name="connsiteY6" fmla="*/ 0 h 87783"/>
              <a:gd name="connsiteX7" fmla="*/ 3770549 w 11718342"/>
              <a:gd name="connsiteY7" fmla="*/ 0 h 87783"/>
              <a:gd name="connsiteX8" fmla="*/ 4459863 w 11718342"/>
              <a:gd name="connsiteY8" fmla="*/ 0 h 87783"/>
              <a:gd name="connsiteX9" fmla="*/ 5383544 w 11718342"/>
              <a:gd name="connsiteY9" fmla="*/ 0 h 87783"/>
              <a:gd name="connsiteX10" fmla="*/ 5955675 w 11718342"/>
              <a:gd name="connsiteY10" fmla="*/ 0 h 87783"/>
              <a:gd name="connsiteX11" fmla="*/ 6527806 w 11718342"/>
              <a:gd name="connsiteY11" fmla="*/ 0 h 87783"/>
              <a:gd name="connsiteX12" fmla="*/ 7217120 w 11718342"/>
              <a:gd name="connsiteY12" fmla="*/ 0 h 87783"/>
              <a:gd name="connsiteX13" fmla="*/ 8023618 w 11718342"/>
              <a:gd name="connsiteY13" fmla="*/ 0 h 87783"/>
              <a:gd name="connsiteX14" fmla="*/ 8830115 w 11718342"/>
              <a:gd name="connsiteY14" fmla="*/ 0 h 87783"/>
              <a:gd name="connsiteX15" fmla="*/ 9636613 w 11718342"/>
              <a:gd name="connsiteY15" fmla="*/ 0 h 87783"/>
              <a:gd name="connsiteX16" fmla="*/ 10560294 w 11718342"/>
              <a:gd name="connsiteY16" fmla="*/ 0 h 87783"/>
              <a:gd name="connsiteX17" fmla="*/ 11718342 w 11718342"/>
              <a:gd name="connsiteY17" fmla="*/ 0 h 87783"/>
              <a:gd name="connsiteX18" fmla="*/ 11718342 w 11718342"/>
              <a:gd name="connsiteY18" fmla="*/ 87783 h 87783"/>
              <a:gd name="connsiteX19" fmla="*/ 10911844 w 11718342"/>
              <a:gd name="connsiteY19" fmla="*/ 87783 h 87783"/>
              <a:gd name="connsiteX20" fmla="*/ 10574080 w 11718342"/>
              <a:gd name="connsiteY20" fmla="*/ 87783 h 87783"/>
              <a:gd name="connsiteX21" fmla="*/ 9884766 w 11718342"/>
              <a:gd name="connsiteY21" fmla="*/ 87783 h 87783"/>
              <a:gd name="connsiteX22" fmla="*/ 9312635 w 11718342"/>
              <a:gd name="connsiteY22" fmla="*/ 87783 h 87783"/>
              <a:gd name="connsiteX23" fmla="*/ 8740505 w 11718342"/>
              <a:gd name="connsiteY23" fmla="*/ 87783 h 87783"/>
              <a:gd name="connsiteX24" fmla="*/ 8168374 w 11718342"/>
              <a:gd name="connsiteY24" fmla="*/ 87783 h 87783"/>
              <a:gd name="connsiteX25" fmla="*/ 7596243 w 11718342"/>
              <a:gd name="connsiteY25" fmla="*/ 87783 h 87783"/>
              <a:gd name="connsiteX26" fmla="*/ 6789745 w 11718342"/>
              <a:gd name="connsiteY26" fmla="*/ 87783 h 87783"/>
              <a:gd name="connsiteX27" fmla="*/ 6100431 w 11718342"/>
              <a:gd name="connsiteY27" fmla="*/ 87783 h 87783"/>
              <a:gd name="connsiteX28" fmla="*/ 5762667 w 11718342"/>
              <a:gd name="connsiteY28" fmla="*/ 87783 h 87783"/>
              <a:gd name="connsiteX29" fmla="*/ 5190536 w 11718342"/>
              <a:gd name="connsiteY29" fmla="*/ 87783 h 87783"/>
              <a:gd name="connsiteX30" fmla="*/ 4384039 w 11718342"/>
              <a:gd name="connsiteY30" fmla="*/ 87783 h 87783"/>
              <a:gd name="connsiteX31" fmla="*/ 3929091 w 11718342"/>
              <a:gd name="connsiteY31" fmla="*/ 87783 h 87783"/>
              <a:gd name="connsiteX32" fmla="*/ 3005410 w 11718342"/>
              <a:gd name="connsiteY32" fmla="*/ 87783 h 87783"/>
              <a:gd name="connsiteX33" fmla="*/ 2081729 w 11718342"/>
              <a:gd name="connsiteY33" fmla="*/ 87783 h 87783"/>
              <a:gd name="connsiteX34" fmla="*/ 1392415 w 11718342"/>
              <a:gd name="connsiteY34" fmla="*/ 87783 h 87783"/>
              <a:gd name="connsiteX35" fmla="*/ 0 w 11718342"/>
              <a:gd name="connsiteY35" fmla="*/ 87783 h 87783"/>
              <a:gd name="connsiteX36" fmla="*/ 0 w 11718342"/>
              <a:gd name="connsiteY36" fmla="*/ 0 h 87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1718342" h="87783" fill="none" extrusionOk="0">
                <a:moveTo>
                  <a:pt x="0" y="0"/>
                </a:moveTo>
                <a:cubicBezTo>
                  <a:pt x="99247" y="554"/>
                  <a:pt x="254145" y="-15673"/>
                  <a:pt x="337764" y="0"/>
                </a:cubicBezTo>
                <a:cubicBezTo>
                  <a:pt x="421383" y="15673"/>
                  <a:pt x="958996" y="34604"/>
                  <a:pt x="1144262" y="0"/>
                </a:cubicBezTo>
                <a:cubicBezTo>
                  <a:pt x="1329528" y="-34604"/>
                  <a:pt x="1413366" y="11064"/>
                  <a:pt x="1482026" y="0"/>
                </a:cubicBezTo>
                <a:cubicBezTo>
                  <a:pt x="1550686" y="-11064"/>
                  <a:pt x="1750482" y="-12701"/>
                  <a:pt x="1819790" y="0"/>
                </a:cubicBezTo>
                <a:cubicBezTo>
                  <a:pt x="1889098" y="12701"/>
                  <a:pt x="2528910" y="8120"/>
                  <a:pt x="2743471" y="0"/>
                </a:cubicBezTo>
                <a:cubicBezTo>
                  <a:pt x="2958032" y="-8120"/>
                  <a:pt x="3199307" y="-3376"/>
                  <a:pt x="3432785" y="0"/>
                </a:cubicBezTo>
                <a:cubicBezTo>
                  <a:pt x="3666263" y="3376"/>
                  <a:pt x="3621245" y="8561"/>
                  <a:pt x="3770549" y="0"/>
                </a:cubicBezTo>
                <a:cubicBezTo>
                  <a:pt x="3919853" y="-8561"/>
                  <a:pt x="4318224" y="31912"/>
                  <a:pt x="4459863" y="0"/>
                </a:cubicBezTo>
                <a:cubicBezTo>
                  <a:pt x="4601502" y="-31912"/>
                  <a:pt x="4975954" y="17383"/>
                  <a:pt x="5383544" y="0"/>
                </a:cubicBezTo>
                <a:cubicBezTo>
                  <a:pt x="5791134" y="-17383"/>
                  <a:pt x="5723884" y="9114"/>
                  <a:pt x="5955675" y="0"/>
                </a:cubicBezTo>
                <a:cubicBezTo>
                  <a:pt x="6187466" y="-9114"/>
                  <a:pt x="6358030" y="21192"/>
                  <a:pt x="6527806" y="0"/>
                </a:cubicBezTo>
                <a:cubicBezTo>
                  <a:pt x="6697582" y="-21192"/>
                  <a:pt x="7039980" y="-6183"/>
                  <a:pt x="7217120" y="0"/>
                </a:cubicBezTo>
                <a:cubicBezTo>
                  <a:pt x="7394260" y="6183"/>
                  <a:pt x="7622700" y="24149"/>
                  <a:pt x="8023618" y="0"/>
                </a:cubicBezTo>
                <a:cubicBezTo>
                  <a:pt x="8424536" y="-24149"/>
                  <a:pt x="8447263" y="33079"/>
                  <a:pt x="8830115" y="0"/>
                </a:cubicBezTo>
                <a:cubicBezTo>
                  <a:pt x="9212967" y="-33079"/>
                  <a:pt x="9371785" y="-21078"/>
                  <a:pt x="9636613" y="0"/>
                </a:cubicBezTo>
                <a:cubicBezTo>
                  <a:pt x="9901441" y="21078"/>
                  <a:pt x="10213260" y="-5212"/>
                  <a:pt x="10560294" y="0"/>
                </a:cubicBezTo>
                <a:cubicBezTo>
                  <a:pt x="10907328" y="5212"/>
                  <a:pt x="11390073" y="-50687"/>
                  <a:pt x="11718342" y="0"/>
                </a:cubicBezTo>
                <a:cubicBezTo>
                  <a:pt x="11720333" y="19219"/>
                  <a:pt x="11715760" y="63041"/>
                  <a:pt x="11718342" y="87783"/>
                </a:cubicBezTo>
                <a:cubicBezTo>
                  <a:pt x="11554120" y="71808"/>
                  <a:pt x="11103676" y="95296"/>
                  <a:pt x="10911844" y="87783"/>
                </a:cubicBezTo>
                <a:cubicBezTo>
                  <a:pt x="10720012" y="80270"/>
                  <a:pt x="10688587" y="88588"/>
                  <a:pt x="10574080" y="87783"/>
                </a:cubicBezTo>
                <a:cubicBezTo>
                  <a:pt x="10459573" y="86978"/>
                  <a:pt x="10181812" y="62177"/>
                  <a:pt x="9884766" y="87783"/>
                </a:cubicBezTo>
                <a:cubicBezTo>
                  <a:pt x="9587720" y="113389"/>
                  <a:pt x="9428748" y="111558"/>
                  <a:pt x="9312635" y="87783"/>
                </a:cubicBezTo>
                <a:cubicBezTo>
                  <a:pt x="9196522" y="64008"/>
                  <a:pt x="8960951" y="77231"/>
                  <a:pt x="8740505" y="87783"/>
                </a:cubicBezTo>
                <a:cubicBezTo>
                  <a:pt x="8520059" y="98336"/>
                  <a:pt x="8326520" y="92756"/>
                  <a:pt x="8168374" y="87783"/>
                </a:cubicBezTo>
                <a:cubicBezTo>
                  <a:pt x="8010228" y="82810"/>
                  <a:pt x="7840690" y="95088"/>
                  <a:pt x="7596243" y="87783"/>
                </a:cubicBezTo>
                <a:cubicBezTo>
                  <a:pt x="7351796" y="80478"/>
                  <a:pt x="6994251" y="63929"/>
                  <a:pt x="6789745" y="87783"/>
                </a:cubicBezTo>
                <a:cubicBezTo>
                  <a:pt x="6585239" y="111637"/>
                  <a:pt x="6274311" y="105839"/>
                  <a:pt x="6100431" y="87783"/>
                </a:cubicBezTo>
                <a:cubicBezTo>
                  <a:pt x="5926551" y="69727"/>
                  <a:pt x="5862560" y="84809"/>
                  <a:pt x="5762667" y="87783"/>
                </a:cubicBezTo>
                <a:cubicBezTo>
                  <a:pt x="5662774" y="90757"/>
                  <a:pt x="5342298" y="83268"/>
                  <a:pt x="5190536" y="87783"/>
                </a:cubicBezTo>
                <a:cubicBezTo>
                  <a:pt x="5038774" y="92298"/>
                  <a:pt x="4605711" y="99996"/>
                  <a:pt x="4384039" y="87783"/>
                </a:cubicBezTo>
                <a:cubicBezTo>
                  <a:pt x="4162367" y="75570"/>
                  <a:pt x="4132805" y="85702"/>
                  <a:pt x="3929091" y="87783"/>
                </a:cubicBezTo>
                <a:cubicBezTo>
                  <a:pt x="3725377" y="89864"/>
                  <a:pt x="3194980" y="62898"/>
                  <a:pt x="3005410" y="87783"/>
                </a:cubicBezTo>
                <a:cubicBezTo>
                  <a:pt x="2815840" y="112668"/>
                  <a:pt x="2517134" y="90826"/>
                  <a:pt x="2081729" y="87783"/>
                </a:cubicBezTo>
                <a:cubicBezTo>
                  <a:pt x="1646324" y="84740"/>
                  <a:pt x="1659529" y="111123"/>
                  <a:pt x="1392415" y="87783"/>
                </a:cubicBezTo>
                <a:cubicBezTo>
                  <a:pt x="1125301" y="64443"/>
                  <a:pt x="356731" y="125135"/>
                  <a:pt x="0" y="87783"/>
                </a:cubicBezTo>
                <a:cubicBezTo>
                  <a:pt x="1550" y="57952"/>
                  <a:pt x="-3430" y="32461"/>
                  <a:pt x="0" y="0"/>
                </a:cubicBezTo>
                <a:close/>
              </a:path>
              <a:path w="11718342" h="87783" stroke="0" extrusionOk="0">
                <a:moveTo>
                  <a:pt x="0" y="0"/>
                </a:moveTo>
                <a:cubicBezTo>
                  <a:pt x="209731" y="-3628"/>
                  <a:pt x="407329" y="27883"/>
                  <a:pt x="572131" y="0"/>
                </a:cubicBezTo>
                <a:cubicBezTo>
                  <a:pt x="736933" y="-27883"/>
                  <a:pt x="786198" y="-5742"/>
                  <a:pt x="909895" y="0"/>
                </a:cubicBezTo>
                <a:cubicBezTo>
                  <a:pt x="1033592" y="5742"/>
                  <a:pt x="1634564" y="17090"/>
                  <a:pt x="1833576" y="0"/>
                </a:cubicBezTo>
                <a:cubicBezTo>
                  <a:pt x="2032588" y="-17090"/>
                  <a:pt x="2203173" y="19570"/>
                  <a:pt x="2405707" y="0"/>
                </a:cubicBezTo>
                <a:cubicBezTo>
                  <a:pt x="2608241" y="-19570"/>
                  <a:pt x="2811292" y="25014"/>
                  <a:pt x="2977837" y="0"/>
                </a:cubicBezTo>
                <a:cubicBezTo>
                  <a:pt x="3144382" y="-25014"/>
                  <a:pt x="3699163" y="-8724"/>
                  <a:pt x="3901519" y="0"/>
                </a:cubicBezTo>
                <a:cubicBezTo>
                  <a:pt x="4103875" y="8724"/>
                  <a:pt x="4138849" y="-4347"/>
                  <a:pt x="4356466" y="0"/>
                </a:cubicBezTo>
                <a:cubicBezTo>
                  <a:pt x="4574083" y="4347"/>
                  <a:pt x="4960867" y="7703"/>
                  <a:pt x="5280147" y="0"/>
                </a:cubicBezTo>
                <a:cubicBezTo>
                  <a:pt x="5599427" y="-7703"/>
                  <a:pt x="5868673" y="-4846"/>
                  <a:pt x="6203828" y="0"/>
                </a:cubicBezTo>
                <a:cubicBezTo>
                  <a:pt x="6538983" y="4846"/>
                  <a:pt x="6652166" y="11317"/>
                  <a:pt x="6893142" y="0"/>
                </a:cubicBezTo>
                <a:cubicBezTo>
                  <a:pt x="7134118" y="-11317"/>
                  <a:pt x="7510865" y="43592"/>
                  <a:pt x="7816823" y="0"/>
                </a:cubicBezTo>
                <a:cubicBezTo>
                  <a:pt x="8122781" y="-43592"/>
                  <a:pt x="8138025" y="-11114"/>
                  <a:pt x="8388954" y="0"/>
                </a:cubicBezTo>
                <a:cubicBezTo>
                  <a:pt x="8639883" y="11114"/>
                  <a:pt x="8769055" y="-19736"/>
                  <a:pt x="8961085" y="0"/>
                </a:cubicBezTo>
                <a:cubicBezTo>
                  <a:pt x="9153115" y="19736"/>
                  <a:pt x="9576674" y="-31368"/>
                  <a:pt x="9767583" y="0"/>
                </a:cubicBezTo>
                <a:cubicBezTo>
                  <a:pt x="9958492" y="31368"/>
                  <a:pt x="10108788" y="10219"/>
                  <a:pt x="10339714" y="0"/>
                </a:cubicBezTo>
                <a:cubicBezTo>
                  <a:pt x="10570640" y="-10219"/>
                  <a:pt x="11273557" y="52943"/>
                  <a:pt x="11718342" y="0"/>
                </a:cubicBezTo>
                <a:cubicBezTo>
                  <a:pt x="11718204" y="24385"/>
                  <a:pt x="11715127" y="45420"/>
                  <a:pt x="11718342" y="87783"/>
                </a:cubicBezTo>
                <a:cubicBezTo>
                  <a:pt x="11543527" y="95022"/>
                  <a:pt x="11157213" y="88231"/>
                  <a:pt x="10911844" y="87783"/>
                </a:cubicBezTo>
                <a:cubicBezTo>
                  <a:pt x="10666475" y="87335"/>
                  <a:pt x="10671632" y="104283"/>
                  <a:pt x="10574080" y="87783"/>
                </a:cubicBezTo>
                <a:cubicBezTo>
                  <a:pt x="10476528" y="71283"/>
                  <a:pt x="10250822" y="94215"/>
                  <a:pt x="10119133" y="87783"/>
                </a:cubicBezTo>
                <a:cubicBezTo>
                  <a:pt x="9987444" y="81351"/>
                  <a:pt x="9541757" y="108032"/>
                  <a:pt x="9195452" y="87783"/>
                </a:cubicBezTo>
                <a:cubicBezTo>
                  <a:pt x="8849147" y="67534"/>
                  <a:pt x="8811656" y="97421"/>
                  <a:pt x="8506138" y="87783"/>
                </a:cubicBezTo>
                <a:cubicBezTo>
                  <a:pt x="8200620" y="78145"/>
                  <a:pt x="8242658" y="65331"/>
                  <a:pt x="8051190" y="87783"/>
                </a:cubicBezTo>
                <a:cubicBezTo>
                  <a:pt x="7859722" y="110235"/>
                  <a:pt x="7511095" y="55767"/>
                  <a:pt x="7361876" y="87783"/>
                </a:cubicBezTo>
                <a:cubicBezTo>
                  <a:pt x="7212657" y="119799"/>
                  <a:pt x="7156869" y="99605"/>
                  <a:pt x="7024112" y="87783"/>
                </a:cubicBezTo>
                <a:cubicBezTo>
                  <a:pt x="6891355" y="75961"/>
                  <a:pt x="6796488" y="87071"/>
                  <a:pt x="6686348" y="87783"/>
                </a:cubicBezTo>
                <a:cubicBezTo>
                  <a:pt x="6576208" y="88495"/>
                  <a:pt x="6283673" y="114307"/>
                  <a:pt x="5997034" y="87783"/>
                </a:cubicBezTo>
                <a:cubicBezTo>
                  <a:pt x="5710395" y="61259"/>
                  <a:pt x="5706800" y="102383"/>
                  <a:pt x="5542086" y="87783"/>
                </a:cubicBezTo>
                <a:cubicBezTo>
                  <a:pt x="5377372" y="73183"/>
                  <a:pt x="5069807" y="94310"/>
                  <a:pt x="4735589" y="87783"/>
                </a:cubicBezTo>
                <a:cubicBezTo>
                  <a:pt x="4401371" y="81256"/>
                  <a:pt x="4381706" y="83257"/>
                  <a:pt x="4280641" y="87783"/>
                </a:cubicBezTo>
                <a:cubicBezTo>
                  <a:pt x="4179576" y="92309"/>
                  <a:pt x="3655597" y="93649"/>
                  <a:pt x="3474144" y="87783"/>
                </a:cubicBezTo>
                <a:cubicBezTo>
                  <a:pt x="3292691" y="81917"/>
                  <a:pt x="3207316" y="103922"/>
                  <a:pt x="3136380" y="87783"/>
                </a:cubicBezTo>
                <a:cubicBezTo>
                  <a:pt x="3065444" y="71644"/>
                  <a:pt x="2557561" y="66262"/>
                  <a:pt x="2329882" y="87783"/>
                </a:cubicBezTo>
                <a:cubicBezTo>
                  <a:pt x="2102203" y="109304"/>
                  <a:pt x="2026473" y="107382"/>
                  <a:pt x="1874935" y="87783"/>
                </a:cubicBezTo>
                <a:cubicBezTo>
                  <a:pt x="1723397" y="68184"/>
                  <a:pt x="1609805" y="103478"/>
                  <a:pt x="1537171" y="87783"/>
                </a:cubicBezTo>
                <a:cubicBezTo>
                  <a:pt x="1464537" y="72088"/>
                  <a:pt x="1203010" y="100282"/>
                  <a:pt x="1082223" y="87783"/>
                </a:cubicBezTo>
                <a:cubicBezTo>
                  <a:pt x="961436" y="75284"/>
                  <a:pt x="318511" y="114723"/>
                  <a:pt x="0" y="87783"/>
                </a:cubicBezTo>
                <a:cubicBezTo>
                  <a:pt x="-2144" y="63956"/>
                  <a:pt x="-717" y="33053"/>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F454341E-41ED-2890-DCEB-8CEF471DB903}"/>
              </a:ext>
            </a:extLst>
          </p:cNvPr>
          <p:cNvSpPr txBox="1"/>
          <p:nvPr/>
        </p:nvSpPr>
        <p:spPr>
          <a:xfrm>
            <a:off x="1618226" y="13160998"/>
            <a:ext cx="13723157" cy="17439435"/>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algn="l" rtl="0">
              <a:lnSpc>
                <a:spcPct val="90000"/>
              </a:lnSpc>
              <a:spcAft>
                <a:spcPts val="600"/>
              </a:spcAft>
            </a:pPr>
            <a:r>
              <a:rPr lang="en-US" sz="6100" kern="1200" dirty="0">
                <a:solidFill>
                  <a:schemeClr val="tx1"/>
                </a:solidFill>
                <a:latin typeface="+mn-lt"/>
                <a:ea typeface="+mn-ea"/>
                <a:cs typeface="+mn-cs"/>
              </a:rPr>
              <a:t>These scatterplots compared opinions on spending for alternative energy sources and national park and recreational services (E). </a:t>
            </a:r>
          </a:p>
          <a:p>
            <a:pPr algn="l" rtl="0">
              <a:lnSpc>
                <a:spcPct val="90000"/>
              </a:lnSpc>
              <a:spcAft>
                <a:spcPts val="600"/>
              </a:spcAft>
            </a:pPr>
            <a:endParaRPr lang="en-US" sz="6100" kern="1200" dirty="0">
              <a:solidFill>
                <a:schemeClr val="tx1"/>
              </a:solidFill>
              <a:latin typeface="+mn-lt"/>
              <a:ea typeface="+mn-ea"/>
              <a:cs typeface="+mn-cs"/>
            </a:endParaRPr>
          </a:p>
          <a:p>
            <a:pPr algn="l" rtl="0">
              <a:lnSpc>
                <a:spcPct val="90000"/>
              </a:lnSpc>
              <a:spcAft>
                <a:spcPts val="600"/>
              </a:spcAft>
            </a:pPr>
            <a:r>
              <a:rPr lang="en-US" sz="6100" kern="1200" dirty="0">
                <a:solidFill>
                  <a:schemeClr val="tx1"/>
                </a:solidFill>
                <a:latin typeface="+mn-lt"/>
                <a:ea typeface="+mn-ea"/>
                <a:cs typeface="+mn-cs"/>
              </a:rPr>
              <a:t>Most survey respondents believe that the U.S government is spending too little on developing alternative energy solutions, while few participants believe that the U.S is spending too much on national parks. </a:t>
            </a:r>
          </a:p>
          <a:p>
            <a:pPr algn="l" rtl="0">
              <a:lnSpc>
                <a:spcPct val="90000"/>
              </a:lnSpc>
              <a:spcAft>
                <a:spcPts val="600"/>
              </a:spcAft>
            </a:pPr>
            <a:endParaRPr lang="en-US" sz="6100" kern="1200" dirty="0">
              <a:solidFill>
                <a:schemeClr val="tx1"/>
              </a:solidFill>
              <a:latin typeface="+mn-lt"/>
              <a:ea typeface="+mn-ea"/>
              <a:cs typeface="+mn-cs"/>
            </a:endParaRPr>
          </a:p>
          <a:p>
            <a:pPr algn="l" rtl="0">
              <a:lnSpc>
                <a:spcPct val="90000"/>
              </a:lnSpc>
              <a:spcAft>
                <a:spcPts val="600"/>
              </a:spcAft>
            </a:pPr>
            <a:r>
              <a:rPr lang="en-US" sz="6100" kern="1200" dirty="0">
                <a:solidFill>
                  <a:schemeClr val="tx1"/>
                </a:solidFill>
                <a:latin typeface="+mn-lt"/>
                <a:ea typeface="+mn-ea"/>
                <a:cs typeface="+mn-cs"/>
              </a:rPr>
              <a:t>Respondents that voted for President Trump believe that the U.S is spending </a:t>
            </a:r>
            <a:r>
              <a:rPr lang="en-US" sz="6100" b="1" kern="1200" dirty="0">
                <a:solidFill>
                  <a:schemeClr val="tx1"/>
                </a:solidFill>
                <a:latin typeface="+mn-lt"/>
                <a:ea typeface="+mn-ea"/>
                <a:cs typeface="+mn-cs"/>
              </a:rPr>
              <a:t>too much </a:t>
            </a:r>
            <a:r>
              <a:rPr lang="en-US" sz="6100" kern="1200" dirty="0">
                <a:solidFill>
                  <a:schemeClr val="tx1"/>
                </a:solidFill>
                <a:latin typeface="+mn-lt"/>
                <a:ea typeface="+mn-ea"/>
                <a:cs typeface="+mn-cs"/>
              </a:rPr>
              <a:t>on natural energy and national parks, whereas respondents that voted for President Biden believe that the U.S is </a:t>
            </a:r>
            <a:r>
              <a:rPr lang="en-US" sz="6100" b="1" kern="1200" dirty="0">
                <a:solidFill>
                  <a:schemeClr val="tx1"/>
                </a:solidFill>
                <a:latin typeface="+mn-lt"/>
                <a:ea typeface="+mn-ea"/>
                <a:cs typeface="+mn-cs"/>
              </a:rPr>
              <a:t>spending too little </a:t>
            </a:r>
            <a:r>
              <a:rPr lang="en-US" sz="6100" kern="1200" dirty="0">
                <a:solidFill>
                  <a:schemeClr val="tx1"/>
                </a:solidFill>
                <a:latin typeface="+mn-lt"/>
                <a:ea typeface="+mn-ea"/>
                <a:cs typeface="+mn-cs"/>
              </a:rPr>
              <a:t>on natural energy and national parks.</a:t>
            </a:r>
          </a:p>
          <a:p>
            <a:pPr algn="l" rtl="0">
              <a:lnSpc>
                <a:spcPct val="90000"/>
              </a:lnSpc>
              <a:spcAft>
                <a:spcPts val="600"/>
              </a:spcAft>
            </a:pPr>
            <a:endParaRPr lang="en-US" sz="6100" kern="1200" dirty="0">
              <a:solidFill>
                <a:schemeClr val="tx1"/>
              </a:solidFill>
              <a:latin typeface="+mn-lt"/>
              <a:ea typeface="+mn-ea"/>
              <a:cs typeface="+mn-cs"/>
            </a:endParaRPr>
          </a:p>
          <a:p>
            <a:pPr algn="l" rtl="0">
              <a:lnSpc>
                <a:spcPct val="90000"/>
              </a:lnSpc>
              <a:spcAft>
                <a:spcPts val="600"/>
              </a:spcAft>
            </a:pPr>
            <a:r>
              <a:rPr lang="en-US" sz="6100" kern="1200" dirty="0">
                <a:solidFill>
                  <a:schemeClr val="tx1"/>
                </a:solidFill>
                <a:latin typeface="+mn-lt"/>
                <a:ea typeface="+mn-ea"/>
                <a:cs typeface="+mn-cs"/>
              </a:rPr>
              <a:t>Environmental spending views are consistent between both political parties</a:t>
            </a:r>
          </a:p>
          <a:p>
            <a:pPr indent="-228600" algn="l" rtl="0">
              <a:lnSpc>
                <a:spcPct val="90000"/>
              </a:lnSpc>
              <a:spcAft>
                <a:spcPts val="600"/>
              </a:spcAft>
              <a:buFont typeface="Arial" panose="020B0604020202020204" pitchFamily="34" charset="0"/>
              <a:buChar char="•"/>
            </a:pPr>
            <a:endParaRPr lang="en-US" sz="6100" kern="1200" dirty="0">
              <a:solidFill>
                <a:schemeClr val="tx1"/>
              </a:solidFill>
              <a:latin typeface="+mn-lt"/>
              <a:ea typeface="+mn-ea"/>
              <a:cs typeface="+mn-cs"/>
            </a:endParaRPr>
          </a:p>
        </p:txBody>
      </p:sp>
      <p:pic>
        <p:nvPicPr>
          <p:cNvPr id="6" name="Picture 5" descr="A graph of different types of energy&#10;&#10;AI-generated content may be incorrect.">
            <a:extLst>
              <a:ext uri="{FF2B5EF4-FFF2-40B4-BE49-F238E27FC236}">
                <a16:creationId xmlns:a16="http://schemas.microsoft.com/office/drawing/2014/main" id="{4FFCD58C-B4D4-1C87-BB81-0E62D97F209C}"/>
              </a:ext>
            </a:extLst>
          </p:cNvPr>
          <p:cNvPicPr>
            <a:picLocks noChangeAspect="1"/>
          </p:cNvPicPr>
          <p:nvPr/>
        </p:nvPicPr>
        <p:blipFill>
          <a:blip r:embed="rId3"/>
          <a:stretch>
            <a:fillRect/>
          </a:stretch>
        </p:blipFill>
        <p:spPr>
          <a:xfrm>
            <a:off x="16931569" y="8369788"/>
            <a:ext cx="26022588" cy="17125836"/>
          </a:xfrm>
          <a:prstGeom prst="rect">
            <a:avLst/>
          </a:prstGeom>
          <a:ln w="165100">
            <a:solidFill>
              <a:srgbClr val="5E92D5"/>
            </a:solidFill>
          </a:ln>
        </p:spPr>
      </p:pic>
      <p:sp>
        <p:nvSpPr>
          <p:cNvPr id="3" name="Slide Number Placeholder 2">
            <a:extLst>
              <a:ext uri="{FF2B5EF4-FFF2-40B4-BE49-F238E27FC236}">
                <a16:creationId xmlns:a16="http://schemas.microsoft.com/office/drawing/2014/main" id="{12DE25D4-A09F-54DD-9F8D-87D3693A3296}"/>
              </a:ext>
            </a:extLst>
          </p:cNvPr>
          <p:cNvSpPr>
            <a:spLocks noGrp="1"/>
          </p:cNvSpPr>
          <p:nvPr>
            <p:ph type="sldNum" sz="quarter" idx="7"/>
          </p:nvPr>
        </p:nvSpPr>
        <p:spPr/>
        <p:txBody>
          <a:bodyPr/>
          <a:lstStyle/>
          <a:p>
            <a:fld id="{B6F15528-21DE-4FAA-801E-634DDDAF4B2B}" type="slidenum">
              <a:rPr lang="en-US"/>
              <a:t>13</a:t>
            </a:fld>
            <a:endParaRPr lang="en-US"/>
          </a:p>
        </p:txBody>
      </p:sp>
      <p:sp>
        <p:nvSpPr>
          <p:cNvPr id="5" name="TextBox 4">
            <a:extLst>
              <a:ext uri="{FF2B5EF4-FFF2-40B4-BE49-F238E27FC236}">
                <a16:creationId xmlns:a16="http://schemas.microsoft.com/office/drawing/2014/main" id="{47482640-DF9B-D766-2775-DE44192528B7}"/>
              </a:ext>
            </a:extLst>
          </p:cNvPr>
          <p:cNvSpPr txBox="1"/>
          <p:nvPr/>
        </p:nvSpPr>
        <p:spPr>
          <a:xfrm>
            <a:off x="935502" y="31986415"/>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400" dirty="0">
                <a:latin typeface="Calibri"/>
                <a:ea typeface="Calibri"/>
                <a:cs typeface="Calibri"/>
              </a:rPr>
              <a:t>12</a:t>
            </a:r>
          </a:p>
        </p:txBody>
      </p:sp>
    </p:spTree>
    <p:extLst>
      <p:ext uri="{BB962C8B-B14F-4D97-AF65-F5344CB8AC3E}">
        <p14:creationId xmlns:p14="http://schemas.microsoft.com/office/powerpoint/2010/main" val="4927506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703248-D761-8619-082A-D120520814AA}"/>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D2C19CC-AB4E-661D-9AA8-4355438C93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891200" cy="32918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CFBE884-C7ED-1855-FF7D-61197A9BF59F}"/>
              </a:ext>
            </a:extLst>
          </p:cNvPr>
          <p:cNvSpPr txBox="1"/>
          <p:nvPr/>
        </p:nvSpPr>
        <p:spPr>
          <a:xfrm>
            <a:off x="2315800" y="2517609"/>
            <a:ext cx="16819707" cy="9108766"/>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l" rtl="0">
              <a:lnSpc>
                <a:spcPct val="90000"/>
              </a:lnSpc>
              <a:spcBef>
                <a:spcPct val="0"/>
              </a:spcBef>
              <a:spcAft>
                <a:spcPts val="600"/>
              </a:spcAft>
            </a:pPr>
            <a:r>
              <a:rPr lang="en-US" sz="21000" kern="1200" dirty="0">
                <a:solidFill>
                  <a:schemeClr val="tx1"/>
                </a:solidFill>
                <a:latin typeface="+mj-lt"/>
                <a:ea typeface="Calibri"/>
                <a:cs typeface="Calibri"/>
              </a:rPr>
              <a:t>Chi- Squared Tests</a:t>
            </a:r>
          </a:p>
        </p:txBody>
      </p:sp>
      <p:sp>
        <p:nvSpPr>
          <p:cNvPr id="13" name="sketch line">
            <a:extLst>
              <a:ext uri="{FF2B5EF4-FFF2-40B4-BE49-F238E27FC236}">
                <a16:creationId xmlns:a16="http://schemas.microsoft.com/office/drawing/2014/main" id="{33FB9FF9-AB68-28DD-E456-EF5A64CA9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5800" y="12354028"/>
            <a:ext cx="11718342" cy="87783"/>
          </a:xfrm>
          <a:custGeom>
            <a:avLst/>
            <a:gdLst>
              <a:gd name="connsiteX0" fmla="*/ 0 w 11718342"/>
              <a:gd name="connsiteY0" fmla="*/ 0 h 87783"/>
              <a:gd name="connsiteX1" fmla="*/ 337764 w 11718342"/>
              <a:gd name="connsiteY1" fmla="*/ 0 h 87783"/>
              <a:gd name="connsiteX2" fmla="*/ 1144262 w 11718342"/>
              <a:gd name="connsiteY2" fmla="*/ 0 h 87783"/>
              <a:gd name="connsiteX3" fmla="*/ 1482026 w 11718342"/>
              <a:gd name="connsiteY3" fmla="*/ 0 h 87783"/>
              <a:gd name="connsiteX4" fmla="*/ 1819790 w 11718342"/>
              <a:gd name="connsiteY4" fmla="*/ 0 h 87783"/>
              <a:gd name="connsiteX5" fmla="*/ 2743471 w 11718342"/>
              <a:gd name="connsiteY5" fmla="*/ 0 h 87783"/>
              <a:gd name="connsiteX6" fmla="*/ 3432785 w 11718342"/>
              <a:gd name="connsiteY6" fmla="*/ 0 h 87783"/>
              <a:gd name="connsiteX7" fmla="*/ 3770549 w 11718342"/>
              <a:gd name="connsiteY7" fmla="*/ 0 h 87783"/>
              <a:gd name="connsiteX8" fmla="*/ 4459863 w 11718342"/>
              <a:gd name="connsiteY8" fmla="*/ 0 h 87783"/>
              <a:gd name="connsiteX9" fmla="*/ 5383544 w 11718342"/>
              <a:gd name="connsiteY9" fmla="*/ 0 h 87783"/>
              <a:gd name="connsiteX10" fmla="*/ 5955675 w 11718342"/>
              <a:gd name="connsiteY10" fmla="*/ 0 h 87783"/>
              <a:gd name="connsiteX11" fmla="*/ 6527806 w 11718342"/>
              <a:gd name="connsiteY11" fmla="*/ 0 h 87783"/>
              <a:gd name="connsiteX12" fmla="*/ 7217120 w 11718342"/>
              <a:gd name="connsiteY12" fmla="*/ 0 h 87783"/>
              <a:gd name="connsiteX13" fmla="*/ 8023618 w 11718342"/>
              <a:gd name="connsiteY13" fmla="*/ 0 h 87783"/>
              <a:gd name="connsiteX14" fmla="*/ 8830115 w 11718342"/>
              <a:gd name="connsiteY14" fmla="*/ 0 h 87783"/>
              <a:gd name="connsiteX15" fmla="*/ 9636613 w 11718342"/>
              <a:gd name="connsiteY15" fmla="*/ 0 h 87783"/>
              <a:gd name="connsiteX16" fmla="*/ 10560294 w 11718342"/>
              <a:gd name="connsiteY16" fmla="*/ 0 h 87783"/>
              <a:gd name="connsiteX17" fmla="*/ 11718342 w 11718342"/>
              <a:gd name="connsiteY17" fmla="*/ 0 h 87783"/>
              <a:gd name="connsiteX18" fmla="*/ 11718342 w 11718342"/>
              <a:gd name="connsiteY18" fmla="*/ 87783 h 87783"/>
              <a:gd name="connsiteX19" fmla="*/ 10911844 w 11718342"/>
              <a:gd name="connsiteY19" fmla="*/ 87783 h 87783"/>
              <a:gd name="connsiteX20" fmla="*/ 10574080 w 11718342"/>
              <a:gd name="connsiteY20" fmla="*/ 87783 h 87783"/>
              <a:gd name="connsiteX21" fmla="*/ 9884766 w 11718342"/>
              <a:gd name="connsiteY21" fmla="*/ 87783 h 87783"/>
              <a:gd name="connsiteX22" fmla="*/ 9312635 w 11718342"/>
              <a:gd name="connsiteY22" fmla="*/ 87783 h 87783"/>
              <a:gd name="connsiteX23" fmla="*/ 8740505 w 11718342"/>
              <a:gd name="connsiteY23" fmla="*/ 87783 h 87783"/>
              <a:gd name="connsiteX24" fmla="*/ 8168374 w 11718342"/>
              <a:gd name="connsiteY24" fmla="*/ 87783 h 87783"/>
              <a:gd name="connsiteX25" fmla="*/ 7596243 w 11718342"/>
              <a:gd name="connsiteY25" fmla="*/ 87783 h 87783"/>
              <a:gd name="connsiteX26" fmla="*/ 6789745 w 11718342"/>
              <a:gd name="connsiteY26" fmla="*/ 87783 h 87783"/>
              <a:gd name="connsiteX27" fmla="*/ 6100431 w 11718342"/>
              <a:gd name="connsiteY27" fmla="*/ 87783 h 87783"/>
              <a:gd name="connsiteX28" fmla="*/ 5762667 w 11718342"/>
              <a:gd name="connsiteY28" fmla="*/ 87783 h 87783"/>
              <a:gd name="connsiteX29" fmla="*/ 5190536 w 11718342"/>
              <a:gd name="connsiteY29" fmla="*/ 87783 h 87783"/>
              <a:gd name="connsiteX30" fmla="*/ 4384039 w 11718342"/>
              <a:gd name="connsiteY30" fmla="*/ 87783 h 87783"/>
              <a:gd name="connsiteX31" fmla="*/ 3929091 w 11718342"/>
              <a:gd name="connsiteY31" fmla="*/ 87783 h 87783"/>
              <a:gd name="connsiteX32" fmla="*/ 3005410 w 11718342"/>
              <a:gd name="connsiteY32" fmla="*/ 87783 h 87783"/>
              <a:gd name="connsiteX33" fmla="*/ 2081729 w 11718342"/>
              <a:gd name="connsiteY33" fmla="*/ 87783 h 87783"/>
              <a:gd name="connsiteX34" fmla="*/ 1392415 w 11718342"/>
              <a:gd name="connsiteY34" fmla="*/ 87783 h 87783"/>
              <a:gd name="connsiteX35" fmla="*/ 0 w 11718342"/>
              <a:gd name="connsiteY35" fmla="*/ 87783 h 87783"/>
              <a:gd name="connsiteX36" fmla="*/ 0 w 11718342"/>
              <a:gd name="connsiteY36" fmla="*/ 0 h 87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1718342" h="87783" fill="none" extrusionOk="0">
                <a:moveTo>
                  <a:pt x="0" y="0"/>
                </a:moveTo>
                <a:cubicBezTo>
                  <a:pt x="99247" y="554"/>
                  <a:pt x="254145" y="-15673"/>
                  <a:pt x="337764" y="0"/>
                </a:cubicBezTo>
                <a:cubicBezTo>
                  <a:pt x="421383" y="15673"/>
                  <a:pt x="958996" y="34604"/>
                  <a:pt x="1144262" y="0"/>
                </a:cubicBezTo>
                <a:cubicBezTo>
                  <a:pt x="1329528" y="-34604"/>
                  <a:pt x="1413366" y="11064"/>
                  <a:pt x="1482026" y="0"/>
                </a:cubicBezTo>
                <a:cubicBezTo>
                  <a:pt x="1550686" y="-11064"/>
                  <a:pt x="1750482" y="-12701"/>
                  <a:pt x="1819790" y="0"/>
                </a:cubicBezTo>
                <a:cubicBezTo>
                  <a:pt x="1889098" y="12701"/>
                  <a:pt x="2528910" y="8120"/>
                  <a:pt x="2743471" y="0"/>
                </a:cubicBezTo>
                <a:cubicBezTo>
                  <a:pt x="2958032" y="-8120"/>
                  <a:pt x="3199307" y="-3376"/>
                  <a:pt x="3432785" y="0"/>
                </a:cubicBezTo>
                <a:cubicBezTo>
                  <a:pt x="3666263" y="3376"/>
                  <a:pt x="3621245" y="8561"/>
                  <a:pt x="3770549" y="0"/>
                </a:cubicBezTo>
                <a:cubicBezTo>
                  <a:pt x="3919853" y="-8561"/>
                  <a:pt x="4318224" y="31912"/>
                  <a:pt x="4459863" y="0"/>
                </a:cubicBezTo>
                <a:cubicBezTo>
                  <a:pt x="4601502" y="-31912"/>
                  <a:pt x="4975954" y="17383"/>
                  <a:pt x="5383544" y="0"/>
                </a:cubicBezTo>
                <a:cubicBezTo>
                  <a:pt x="5791134" y="-17383"/>
                  <a:pt x="5723884" y="9114"/>
                  <a:pt x="5955675" y="0"/>
                </a:cubicBezTo>
                <a:cubicBezTo>
                  <a:pt x="6187466" y="-9114"/>
                  <a:pt x="6358030" y="21192"/>
                  <a:pt x="6527806" y="0"/>
                </a:cubicBezTo>
                <a:cubicBezTo>
                  <a:pt x="6697582" y="-21192"/>
                  <a:pt x="7039980" y="-6183"/>
                  <a:pt x="7217120" y="0"/>
                </a:cubicBezTo>
                <a:cubicBezTo>
                  <a:pt x="7394260" y="6183"/>
                  <a:pt x="7622700" y="24149"/>
                  <a:pt x="8023618" y="0"/>
                </a:cubicBezTo>
                <a:cubicBezTo>
                  <a:pt x="8424536" y="-24149"/>
                  <a:pt x="8447263" y="33079"/>
                  <a:pt x="8830115" y="0"/>
                </a:cubicBezTo>
                <a:cubicBezTo>
                  <a:pt x="9212967" y="-33079"/>
                  <a:pt x="9371785" y="-21078"/>
                  <a:pt x="9636613" y="0"/>
                </a:cubicBezTo>
                <a:cubicBezTo>
                  <a:pt x="9901441" y="21078"/>
                  <a:pt x="10213260" y="-5212"/>
                  <a:pt x="10560294" y="0"/>
                </a:cubicBezTo>
                <a:cubicBezTo>
                  <a:pt x="10907328" y="5212"/>
                  <a:pt x="11390073" y="-50687"/>
                  <a:pt x="11718342" y="0"/>
                </a:cubicBezTo>
                <a:cubicBezTo>
                  <a:pt x="11720333" y="19219"/>
                  <a:pt x="11715760" y="63041"/>
                  <a:pt x="11718342" y="87783"/>
                </a:cubicBezTo>
                <a:cubicBezTo>
                  <a:pt x="11554120" y="71808"/>
                  <a:pt x="11103676" y="95296"/>
                  <a:pt x="10911844" y="87783"/>
                </a:cubicBezTo>
                <a:cubicBezTo>
                  <a:pt x="10720012" y="80270"/>
                  <a:pt x="10688587" y="88588"/>
                  <a:pt x="10574080" y="87783"/>
                </a:cubicBezTo>
                <a:cubicBezTo>
                  <a:pt x="10459573" y="86978"/>
                  <a:pt x="10181812" y="62177"/>
                  <a:pt x="9884766" y="87783"/>
                </a:cubicBezTo>
                <a:cubicBezTo>
                  <a:pt x="9587720" y="113389"/>
                  <a:pt x="9428748" y="111558"/>
                  <a:pt x="9312635" y="87783"/>
                </a:cubicBezTo>
                <a:cubicBezTo>
                  <a:pt x="9196522" y="64008"/>
                  <a:pt x="8960951" y="77231"/>
                  <a:pt x="8740505" y="87783"/>
                </a:cubicBezTo>
                <a:cubicBezTo>
                  <a:pt x="8520059" y="98336"/>
                  <a:pt x="8326520" y="92756"/>
                  <a:pt x="8168374" y="87783"/>
                </a:cubicBezTo>
                <a:cubicBezTo>
                  <a:pt x="8010228" y="82810"/>
                  <a:pt x="7840690" y="95088"/>
                  <a:pt x="7596243" y="87783"/>
                </a:cubicBezTo>
                <a:cubicBezTo>
                  <a:pt x="7351796" y="80478"/>
                  <a:pt x="6994251" y="63929"/>
                  <a:pt x="6789745" y="87783"/>
                </a:cubicBezTo>
                <a:cubicBezTo>
                  <a:pt x="6585239" y="111637"/>
                  <a:pt x="6274311" y="105839"/>
                  <a:pt x="6100431" y="87783"/>
                </a:cubicBezTo>
                <a:cubicBezTo>
                  <a:pt x="5926551" y="69727"/>
                  <a:pt x="5862560" y="84809"/>
                  <a:pt x="5762667" y="87783"/>
                </a:cubicBezTo>
                <a:cubicBezTo>
                  <a:pt x="5662774" y="90757"/>
                  <a:pt x="5342298" y="83268"/>
                  <a:pt x="5190536" y="87783"/>
                </a:cubicBezTo>
                <a:cubicBezTo>
                  <a:pt x="5038774" y="92298"/>
                  <a:pt x="4605711" y="99996"/>
                  <a:pt x="4384039" y="87783"/>
                </a:cubicBezTo>
                <a:cubicBezTo>
                  <a:pt x="4162367" y="75570"/>
                  <a:pt x="4132805" y="85702"/>
                  <a:pt x="3929091" y="87783"/>
                </a:cubicBezTo>
                <a:cubicBezTo>
                  <a:pt x="3725377" y="89864"/>
                  <a:pt x="3194980" y="62898"/>
                  <a:pt x="3005410" y="87783"/>
                </a:cubicBezTo>
                <a:cubicBezTo>
                  <a:pt x="2815840" y="112668"/>
                  <a:pt x="2517134" y="90826"/>
                  <a:pt x="2081729" y="87783"/>
                </a:cubicBezTo>
                <a:cubicBezTo>
                  <a:pt x="1646324" y="84740"/>
                  <a:pt x="1659529" y="111123"/>
                  <a:pt x="1392415" y="87783"/>
                </a:cubicBezTo>
                <a:cubicBezTo>
                  <a:pt x="1125301" y="64443"/>
                  <a:pt x="356731" y="125135"/>
                  <a:pt x="0" y="87783"/>
                </a:cubicBezTo>
                <a:cubicBezTo>
                  <a:pt x="1550" y="57952"/>
                  <a:pt x="-3430" y="32461"/>
                  <a:pt x="0" y="0"/>
                </a:cubicBezTo>
                <a:close/>
              </a:path>
              <a:path w="11718342" h="87783" stroke="0" extrusionOk="0">
                <a:moveTo>
                  <a:pt x="0" y="0"/>
                </a:moveTo>
                <a:cubicBezTo>
                  <a:pt x="209731" y="-3628"/>
                  <a:pt x="407329" y="27883"/>
                  <a:pt x="572131" y="0"/>
                </a:cubicBezTo>
                <a:cubicBezTo>
                  <a:pt x="736933" y="-27883"/>
                  <a:pt x="786198" y="-5742"/>
                  <a:pt x="909895" y="0"/>
                </a:cubicBezTo>
                <a:cubicBezTo>
                  <a:pt x="1033592" y="5742"/>
                  <a:pt x="1634564" y="17090"/>
                  <a:pt x="1833576" y="0"/>
                </a:cubicBezTo>
                <a:cubicBezTo>
                  <a:pt x="2032588" y="-17090"/>
                  <a:pt x="2203173" y="19570"/>
                  <a:pt x="2405707" y="0"/>
                </a:cubicBezTo>
                <a:cubicBezTo>
                  <a:pt x="2608241" y="-19570"/>
                  <a:pt x="2811292" y="25014"/>
                  <a:pt x="2977837" y="0"/>
                </a:cubicBezTo>
                <a:cubicBezTo>
                  <a:pt x="3144382" y="-25014"/>
                  <a:pt x="3699163" y="-8724"/>
                  <a:pt x="3901519" y="0"/>
                </a:cubicBezTo>
                <a:cubicBezTo>
                  <a:pt x="4103875" y="8724"/>
                  <a:pt x="4138849" y="-4347"/>
                  <a:pt x="4356466" y="0"/>
                </a:cubicBezTo>
                <a:cubicBezTo>
                  <a:pt x="4574083" y="4347"/>
                  <a:pt x="4960867" y="7703"/>
                  <a:pt x="5280147" y="0"/>
                </a:cubicBezTo>
                <a:cubicBezTo>
                  <a:pt x="5599427" y="-7703"/>
                  <a:pt x="5868673" y="-4846"/>
                  <a:pt x="6203828" y="0"/>
                </a:cubicBezTo>
                <a:cubicBezTo>
                  <a:pt x="6538983" y="4846"/>
                  <a:pt x="6652166" y="11317"/>
                  <a:pt x="6893142" y="0"/>
                </a:cubicBezTo>
                <a:cubicBezTo>
                  <a:pt x="7134118" y="-11317"/>
                  <a:pt x="7510865" y="43592"/>
                  <a:pt x="7816823" y="0"/>
                </a:cubicBezTo>
                <a:cubicBezTo>
                  <a:pt x="8122781" y="-43592"/>
                  <a:pt x="8138025" y="-11114"/>
                  <a:pt x="8388954" y="0"/>
                </a:cubicBezTo>
                <a:cubicBezTo>
                  <a:pt x="8639883" y="11114"/>
                  <a:pt x="8769055" y="-19736"/>
                  <a:pt x="8961085" y="0"/>
                </a:cubicBezTo>
                <a:cubicBezTo>
                  <a:pt x="9153115" y="19736"/>
                  <a:pt x="9576674" y="-31368"/>
                  <a:pt x="9767583" y="0"/>
                </a:cubicBezTo>
                <a:cubicBezTo>
                  <a:pt x="9958492" y="31368"/>
                  <a:pt x="10108788" y="10219"/>
                  <a:pt x="10339714" y="0"/>
                </a:cubicBezTo>
                <a:cubicBezTo>
                  <a:pt x="10570640" y="-10219"/>
                  <a:pt x="11273557" y="52943"/>
                  <a:pt x="11718342" y="0"/>
                </a:cubicBezTo>
                <a:cubicBezTo>
                  <a:pt x="11718204" y="24385"/>
                  <a:pt x="11715127" y="45420"/>
                  <a:pt x="11718342" y="87783"/>
                </a:cubicBezTo>
                <a:cubicBezTo>
                  <a:pt x="11543527" y="95022"/>
                  <a:pt x="11157213" y="88231"/>
                  <a:pt x="10911844" y="87783"/>
                </a:cubicBezTo>
                <a:cubicBezTo>
                  <a:pt x="10666475" y="87335"/>
                  <a:pt x="10671632" y="104283"/>
                  <a:pt x="10574080" y="87783"/>
                </a:cubicBezTo>
                <a:cubicBezTo>
                  <a:pt x="10476528" y="71283"/>
                  <a:pt x="10250822" y="94215"/>
                  <a:pt x="10119133" y="87783"/>
                </a:cubicBezTo>
                <a:cubicBezTo>
                  <a:pt x="9987444" y="81351"/>
                  <a:pt x="9541757" y="108032"/>
                  <a:pt x="9195452" y="87783"/>
                </a:cubicBezTo>
                <a:cubicBezTo>
                  <a:pt x="8849147" y="67534"/>
                  <a:pt x="8811656" y="97421"/>
                  <a:pt x="8506138" y="87783"/>
                </a:cubicBezTo>
                <a:cubicBezTo>
                  <a:pt x="8200620" y="78145"/>
                  <a:pt x="8242658" y="65331"/>
                  <a:pt x="8051190" y="87783"/>
                </a:cubicBezTo>
                <a:cubicBezTo>
                  <a:pt x="7859722" y="110235"/>
                  <a:pt x="7511095" y="55767"/>
                  <a:pt x="7361876" y="87783"/>
                </a:cubicBezTo>
                <a:cubicBezTo>
                  <a:pt x="7212657" y="119799"/>
                  <a:pt x="7156869" y="99605"/>
                  <a:pt x="7024112" y="87783"/>
                </a:cubicBezTo>
                <a:cubicBezTo>
                  <a:pt x="6891355" y="75961"/>
                  <a:pt x="6796488" y="87071"/>
                  <a:pt x="6686348" y="87783"/>
                </a:cubicBezTo>
                <a:cubicBezTo>
                  <a:pt x="6576208" y="88495"/>
                  <a:pt x="6283673" y="114307"/>
                  <a:pt x="5997034" y="87783"/>
                </a:cubicBezTo>
                <a:cubicBezTo>
                  <a:pt x="5710395" y="61259"/>
                  <a:pt x="5706800" y="102383"/>
                  <a:pt x="5542086" y="87783"/>
                </a:cubicBezTo>
                <a:cubicBezTo>
                  <a:pt x="5377372" y="73183"/>
                  <a:pt x="5069807" y="94310"/>
                  <a:pt x="4735589" y="87783"/>
                </a:cubicBezTo>
                <a:cubicBezTo>
                  <a:pt x="4401371" y="81256"/>
                  <a:pt x="4381706" y="83257"/>
                  <a:pt x="4280641" y="87783"/>
                </a:cubicBezTo>
                <a:cubicBezTo>
                  <a:pt x="4179576" y="92309"/>
                  <a:pt x="3655597" y="93649"/>
                  <a:pt x="3474144" y="87783"/>
                </a:cubicBezTo>
                <a:cubicBezTo>
                  <a:pt x="3292691" y="81917"/>
                  <a:pt x="3207316" y="103922"/>
                  <a:pt x="3136380" y="87783"/>
                </a:cubicBezTo>
                <a:cubicBezTo>
                  <a:pt x="3065444" y="71644"/>
                  <a:pt x="2557561" y="66262"/>
                  <a:pt x="2329882" y="87783"/>
                </a:cubicBezTo>
                <a:cubicBezTo>
                  <a:pt x="2102203" y="109304"/>
                  <a:pt x="2026473" y="107382"/>
                  <a:pt x="1874935" y="87783"/>
                </a:cubicBezTo>
                <a:cubicBezTo>
                  <a:pt x="1723397" y="68184"/>
                  <a:pt x="1609805" y="103478"/>
                  <a:pt x="1537171" y="87783"/>
                </a:cubicBezTo>
                <a:cubicBezTo>
                  <a:pt x="1464537" y="72088"/>
                  <a:pt x="1203010" y="100282"/>
                  <a:pt x="1082223" y="87783"/>
                </a:cubicBezTo>
                <a:cubicBezTo>
                  <a:pt x="961436" y="75284"/>
                  <a:pt x="318511" y="114723"/>
                  <a:pt x="0" y="87783"/>
                </a:cubicBezTo>
                <a:cubicBezTo>
                  <a:pt x="-2144" y="63956"/>
                  <a:pt x="-717" y="33053"/>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D7C5A7C-9F1C-3E3B-3DF9-F3C83F40924B}"/>
              </a:ext>
            </a:extLst>
          </p:cNvPr>
          <p:cNvSpPr txBox="1"/>
          <p:nvPr/>
        </p:nvSpPr>
        <p:spPr>
          <a:xfrm>
            <a:off x="1685689" y="13406147"/>
            <a:ext cx="19341135" cy="17820263"/>
          </a:xfrm>
          <a:prstGeom prst="rect">
            <a:avLst/>
          </a:prstGeom>
          <a:noFill/>
        </p:spPr>
        <p:txBody>
          <a:bodyPr wrap="square" lIns="91440" tIns="45720" rIns="91440" bIns="45720" rtlCol="0" anchor="t">
            <a:spAutoFit/>
          </a:bodyPr>
          <a:lstStyle/>
          <a:p>
            <a:pPr rtl="0">
              <a:buNone/>
            </a:pPr>
            <a:r>
              <a:rPr lang="en-US" sz="6200" b="1" i="0" u="sng" strike="noStrike" dirty="0">
                <a:solidFill>
                  <a:srgbClr val="000000"/>
                </a:solidFill>
                <a:effectLst/>
                <a:latin typeface="Arial"/>
                <a:cs typeface="Arial"/>
              </a:rPr>
              <a:t>CHI-SQUARED TEST RESULTS:</a:t>
            </a:r>
          </a:p>
          <a:p>
            <a:pPr rtl="0">
              <a:buNone/>
            </a:pPr>
            <a:r>
              <a:rPr lang="en-US" sz="6200" b="1" i="0" u="none" strike="noStrike" dirty="0">
                <a:solidFill>
                  <a:srgbClr val="000000"/>
                </a:solidFill>
                <a:effectLst/>
                <a:latin typeface="Arial"/>
                <a:cs typeface="Arial"/>
              </a:rPr>
              <a:t>(PRES20) </a:t>
            </a:r>
            <a:r>
              <a:rPr lang="en-US" sz="6200" i="0" u="none" strike="noStrike" dirty="0">
                <a:solidFill>
                  <a:srgbClr val="000000"/>
                </a:solidFill>
                <a:effectLst/>
                <a:latin typeface="Arial"/>
                <a:cs typeface="Arial"/>
              </a:rPr>
              <a:t>and</a:t>
            </a:r>
            <a:r>
              <a:rPr lang="en-US" sz="6200" b="1" i="0" u="none" strike="noStrike" dirty="0">
                <a:solidFill>
                  <a:srgbClr val="000000"/>
                </a:solidFill>
                <a:effectLst/>
                <a:latin typeface="Arial"/>
                <a:cs typeface="Arial"/>
              </a:rPr>
              <a:t> (NEWS): </a:t>
            </a:r>
            <a:r>
              <a:rPr lang="en-US" sz="6200" b="0" i="0" u="none" strike="noStrike" dirty="0">
                <a:solidFill>
                  <a:srgbClr val="000000"/>
                </a:solidFill>
                <a:effectLst/>
                <a:latin typeface="Arial"/>
                <a:cs typeface="Arial"/>
              </a:rPr>
              <a:t>Chi-squared: 50.12</a:t>
            </a:r>
          </a:p>
          <a:p>
            <a:pPr rtl="0">
              <a:buNone/>
            </a:pPr>
            <a:r>
              <a:rPr lang="en-US" sz="6200" b="0" i="0" u="none" strike="noStrike" dirty="0">
                <a:solidFill>
                  <a:srgbClr val="000000"/>
                </a:solidFill>
                <a:effectLst/>
                <a:latin typeface="Arial"/>
                <a:cs typeface="Arial"/>
              </a:rPr>
              <a:t>P-value: 0 → Null hypothesis is </a:t>
            </a:r>
            <a:r>
              <a:rPr lang="en-US" sz="6200" b="1" i="0" u="none" strike="noStrike" dirty="0">
                <a:solidFill>
                  <a:srgbClr val="000000"/>
                </a:solidFill>
                <a:effectLst/>
                <a:latin typeface="Arial"/>
                <a:cs typeface="Arial"/>
              </a:rPr>
              <a:t>rejected</a:t>
            </a:r>
          </a:p>
          <a:p>
            <a:pPr rtl="0">
              <a:buNone/>
            </a:pPr>
            <a:br>
              <a:rPr lang="en-US" sz="6200" dirty="0">
                <a:latin typeface="Arial"/>
                <a:cs typeface="Arial"/>
              </a:rPr>
            </a:br>
            <a:r>
              <a:rPr lang="en-US" sz="6200" b="1" i="0" u="none" strike="noStrike" dirty="0">
                <a:solidFill>
                  <a:srgbClr val="000000"/>
                </a:solidFill>
                <a:effectLst/>
                <a:latin typeface="Arial"/>
                <a:cs typeface="Arial"/>
              </a:rPr>
              <a:t>(PRES20) </a:t>
            </a:r>
            <a:r>
              <a:rPr lang="en-US" sz="6200" i="0" u="none" strike="noStrike" dirty="0">
                <a:solidFill>
                  <a:srgbClr val="000000"/>
                </a:solidFill>
                <a:effectLst/>
                <a:latin typeface="Arial"/>
                <a:cs typeface="Arial"/>
              </a:rPr>
              <a:t>and</a:t>
            </a:r>
            <a:r>
              <a:rPr lang="en-US" sz="6200" b="1" i="0" u="none" strike="noStrike" dirty="0">
                <a:solidFill>
                  <a:srgbClr val="000000"/>
                </a:solidFill>
                <a:effectLst/>
                <a:latin typeface="Arial"/>
                <a:cs typeface="Arial"/>
              </a:rPr>
              <a:t> (NATENRGY): </a:t>
            </a:r>
            <a:r>
              <a:rPr lang="en-US" sz="6200" b="0" i="0" u="none" strike="noStrike" dirty="0">
                <a:solidFill>
                  <a:srgbClr val="000000"/>
                </a:solidFill>
                <a:effectLst/>
                <a:latin typeface="Arial"/>
                <a:cs typeface="Arial"/>
              </a:rPr>
              <a:t>Chi-squared: 568.14</a:t>
            </a:r>
          </a:p>
          <a:p>
            <a:pPr rtl="0"/>
            <a:r>
              <a:rPr lang="en-US" sz="6200" b="0" i="0" u="none" strike="noStrike" dirty="0">
                <a:solidFill>
                  <a:srgbClr val="000000"/>
                </a:solidFill>
                <a:effectLst/>
                <a:latin typeface="Arial"/>
                <a:cs typeface="Arial"/>
              </a:rPr>
              <a:t>P-value: 0 → Null hypothesis is </a:t>
            </a:r>
            <a:r>
              <a:rPr lang="en-US" sz="6200" b="1" i="0" u="none" strike="noStrike" dirty="0">
                <a:solidFill>
                  <a:srgbClr val="000000"/>
                </a:solidFill>
                <a:effectLst/>
                <a:latin typeface="Arial"/>
                <a:cs typeface="Arial"/>
              </a:rPr>
              <a:t>rejected</a:t>
            </a:r>
          </a:p>
          <a:p>
            <a:pPr rtl="0">
              <a:buNone/>
            </a:pPr>
            <a:br>
              <a:rPr lang="en-US" sz="6200" dirty="0">
                <a:latin typeface="Arial"/>
                <a:cs typeface="Arial"/>
              </a:rPr>
            </a:br>
            <a:r>
              <a:rPr lang="en-US" sz="6200" b="1" i="0" u="none" strike="noStrike" dirty="0">
                <a:solidFill>
                  <a:srgbClr val="000000"/>
                </a:solidFill>
                <a:effectLst/>
                <a:latin typeface="Arial"/>
                <a:cs typeface="Arial"/>
              </a:rPr>
              <a:t>(PRES20) </a:t>
            </a:r>
            <a:r>
              <a:rPr lang="en-US" sz="6200" i="0" u="none" strike="noStrike" dirty="0">
                <a:solidFill>
                  <a:srgbClr val="000000"/>
                </a:solidFill>
                <a:effectLst/>
                <a:latin typeface="Arial"/>
                <a:cs typeface="Arial"/>
              </a:rPr>
              <a:t>and</a:t>
            </a:r>
            <a:r>
              <a:rPr lang="en-US" sz="6200" b="1" i="0" u="none" strike="noStrike" dirty="0">
                <a:solidFill>
                  <a:srgbClr val="000000"/>
                </a:solidFill>
                <a:effectLst/>
                <a:latin typeface="Arial"/>
                <a:cs typeface="Arial"/>
              </a:rPr>
              <a:t> (NATPARK): </a:t>
            </a:r>
            <a:r>
              <a:rPr lang="en-US" sz="6200" b="0" i="0" u="none" strike="noStrike" dirty="0">
                <a:solidFill>
                  <a:srgbClr val="000000"/>
                </a:solidFill>
                <a:effectLst/>
                <a:latin typeface="Arial"/>
                <a:cs typeface="Arial"/>
              </a:rPr>
              <a:t>Chi-Squared: 53.99</a:t>
            </a:r>
          </a:p>
          <a:p>
            <a:pPr rtl="0"/>
            <a:r>
              <a:rPr lang="en-US" sz="6200" b="0" i="0" u="none" strike="noStrike" dirty="0">
                <a:solidFill>
                  <a:srgbClr val="000000"/>
                </a:solidFill>
                <a:effectLst/>
                <a:latin typeface="Arial"/>
                <a:cs typeface="Arial"/>
              </a:rPr>
              <a:t>P-value: 0 → Null hypothesis is </a:t>
            </a:r>
            <a:r>
              <a:rPr lang="en-US" sz="6200" b="1" i="0" u="none" strike="noStrike" dirty="0">
                <a:solidFill>
                  <a:srgbClr val="000000"/>
                </a:solidFill>
                <a:effectLst/>
                <a:latin typeface="Arial"/>
                <a:cs typeface="Arial"/>
              </a:rPr>
              <a:t>rejected</a:t>
            </a:r>
          </a:p>
          <a:p>
            <a:pPr rtl="0">
              <a:buNone/>
            </a:pPr>
            <a:endParaRPr lang="en-US" sz="6200" dirty="0">
              <a:solidFill>
                <a:srgbClr val="000000"/>
              </a:solidFill>
              <a:latin typeface="Arial" panose="020B0604020202020204" pitchFamily="34" charset="0"/>
              <a:cs typeface="Arial" panose="020B0604020202020204" pitchFamily="34" charset="0"/>
            </a:endParaRPr>
          </a:p>
          <a:p>
            <a:pPr rtl="0">
              <a:buNone/>
            </a:pPr>
            <a:r>
              <a:rPr lang="en-US" sz="6200" b="1" i="0" u="none" strike="noStrike" dirty="0">
                <a:solidFill>
                  <a:srgbClr val="000000"/>
                </a:solidFill>
                <a:effectLst/>
                <a:latin typeface="Arial"/>
                <a:cs typeface="Arial"/>
              </a:rPr>
              <a:t>(NEWS) </a:t>
            </a:r>
            <a:r>
              <a:rPr lang="en-US" sz="6200" i="0" u="none" strike="noStrike" dirty="0">
                <a:solidFill>
                  <a:srgbClr val="000000"/>
                </a:solidFill>
                <a:effectLst/>
                <a:latin typeface="Arial"/>
                <a:cs typeface="Arial"/>
              </a:rPr>
              <a:t>and</a:t>
            </a:r>
            <a:r>
              <a:rPr lang="en-US" sz="6200" b="1" i="0" u="none" strike="noStrike" dirty="0">
                <a:solidFill>
                  <a:srgbClr val="000000"/>
                </a:solidFill>
                <a:effectLst/>
                <a:latin typeface="Arial"/>
                <a:cs typeface="Arial"/>
              </a:rPr>
              <a:t> (NATENRGY): </a:t>
            </a:r>
            <a:r>
              <a:rPr lang="en-US" sz="6200" b="0" i="0" u="none" strike="noStrike" dirty="0">
                <a:solidFill>
                  <a:srgbClr val="000000"/>
                </a:solidFill>
                <a:effectLst/>
                <a:latin typeface="Arial"/>
                <a:cs typeface="Arial"/>
              </a:rPr>
              <a:t>Chi-Squared: 14.70</a:t>
            </a:r>
          </a:p>
          <a:p>
            <a:pPr rtl="0">
              <a:buNone/>
            </a:pPr>
            <a:r>
              <a:rPr lang="en-US" sz="6200" b="0" i="0" u="none" strike="noStrike" dirty="0">
                <a:solidFill>
                  <a:srgbClr val="000000"/>
                </a:solidFill>
                <a:effectLst/>
                <a:latin typeface="Arial"/>
                <a:cs typeface="Arial"/>
              </a:rPr>
              <a:t>P-value: 0.0652 → Null hypothesis is </a:t>
            </a:r>
            <a:r>
              <a:rPr lang="en-US" sz="6200" b="1" i="0" u="none" strike="noStrike" dirty="0">
                <a:solidFill>
                  <a:srgbClr val="000000"/>
                </a:solidFill>
                <a:effectLst/>
                <a:latin typeface="Arial"/>
                <a:cs typeface="Arial"/>
              </a:rPr>
              <a:t>retained</a:t>
            </a:r>
          </a:p>
          <a:p>
            <a:pPr rtl="0">
              <a:buNone/>
            </a:pPr>
            <a:br>
              <a:rPr lang="en-US" sz="6200" dirty="0">
                <a:latin typeface="Arial"/>
                <a:cs typeface="Arial"/>
              </a:rPr>
            </a:br>
            <a:r>
              <a:rPr lang="en-US" sz="6200" b="1" i="0" u="none" strike="noStrike" dirty="0">
                <a:solidFill>
                  <a:srgbClr val="000000"/>
                </a:solidFill>
                <a:effectLst/>
                <a:latin typeface="Arial"/>
                <a:cs typeface="Arial"/>
              </a:rPr>
              <a:t>(NEWS) </a:t>
            </a:r>
            <a:r>
              <a:rPr lang="en-US" sz="6200" i="0" u="none" strike="noStrike" dirty="0">
                <a:solidFill>
                  <a:srgbClr val="000000"/>
                </a:solidFill>
                <a:effectLst/>
                <a:latin typeface="Arial"/>
                <a:cs typeface="Arial"/>
              </a:rPr>
              <a:t>and</a:t>
            </a:r>
            <a:r>
              <a:rPr lang="en-US" sz="6200" b="1" i="0" u="none" strike="noStrike" dirty="0">
                <a:solidFill>
                  <a:srgbClr val="000000"/>
                </a:solidFill>
                <a:effectLst/>
                <a:latin typeface="Arial"/>
                <a:cs typeface="Arial"/>
              </a:rPr>
              <a:t> (NATPARK): </a:t>
            </a:r>
            <a:r>
              <a:rPr lang="en-US" sz="6200" b="0" i="0" u="none" strike="noStrike" dirty="0">
                <a:solidFill>
                  <a:srgbClr val="000000"/>
                </a:solidFill>
                <a:effectLst/>
                <a:latin typeface="Arial"/>
                <a:cs typeface="Arial"/>
              </a:rPr>
              <a:t>Chi-Squared: 12.53</a:t>
            </a:r>
          </a:p>
          <a:p>
            <a:pPr rtl="0">
              <a:buNone/>
            </a:pPr>
            <a:r>
              <a:rPr lang="en-US" sz="6200" b="0" i="0" u="none" strike="noStrike" dirty="0">
                <a:solidFill>
                  <a:srgbClr val="000000"/>
                </a:solidFill>
                <a:effectLst/>
                <a:latin typeface="Arial"/>
                <a:cs typeface="Arial"/>
              </a:rPr>
              <a:t>P-value: 0.1291 → Null hypothesis is </a:t>
            </a:r>
            <a:r>
              <a:rPr lang="en-US" sz="6200" b="1" i="0" u="none" strike="noStrike" dirty="0">
                <a:solidFill>
                  <a:srgbClr val="000000"/>
                </a:solidFill>
                <a:effectLst/>
                <a:latin typeface="Arial"/>
                <a:cs typeface="Arial"/>
              </a:rPr>
              <a:t>retained</a:t>
            </a:r>
            <a:endParaRPr lang="en-US" sz="6200" b="1" dirty="0">
              <a:solidFill>
                <a:srgbClr val="000000"/>
              </a:solidFill>
              <a:latin typeface="Arial"/>
              <a:cs typeface="Arial"/>
            </a:endParaRPr>
          </a:p>
          <a:p>
            <a:pPr rtl="0">
              <a:buNone/>
            </a:pPr>
            <a:endParaRPr lang="en-US" sz="6200" b="0" dirty="0">
              <a:effectLst/>
              <a:latin typeface="Arial"/>
              <a:cs typeface="Arial"/>
            </a:endParaRPr>
          </a:p>
          <a:p>
            <a:pPr rtl="0">
              <a:buNone/>
            </a:pPr>
            <a:r>
              <a:rPr lang="en-US" sz="6200" b="1" i="0" u="none" strike="noStrike" dirty="0">
                <a:solidFill>
                  <a:srgbClr val="000000"/>
                </a:solidFill>
                <a:effectLst/>
                <a:latin typeface="Arial"/>
                <a:cs typeface="Arial"/>
              </a:rPr>
              <a:t>(NATENRGY) </a:t>
            </a:r>
            <a:r>
              <a:rPr lang="en-US" sz="6200" i="0" u="none" strike="noStrike" dirty="0">
                <a:solidFill>
                  <a:srgbClr val="000000"/>
                </a:solidFill>
                <a:effectLst/>
                <a:latin typeface="Arial"/>
                <a:cs typeface="Arial"/>
              </a:rPr>
              <a:t>and</a:t>
            </a:r>
            <a:r>
              <a:rPr lang="en-US" sz="6200" b="1" i="0" u="none" strike="noStrike" dirty="0">
                <a:solidFill>
                  <a:srgbClr val="000000"/>
                </a:solidFill>
                <a:effectLst/>
                <a:latin typeface="Arial"/>
                <a:cs typeface="Arial"/>
              </a:rPr>
              <a:t> (NATPARK): </a:t>
            </a:r>
            <a:r>
              <a:rPr lang="en-US" sz="6200" b="0" i="0" u="none" strike="noStrike" dirty="0">
                <a:solidFill>
                  <a:srgbClr val="000000"/>
                </a:solidFill>
                <a:effectLst/>
                <a:latin typeface="Arial"/>
                <a:cs typeface="Arial"/>
              </a:rPr>
              <a:t>Chi-Squared: 209.11</a:t>
            </a:r>
          </a:p>
          <a:p>
            <a:pPr rtl="0"/>
            <a:r>
              <a:rPr lang="en-US" sz="6200" b="0" i="0" u="none" strike="noStrike" dirty="0">
                <a:solidFill>
                  <a:srgbClr val="000000"/>
                </a:solidFill>
                <a:effectLst/>
                <a:latin typeface="Arial"/>
                <a:cs typeface="Arial"/>
              </a:rPr>
              <a:t>P-value: 0 → Null hypothesis is </a:t>
            </a:r>
            <a:r>
              <a:rPr lang="en-US" sz="6200" b="1" i="0" u="none" strike="noStrike" dirty="0">
                <a:solidFill>
                  <a:srgbClr val="000000"/>
                </a:solidFill>
                <a:effectLst/>
                <a:latin typeface="Arial"/>
                <a:cs typeface="Arial"/>
              </a:rPr>
              <a:t>rejected</a:t>
            </a:r>
            <a:endParaRPr lang="en-US" sz="6200" b="1" dirty="0">
              <a:latin typeface="Arial"/>
              <a:cs typeface="Arial"/>
            </a:endParaRPr>
          </a:p>
        </p:txBody>
      </p:sp>
      <p:sp>
        <p:nvSpPr>
          <p:cNvPr id="10" name="TextBox 9">
            <a:extLst>
              <a:ext uri="{FF2B5EF4-FFF2-40B4-BE49-F238E27FC236}">
                <a16:creationId xmlns:a16="http://schemas.microsoft.com/office/drawing/2014/main" id="{E9842E86-1A2E-D3C8-4EC7-EEA11EAA0BE4}"/>
              </a:ext>
            </a:extLst>
          </p:cNvPr>
          <p:cNvSpPr txBox="1"/>
          <p:nvPr/>
        </p:nvSpPr>
        <p:spPr>
          <a:xfrm>
            <a:off x="21026824" y="1691990"/>
            <a:ext cx="21562143" cy="3240887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US" sz="7500" dirty="0">
              <a:latin typeface="+mj-lt"/>
            </a:endParaRPr>
          </a:p>
          <a:p>
            <a:pPr algn="ctr"/>
            <a:r>
              <a:rPr lang="en-US" sz="7500" dirty="0">
                <a:latin typeface="+mj-lt"/>
              </a:rPr>
              <a:t>Chi-square tests are used to determine whether two categorical variables are related to one another.</a:t>
            </a:r>
          </a:p>
          <a:p>
            <a:pPr algn="ctr"/>
            <a:endParaRPr lang="en-US" sz="7500" dirty="0">
              <a:latin typeface="+mj-lt"/>
            </a:endParaRPr>
          </a:p>
          <a:p>
            <a:pPr algn="ctr"/>
            <a:endParaRPr lang="en-US" sz="7500" dirty="0">
              <a:latin typeface="+mj-lt"/>
            </a:endParaRPr>
          </a:p>
          <a:p>
            <a:pPr algn="ctr"/>
            <a:r>
              <a:rPr lang="en-US" sz="7500" dirty="0">
                <a:latin typeface="+mj-lt"/>
              </a:rPr>
              <a:t>PRES20 &amp; NATENRGY variables have the strongest relationship, highly statistically significant = voting choice </a:t>
            </a:r>
            <a:r>
              <a:rPr lang="en-US" sz="7500" b="1" dirty="0">
                <a:latin typeface="+mj-lt"/>
              </a:rPr>
              <a:t>strongly predicts </a:t>
            </a:r>
            <a:r>
              <a:rPr lang="en-US" sz="7500" dirty="0">
                <a:latin typeface="+mj-lt"/>
              </a:rPr>
              <a:t>opinion on spending for alternative energy.</a:t>
            </a:r>
          </a:p>
          <a:p>
            <a:pPr algn="ctr"/>
            <a:endParaRPr lang="en-US" sz="7500" dirty="0">
              <a:latin typeface="+mj-lt"/>
            </a:endParaRPr>
          </a:p>
          <a:p>
            <a:pPr algn="ctr"/>
            <a:endParaRPr lang="en-US" sz="7500" dirty="0">
              <a:latin typeface="+mj-lt"/>
            </a:endParaRPr>
          </a:p>
          <a:p>
            <a:pPr algn="ctr"/>
            <a:r>
              <a:rPr lang="en-US" sz="7500" dirty="0">
                <a:latin typeface="+mj-lt"/>
              </a:rPr>
              <a:t>Both NEWS &amp; NATENRGY and NEWS &amp; NATPARK variables are not statistically significant = news consumption </a:t>
            </a:r>
            <a:r>
              <a:rPr lang="en-US" sz="7500" b="1" dirty="0">
                <a:latin typeface="+mj-lt"/>
              </a:rPr>
              <a:t>does not strongly predict </a:t>
            </a:r>
            <a:r>
              <a:rPr lang="en-US" sz="7500" dirty="0">
                <a:latin typeface="+mj-lt"/>
              </a:rPr>
              <a:t>opinions on spending.</a:t>
            </a:r>
          </a:p>
          <a:p>
            <a:pPr algn="ctr"/>
            <a:endParaRPr lang="en-US" sz="7500" dirty="0">
              <a:latin typeface="+mj-lt"/>
            </a:endParaRPr>
          </a:p>
          <a:p>
            <a:pPr algn="ctr"/>
            <a:endParaRPr lang="en-US" sz="7500" dirty="0">
              <a:latin typeface="+mj-lt"/>
            </a:endParaRPr>
          </a:p>
          <a:p>
            <a:pPr algn="ctr"/>
            <a:r>
              <a:rPr lang="en-US" sz="7500" dirty="0">
                <a:latin typeface="+mj-lt"/>
              </a:rPr>
              <a:t>Both NATENRGY &amp; NATPARK variables are </a:t>
            </a:r>
            <a:r>
              <a:rPr lang="en-US" sz="7500" b="1" dirty="0">
                <a:latin typeface="+mj-lt"/>
              </a:rPr>
              <a:t>strongly related</a:t>
            </a:r>
            <a:r>
              <a:rPr lang="en-US" sz="7500" dirty="0">
                <a:latin typeface="+mj-lt"/>
              </a:rPr>
              <a:t>, individuals who support/disapprove of spending for alternative energy sources also tend to have the same opinion on spending for national parks and recreational services.</a:t>
            </a:r>
          </a:p>
          <a:p>
            <a:pPr algn="ctr"/>
            <a:endParaRPr lang="en-US" sz="7500" dirty="0">
              <a:latin typeface="+mj-lt"/>
            </a:endParaRPr>
          </a:p>
          <a:p>
            <a:pPr algn="ctr"/>
            <a:r>
              <a:rPr lang="en-US" sz="7500" dirty="0">
                <a:latin typeface="+mj-lt"/>
              </a:rPr>
              <a:t>Political party affiliation (PRES20) was the </a:t>
            </a:r>
            <a:r>
              <a:rPr lang="en-US" sz="7500" b="1" dirty="0">
                <a:latin typeface="+mj-lt"/>
              </a:rPr>
              <a:t>most consistent </a:t>
            </a:r>
            <a:r>
              <a:rPr lang="en-US" sz="7500" dirty="0">
                <a:latin typeface="+mj-lt"/>
              </a:rPr>
              <a:t>and </a:t>
            </a:r>
            <a:r>
              <a:rPr lang="en-US" sz="7500" b="1" dirty="0">
                <a:latin typeface="+mj-lt"/>
              </a:rPr>
              <a:t>a strong predictor</a:t>
            </a:r>
            <a:r>
              <a:rPr lang="en-US" sz="7500" dirty="0">
                <a:latin typeface="+mj-lt"/>
              </a:rPr>
              <a:t> across each variable </a:t>
            </a:r>
          </a:p>
          <a:p>
            <a:pPr algn="l"/>
            <a:endParaRPr lang="en-US" sz="7500" dirty="0">
              <a:latin typeface="+mj-lt"/>
            </a:endParaRPr>
          </a:p>
          <a:p>
            <a:pPr algn="l"/>
            <a:endParaRPr lang="en-US" sz="7500" dirty="0">
              <a:latin typeface="+mj-lt"/>
            </a:endParaRPr>
          </a:p>
        </p:txBody>
      </p:sp>
      <p:sp>
        <p:nvSpPr>
          <p:cNvPr id="3" name="Slide Number Placeholder 2">
            <a:extLst>
              <a:ext uri="{FF2B5EF4-FFF2-40B4-BE49-F238E27FC236}">
                <a16:creationId xmlns:a16="http://schemas.microsoft.com/office/drawing/2014/main" id="{F78E1B7B-0764-7FC9-4364-02D4F50DB7EA}"/>
              </a:ext>
            </a:extLst>
          </p:cNvPr>
          <p:cNvSpPr>
            <a:spLocks noGrp="1"/>
          </p:cNvSpPr>
          <p:nvPr>
            <p:ph type="sldNum" sz="quarter" idx="7"/>
          </p:nvPr>
        </p:nvSpPr>
        <p:spPr/>
        <p:txBody>
          <a:bodyPr/>
          <a:lstStyle/>
          <a:p>
            <a:fld id="{B6F15528-21DE-4FAA-801E-634DDDAF4B2B}" type="slidenum">
              <a:rPr lang="en-US"/>
              <a:t>14</a:t>
            </a:fld>
            <a:endParaRPr lang="en-US"/>
          </a:p>
        </p:txBody>
      </p:sp>
      <p:sp>
        <p:nvSpPr>
          <p:cNvPr id="4" name="TextBox 3">
            <a:extLst>
              <a:ext uri="{FF2B5EF4-FFF2-40B4-BE49-F238E27FC236}">
                <a16:creationId xmlns:a16="http://schemas.microsoft.com/office/drawing/2014/main" id="{9FB318DE-9076-4C88-7EDE-C5C40DDD5BFE}"/>
              </a:ext>
            </a:extLst>
          </p:cNvPr>
          <p:cNvSpPr txBox="1"/>
          <p:nvPr/>
        </p:nvSpPr>
        <p:spPr>
          <a:xfrm>
            <a:off x="949084" y="31239372"/>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400" dirty="0">
                <a:latin typeface="Calibri"/>
                <a:ea typeface="Calibri"/>
                <a:cs typeface="Calibri"/>
              </a:rPr>
              <a:t>13</a:t>
            </a:r>
          </a:p>
        </p:txBody>
      </p:sp>
    </p:spTree>
    <p:extLst>
      <p:ext uri="{BB962C8B-B14F-4D97-AF65-F5344CB8AC3E}">
        <p14:creationId xmlns:p14="http://schemas.microsoft.com/office/powerpoint/2010/main" val="1082280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6D81E0-A0B4-6EA7-F535-80822D6AB8B9}"/>
              </a:ext>
            </a:extLst>
          </p:cNvPr>
          <p:cNvSpPr txBox="1"/>
          <p:nvPr/>
        </p:nvSpPr>
        <p:spPr>
          <a:xfrm>
            <a:off x="4767943" y="718457"/>
            <a:ext cx="37033199" cy="8094524"/>
          </a:xfrm>
          <a:prstGeom prst="rect">
            <a:avLst/>
          </a:prstGeom>
          <a:noFill/>
        </p:spPr>
        <p:txBody>
          <a:bodyPr wrap="square" rtlCol="0">
            <a:spAutoFit/>
          </a:bodyPr>
          <a:lstStyle/>
          <a:p>
            <a:pPr algn="ctr"/>
            <a:r>
              <a:rPr lang="en-US" sz="26000" dirty="0">
                <a:latin typeface="+mj-lt"/>
              </a:rPr>
              <a:t>Why are Chi-Square Tests Important in our Research?</a:t>
            </a:r>
          </a:p>
        </p:txBody>
      </p:sp>
      <p:sp>
        <p:nvSpPr>
          <p:cNvPr id="5" name="TextBox 4">
            <a:extLst>
              <a:ext uri="{FF2B5EF4-FFF2-40B4-BE49-F238E27FC236}">
                <a16:creationId xmlns:a16="http://schemas.microsoft.com/office/drawing/2014/main" id="{5B006481-A07F-E331-F30B-546639B59606}"/>
              </a:ext>
            </a:extLst>
          </p:cNvPr>
          <p:cNvSpPr txBox="1"/>
          <p:nvPr/>
        </p:nvSpPr>
        <p:spPr>
          <a:xfrm>
            <a:off x="2351315" y="9988621"/>
            <a:ext cx="40429542" cy="19482256"/>
          </a:xfrm>
          <a:prstGeom prst="rect">
            <a:avLst/>
          </a:prstGeom>
          <a:noFill/>
        </p:spPr>
        <p:txBody>
          <a:bodyPr wrap="square">
            <a:spAutoFit/>
          </a:bodyPr>
          <a:lstStyle/>
          <a:p>
            <a:pPr algn="ctr"/>
            <a:r>
              <a:rPr lang="en-US" sz="9000" dirty="0">
                <a:latin typeface="+mj-lt"/>
              </a:rPr>
              <a:t>These tests are important because they test the statistical significance of the data being analyzed. This allows for us to test the following: </a:t>
            </a:r>
          </a:p>
          <a:p>
            <a:pPr algn="ctr"/>
            <a:endParaRPr lang="en-US" sz="9000" dirty="0">
              <a:latin typeface="+mj-lt"/>
            </a:endParaRPr>
          </a:p>
          <a:p>
            <a:pPr algn="ctr"/>
            <a:r>
              <a:rPr lang="en-US" sz="9000" dirty="0">
                <a:latin typeface="+mj-lt"/>
              </a:rPr>
              <a:t>D</a:t>
            </a:r>
            <a:r>
              <a:rPr lang="en-US" sz="9000" dirty="0">
                <a:latin typeface="+mj-lt"/>
                <a:cs typeface="Times New Roman"/>
              </a:rPr>
              <a:t>oes political party affiliation influence environmental spending priorities and preferences and what role do voting behavior, consumption of news, opinions on spending for parks and recreational services, and views on spending for alternative energy sources play in shaping these spending prerogatives? </a:t>
            </a:r>
          </a:p>
          <a:p>
            <a:pPr algn="ctr"/>
            <a:endParaRPr lang="en-US" sz="9000" dirty="0">
              <a:latin typeface="+mj-lt"/>
              <a:cs typeface="Times New Roman"/>
            </a:endParaRPr>
          </a:p>
          <a:p>
            <a:pPr algn="ctr"/>
            <a:r>
              <a:rPr lang="en-US" sz="9000" dirty="0">
                <a:latin typeface="+mj-lt"/>
                <a:cs typeface="Times New Roman"/>
              </a:rPr>
              <a:t>The results from our chi-squared tests indicate that the statistical significance of most of our variable groups is enough to reject our null hypothesis. This means that for most variables, there is a significant relation between them. </a:t>
            </a:r>
          </a:p>
          <a:p>
            <a:pPr algn="ctr"/>
            <a:endParaRPr lang="en-US" sz="9000" dirty="0">
              <a:solidFill>
                <a:srgbClr val="000000"/>
              </a:solidFill>
              <a:latin typeface="+mj-lt"/>
              <a:cs typeface="Times New Roman"/>
            </a:endParaRPr>
          </a:p>
          <a:p>
            <a:pPr algn="ctr"/>
            <a:r>
              <a:rPr lang="en-US" sz="9000" dirty="0">
                <a:solidFill>
                  <a:srgbClr val="000000"/>
                </a:solidFill>
                <a:latin typeface="+mj-lt"/>
                <a:cs typeface="Times New Roman"/>
              </a:rPr>
              <a:t>Therefore, voting choice does influence views on environmental spending. News consumption with NATENRGY and NATPARK showed a weaker relationship.</a:t>
            </a:r>
            <a:endParaRPr lang="en-US" sz="9000" dirty="0">
              <a:solidFill>
                <a:srgbClr val="000000"/>
              </a:solidFill>
              <a:latin typeface="+mj-lt"/>
            </a:endParaRPr>
          </a:p>
        </p:txBody>
      </p:sp>
      <p:sp>
        <p:nvSpPr>
          <p:cNvPr id="2" name="Slide Number Placeholder 1">
            <a:extLst>
              <a:ext uri="{FF2B5EF4-FFF2-40B4-BE49-F238E27FC236}">
                <a16:creationId xmlns:a16="http://schemas.microsoft.com/office/drawing/2014/main" id="{A5F2D5AF-6612-70BB-06D5-AE932FCEA420}"/>
              </a:ext>
            </a:extLst>
          </p:cNvPr>
          <p:cNvSpPr>
            <a:spLocks noGrp="1"/>
          </p:cNvSpPr>
          <p:nvPr>
            <p:ph type="sldNum" sz="quarter" idx="7"/>
          </p:nvPr>
        </p:nvSpPr>
        <p:spPr/>
        <p:txBody>
          <a:bodyPr/>
          <a:lstStyle/>
          <a:p>
            <a:fld id="{B6F15528-21DE-4FAA-801E-634DDDAF4B2B}" type="slidenum">
              <a:rPr lang="en-US"/>
              <a:t>15</a:t>
            </a:fld>
            <a:endParaRPr lang="en-US"/>
          </a:p>
        </p:txBody>
      </p:sp>
      <p:sp>
        <p:nvSpPr>
          <p:cNvPr id="4" name="TextBox 3">
            <a:extLst>
              <a:ext uri="{FF2B5EF4-FFF2-40B4-BE49-F238E27FC236}">
                <a16:creationId xmlns:a16="http://schemas.microsoft.com/office/drawing/2014/main" id="{7C208700-1381-45AD-37AB-88BC81835AB0}"/>
              </a:ext>
            </a:extLst>
          </p:cNvPr>
          <p:cNvSpPr txBox="1"/>
          <p:nvPr/>
        </p:nvSpPr>
        <p:spPr>
          <a:xfrm>
            <a:off x="2033752" y="30886225"/>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400" dirty="0">
                <a:latin typeface="Calibri"/>
              </a:rPr>
              <a:t>14</a:t>
            </a:r>
            <a:endParaRPr lang="en-US" sz="5400" dirty="0">
              <a:latin typeface="Calibri"/>
              <a:ea typeface="Calibri"/>
              <a:cs typeface="Calibri"/>
            </a:endParaRPr>
          </a:p>
        </p:txBody>
      </p:sp>
    </p:spTree>
    <p:extLst>
      <p:ext uri="{BB962C8B-B14F-4D97-AF65-F5344CB8AC3E}">
        <p14:creationId xmlns:p14="http://schemas.microsoft.com/office/powerpoint/2010/main" val="23757121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880227" cy="32918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16699E45-F31A-7109-309F-C25E992AB0D3}"/>
              </a:ext>
            </a:extLst>
          </p:cNvPr>
          <p:cNvSpPr txBox="1"/>
          <p:nvPr/>
        </p:nvSpPr>
        <p:spPr>
          <a:xfrm>
            <a:off x="3012033" y="3051438"/>
            <a:ext cx="37856160" cy="6362702"/>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rtl="0">
              <a:lnSpc>
                <a:spcPct val="90000"/>
              </a:lnSpc>
              <a:spcBef>
                <a:spcPct val="0"/>
              </a:spcBef>
              <a:spcAft>
                <a:spcPts val="600"/>
              </a:spcAft>
            </a:pPr>
            <a:r>
              <a:rPr lang="en-US" sz="22700" kern="1200" dirty="0">
                <a:solidFill>
                  <a:schemeClr val="tx1"/>
                </a:solidFill>
                <a:latin typeface="+mj-lt"/>
                <a:ea typeface="+mj-ea"/>
                <a:cs typeface="+mj-cs"/>
              </a:rPr>
              <a:t>Conclusion</a:t>
            </a:r>
          </a:p>
        </p:txBody>
      </p:sp>
      <p:sp>
        <p:nvSpPr>
          <p:cNvPr id="14"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08529" y="8051390"/>
            <a:ext cx="39074141" cy="87782"/>
          </a:xfrm>
          <a:custGeom>
            <a:avLst/>
            <a:gdLst>
              <a:gd name="connsiteX0" fmla="*/ 0 w 39074141"/>
              <a:gd name="connsiteY0" fmla="*/ 0 h 87782"/>
              <a:gd name="connsiteX1" fmla="*/ 1088494 w 39074141"/>
              <a:gd name="connsiteY1" fmla="*/ 0 h 87782"/>
              <a:gd name="connsiteX2" fmla="*/ 1395505 w 39074141"/>
              <a:gd name="connsiteY2" fmla="*/ 0 h 87782"/>
              <a:gd name="connsiteX3" fmla="*/ 1311775 w 39074141"/>
              <a:gd name="connsiteY3" fmla="*/ 0 h 87782"/>
              <a:gd name="connsiteX4" fmla="*/ 2009527 w 39074141"/>
              <a:gd name="connsiteY4" fmla="*/ 0 h 87782"/>
              <a:gd name="connsiteX5" fmla="*/ 1925797 w 39074141"/>
              <a:gd name="connsiteY5" fmla="*/ 0 h 87782"/>
              <a:gd name="connsiteX6" fmla="*/ 3405032 w 39074141"/>
              <a:gd name="connsiteY6" fmla="*/ 0 h 87782"/>
              <a:gd name="connsiteX7" fmla="*/ 4884268 w 39074141"/>
              <a:gd name="connsiteY7" fmla="*/ 0 h 87782"/>
              <a:gd name="connsiteX8" fmla="*/ 4409796 w 39074141"/>
              <a:gd name="connsiteY8" fmla="*/ 0 h 87782"/>
              <a:gd name="connsiteX9" fmla="*/ 3935324 w 39074141"/>
              <a:gd name="connsiteY9" fmla="*/ 0 h 87782"/>
              <a:gd name="connsiteX10" fmla="*/ 3851594 w 39074141"/>
              <a:gd name="connsiteY10" fmla="*/ 0 h 87782"/>
              <a:gd name="connsiteX11" fmla="*/ 4158605 w 39074141"/>
              <a:gd name="connsiteY11" fmla="*/ 0 h 87782"/>
              <a:gd name="connsiteX12" fmla="*/ 4074875 w 39074141"/>
              <a:gd name="connsiteY12" fmla="*/ 0 h 87782"/>
              <a:gd name="connsiteX13" fmla="*/ 3991144 w 39074141"/>
              <a:gd name="connsiteY13" fmla="*/ 0 h 87782"/>
              <a:gd name="connsiteX14" fmla="*/ 3907414 w 39074141"/>
              <a:gd name="connsiteY14" fmla="*/ 0 h 87782"/>
              <a:gd name="connsiteX15" fmla="*/ 4995908 w 39074141"/>
              <a:gd name="connsiteY15" fmla="*/ 0 h 87782"/>
              <a:gd name="connsiteX16" fmla="*/ 4912178 w 39074141"/>
              <a:gd name="connsiteY16" fmla="*/ 0 h 87782"/>
              <a:gd name="connsiteX17" fmla="*/ 5609930 w 39074141"/>
              <a:gd name="connsiteY17" fmla="*/ 0 h 87782"/>
              <a:gd name="connsiteX18" fmla="*/ 5526200 w 39074141"/>
              <a:gd name="connsiteY18" fmla="*/ 0 h 87782"/>
              <a:gd name="connsiteX19" fmla="*/ 7005435 w 39074141"/>
              <a:gd name="connsiteY19" fmla="*/ 0 h 87782"/>
              <a:gd name="connsiteX20" fmla="*/ 8093929 w 39074141"/>
              <a:gd name="connsiteY20" fmla="*/ 0 h 87782"/>
              <a:gd name="connsiteX21" fmla="*/ 8791682 w 39074141"/>
              <a:gd name="connsiteY21" fmla="*/ 0 h 87782"/>
              <a:gd name="connsiteX22" fmla="*/ 8707951 w 39074141"/>
              <a:gd name="connsiteY22" fmla="*/ 0 h 87782"/>
              <a:gd name="connsiteX23" fmla="*/ 8233480 w 39074141"/>
              <a:gd name="connsiteY23" fmla="*/ 0 h 87782"/>
              <a:gd name="connsiteX24" fmla="*/ 9321974 w 39074141"/>
              <a:gd name="connsiteY24" fmla="*/ 0 h 87782"/>
              <a:gd name="connsiteX25" fmla="*/ 10801209 w 39074141"/>
              <a:gd name="connsiteY25" fmla="*/ 0 h 87782"/>
              <a:gd name="connsiteX26" fmla="*/ 12280444 w 39074141"/>
              <a:gd name="connsiteY26" fmla="*/ 0 h 87782"/>
              <a:gd name="connsiteX27" fmla="*/ 13368938 w 39074141"/>
              <a:gd name="connsiteY27" fmla="*/ 0 h 87782"/>
              <a:gd name="connsiteX28" fmla="*/ 13675949 w 39074141"/>
              <a:gd name="connsiteY28" fmla="*/ 0 h 87782"/>
              <a:gd name="connsiteX29" fmla="*/ 13201478 w 39074141"/>
              <a:gd name="connsiteY29" fmla="*/ 0 h 87782"/>
              <a:gd name="connsiteX30" fmla="*/ 13117747 w 39074141"/>
              <a:gd name="connsiteY30" fmla="*/ 0 h 87782"/>
              <a:gd name="connsiteX31" fmla="*/ 14206241 w 39074141"/>
              <a:gd name="connsiteY31" fmla="*/ 0 h 87782"/>
              <a:gd name="connsiteX32" fmla="*/ 13731770 w 39074141"/>
              <a:gd name="connsiteY32" fmla="*/ 0 h 87782"/>
              <a:gd name="connsiteX33" fmla="*/ 13648039 w 39074141"/>
              <a:gd name="connsiteY33" fmla="*/ 0 h 87782"/>
              <a:gd name="connsiteX34" fmla="*/ 14345792 w 39074141"/>
              <a:gd name="connsiteY34" fmla="*/ 0 h 87782"/>
              <a:gd name="connsiteX35" fmla="*/ 15043544 w 39074141"/>
              <a:gd name="connsiteY35" fmla="*/ 0 h 87782"/>
              <a:gd name="connsiteX36" fmla="*/ 14569073 w 39074141"/>
              <a:gd name="connsiteY36" fmla="*/ 0 h 87782"/>
              <a:gd name="connsiteX37" fmla="*/ 14094601 w 39074141"/>
              <a:gd name="connsiteY37" fmla="*/ 0 h 87782"/>
              <a:gd name="connsiteX38" fmla="*/ 14792353 w 39074141"/>
              <a:gd name="connsiteY38" fmla="*/ 0 h 87782"/>
              <a:gd name="connsiteX39" fmla="*/ 14708623 w 39074141"/>
              <a:gd name="connsiteY39" fmla="*/ 0 h 87782"/>
              <a:gd name="connsiteX40" fmla="*/ 14624893 w 39074141"/>
              <a:gd name="connsiteY40" fmla="*/ 0 h 87782"/>
              <a:gd name="connsiteX41" fmla="*/ 14541162 w 39074141"/>
              <a:gd name="connsiteY41" fmla="*/ 0 h 87782"/>
              <a:gd name="connsiteX42" fmla="*/ 15238915 w 39074141"/>
              <a:gd name="connsiteY42" fmla="*/ 0 h 87782"/>
              <a:gd name="connsiteX43" fmla="*/ 15155185 w 39074141"/>
              <a:gd name="connsiteY43" fmla="*/ 0 h 87782"/>
              <a:gd name="connsiteX44" fmla="*/ 16634420 w 39074141"/>
              <a:gd name="connsiteY44" fmla="*/ 0 h 87782"/>
              <a:gd name="connsiteX45" fmla="*/ 16550690 w 39074141"/>
              <a:gd name="connsiteY45" fmla="*/ 0 h 87782"/>
              <a:gd name="connsiteX46" fmla="*/ 16857701 w 39074141"/>
              <a:gd name="connsiteY46" fmla="*/ 0 h 87782"/>
              <a:gd name="connsiteX47" fmla="*/ 16773971 w 39074141"/>
              <a:gd name="connsiteY47" fmla="*/ 0 h 87782"/>
              <a:gd name="connsiteX48" fmla="*/ 17471723 w 39074141"/>
              <a:gd name="connsiteY48" fmla="*/ 0 h 87782"/>
              <a:gd name="connsiteX49" fmla="*/ 16997251 w 39074141"/>
              <a:gd name="connsiteY49" fmla="*/ 0 h 87782"/>
              <a:gd name="connsiteX50" fmla="*/ 16522780 w 39074141"/>
              <a:gd name="connsiteY50" fmla="*/ 0 h 87782"/>
              <a:gd name="connsiteX51" fmla="*/ 17220532 w 39074141"/>
              <a:gd name="connsiteY51" fmla="*/ 0 h 87782"/>
              <a:gd name="connsiteX52" fmla="*/ 17136802 w 39074141"/>
              <a:gd name="connsiteY52" fmla="*/ 0 h 87782"/>
              <a:gd name="connsiteX53" fmla="*/ 16662330 w 39074141"/>
              <a:gd name="connsiteY53" fmla="*/ 0 h 87782"/>
              <a:gd name="connsiteX54" fmla="*/ 17750824 w 39074141"/>
              <a:gd name="connsiteY54" fmla="*/ 0 h 87782"/>
              <a:gd name="connsiteX55" fmla="*/ 18839318 w 39074141"/>
              <a:gd name="connsiteY55" fmla="*/ 0 h 87782"/>
              <a:gd name="connsiteX56" fmla="*/ 18364846 w 39074141"/>
              <a:gd name="connsiteY56" fmla="*/ 0 h 87782"/>
              <a:gd name="connsiteX57" fmla="*/ 19453340 w 39074141"/>
              <a:gd name="connsiteY57" fmla="*/ 0 h 87782"/>
              <a:gd name="connsiteX58" fmla="*/ 18978868 w 39074141"/>
              <a:gd name="connsiteY58" fmla="*/ 0 h 87782"/>
              <a:gd name="connsiteX59" fmla="*/ 20067362 w 39074141"/>
              <a:gd name="connsiteY59" fmla="*/ 0 h 87782"/>
              <a:gd name="connsiteX60" fmla="*/ 19592891 w 39074141"/>
              <a:gd name="connsiteY60" fmla="*/ 0 h 87782"/>
              <a:gd name="connsiteX61" fmla="*/ 20681385 w 39074141"/>
              <a:gd name="connsiteY61" fmla="*/ 0 h 87782"/>
              <a:gd name="connsiteX62" fmla="*/ 20988396 w 39074141"/>
              <a:gd name="connsiteY62" fmla="*/ 0 h 87782"/>
              <a:gd name="connsiteX63" fmla="*/ 21686148 w 39074141"/>
              <a:gd name="connsiteY63" fmla="*/ 0 h 87782"/>
              <a:gd name="connsiteX64" fmla="*/ 22774642 w 39074141"/>
              <a:gd name="connsiteY64" fmla="*/ 0 h 87782"/>
              <a:gd name="connsiteX65" fmla="*/ 22690912 w 39074141"/>
              <a:gd name="connsiteY65" fmla="*/ 0 h 87782"/>
              <a:gd name="connsiteX66" fmla="*/ 22216440 w 39074141"/>
              <a:gd name="connsiteY66" fmla="*/ 0 h 87782"/>
              <a:gd name="connsiteX67" fmla="*/ 22914193 w 39074141"/>
              <a:gd name="connsiteY67" fmla="*/ 0 h 87782"/>
              <a:gd name="connsiteX68" fmla="*/ 22830462 w 39074141"/>
              <a:gd name="connsiteY68" fmla="*/ 0 h 87782"/>
              <a:gd name="connsiteX69" fmla="*/ 23528215 w 39074141"/>
              <a:gd name="connsiteY69" fmla="*/ 0 h 87782"/>
              <a:gd name="connsiteX70" fmla="*/ 24616709 w 39074141"/>
              <a:gd name="connsiteY70" fmla="*/ 0 h 87782"/>
              <a:gd name="connsiteX71" fmla="*/ 25705203 w 39074141"/>
              <a:gd name="connsiteY71" fmla="*/ 0 h 87782"/>
              <a:gd name="connsiteX72" fmla="*/ 26402955 w 39074141"/>
              <a:gd name="connsiteY72" fmla="*/ 0 h 87782"/>
              <a:gd name="connsiteX73" fmla="*/ 27100708 w 39074141"/>
              <a:gd name="connsiteY73" fmla="*/ 0 h 87782"/>
              <a:gd name="connsiteX74" fmla="*/ 27798460 w 39074141"/>
              <a:gd name="connsiteY74" fmla="*/ 0 h 87782"/>
              <a:gd name="connsiteX75" fmla="*/ 28496213 w 39074141"/>
              <a:gd name="connsiteY75" fmla="*/ 0 h 87782"/>
              <a:gd name="connsiteX76" fmla="*/ 29975448 w 39074141"/>
              <a:gd name="connsiteY76" fmla="*/ 0 h 87782"/>
              <a:gd name="connsiteX77" fmla="*/ 29500976 w 39074141"/>
              <a:gd name="connsiteY77" fmla="*/ 0 h 87782"/>
              <a:gd name="connsiteX78" fmla="*/ 29026505 w 39074141"/>
              <a:gd name="connsiteY78" fmla="*/ 0 h 87782"/>
              <a:gd name="connsiteX79" fmla="*/ 29724257 w 39074141"/>
              <a:gd name="connsiteY79" fmla="*/ 0 h 87782"/>
              <a:gd name="connsiteX80" fmla="*/ 29640527 w 39074141"/>
              <a:gd name="connsiteY80" fmla="*/ 0 h 87782"/>
              <a:gd name="connsiteX81" fmla="*/ 29556797 w 39074141"/>
              <a:gd name="connsiteY81" fmla="*/ 0 h 87782"/>
              <a:gd name="connsiteX82" fmla="*/ 31036032 w 39074141"/>
              <a:gd name="connsiteY82" fmla="*/ 0 h 87782"/>
              <a:gd name="connsiteX83" fmla="*/ 32515267 w 39074141"/>
              <a:gd name="connsiteY83" fmla="*/ 0 h 87782"/>
              <a:gd name="connsiteX84" fmla="*/ 32822278 w 39074141"/>
              <a:gd name="connsiteY84" fmla="*/ 0 h 87782"/>
              <a:gd name="connsiteX85" fmla="*/ 32738548 w 39074141"/>
              <a:gd name="connsiteY85" fmla="*/ 0 h 87782"/>
              <a:gd name="connsiteX86" fmla="*/ 32654818 w 39074141"/>
              <a:gd name="connsiteY86" fmla="*/ 0 h 87782"/>
              <a:gd name="connsiteX87" fmla="*/ 34134053 w 39074141"/>
              <a:gd name="connsiteY87" fmla="*/ 0 h 87782"/>
              <a:gd name="connsiteX88" fmla="*/ 34831806 w 39074141"/>
              <a:gd name="connsiteY88" fmla="*/ 0 h 87782"/>
              <a:gd name="connsiteX89" fmla="*/ 35920300 w 39074141"/>
              <a:gd name="connsiteY89" fmla="*/ 0 h 87782"/>
              <a:gd name="connsiteX90" fmla="*/ 35445828 w 39074141"/>
              <a:gd name="connsiteY90" fmla="*/ 0 h 87782"/>
              <a:gd name="connsiteX91" fmla="*/ 35362098 w 39074141"/>
              <a:gd name="connsiteY91" fmla="*/ 0 h 87782"/>
              <a:gd name="connsiteX92" fmla="*/ 36450592 w 39074141"/>
              <a:gd name="connsiteY92" fmla="*/ 0 h 87782"/>
              <a:gd name="connsiteX93" fmla="*/ 35976120 w 39074141"/>
              <a:gd name="connsiteY93" fmla="*/ 0 h 87782"/>
              <a:gd name="connsiteX94" fmla="*/ 37455355 w 39074141"/>
              <a:gd name="connsiteY94" fmla="*/ 0 h 87782"/>
              <a:gd name="connsiteX95" fmla="*/ 37762366 w 39074141"/>
              <a:gd name="connsiteY95" fmla="*/ 0 h 87782"/>
              <a:gd name="connsiteX96" fmla="*/ 37678636 w 39074141"/>
              <a:gd name="connsiteY96" fmla="*/ 0 h 87782"/>
              <a:gd name="connsiteX97" fmla="*/ 39074141 w 39074141"/>
              <a:gd name="connsiteY97" fmla="*/ 0 h 87782"/>
              <a:gd name="connsiteX98" fmla="*/ 39074141 w 39074141"/>
              <a:gd name="connsiteY98" fmla="*/ 87782 h 87782"/>
              <a:gd name="connsiteX99" fmla="*/ 38376388 w 39074141"/>
              <a:gd name="connsiteY99" fmla="*/ 87782 h 87782"/>
              <a:gd name="connsiteX100" fmla="*/ 36897153 w 39074141"/>
              <a:gd name="connsiteY100" fmla="*/ 87782 h 87782"/>
              <a:gd name="connsiteX101" fmla="*/ 36590142 w 39074141"/>
              <a:gd name="connsiteY101" fmla="*/ 87782 h 87782"/>
              <a:gd name="connsiteX102" fmla="*/ 36283131 w 39074141"/>
              <a:gd name="connsiteY102" fmla="*/ 87782 h 87782"/>
              <a:gd name="connsiteX103" fmla="*/ 35976120 w 39074141"/>
              <a:gd name="connsiteY103" fmla="*/ 87782 h 87782"/>
              <a:gd name="connsiteX104" fmla="*/ 34887626 w 39074141"/>
              <a:gd name="connsiteY104" fmla="*/ 87782 h 87782"/>
              <a:gd name="connsiteX105" fmla="*/ 34189873 w 39074141"/>
              <a:gd name="connsiteY105" fmla="*/ 87782 h 87782"/>
              <a:gd name="connsiteX106" fmla="*/ 33101379 w 39074141"/>
              <a:gd name="connsiteY106" fmla="*/ 87782 h 87782"/>
              <a:gd name="connsiteX107" fmla="*/ 32794368 w 39074141"/>
              <a:gd name="connsiteY107" fmla="*/ 87782 h 87782"/>
              <a:gd name="connsiteX108" fmla="*/ 32487357 w 39074141"/>
              <a:gd name="connsiteY108" fmla="*/ 87782 h 87782"/>
              <a:gd name="connsiteX109" fmla="*/ 31008122 w 39074141"/>
              <a:gd name="connsiteY109" fmla="*/ 87782 h 87782"/>
              <a:gd name="connsiteX110" fmla="*/ 29919628 w 39074141"/>
              <a:gd name="connsiteY110" fmla="*/ 87782 h 87782"/>
              <a:gd name="connsiteX111" fmla="*/ 28831134 w 39074141"/>
              <a:gd name="connsiteY111" fmla="*/ 87782 h 87782"/>
              <a:gd name="connsiteX112" fmla="*/ 27351899 w 39074141"/>
              <a:gd name="connsiteY112" fmla="*/ 87782 h 87782"/>
              <a:gd name="connsiteX113" fmla="*/ 27826370 w 39074141"/>
              <a:gd name="connsiteY113" fmla="*/ 87782 h 87782"/>
              <a:gd name="connsiteX114" fmla="*/ 26347135 w 39074141"/>
              <a:gd name="connsiteY114" fmla="*/ 87782 h 87782"/>
              <a:gd name="connsiteX115" fmla="*/ 26040124 w 39074141"/>
              <a:gd name="connsiteY115" fmla="*/ 87782 h 87782"/>
              <a:gd name="connsiteX116" fmla="*/ 25733113 w 39074141"/>
              <a:gd name="connsiteY116" fmla="*/ 87782 h 87782"/>
              <a:gd name="connsiteX117" fmla="*/ 26207585 w 39074141"/>
              <a:gd name="connsiteY117" fmla="*/ 87782 h 87782"/>
              <a:gd name="connsiteX118" fmla="*/ 24728349 w 39074141"/>
              <a:gd name="connsiteY118" fmla="*/ 87782 h 87782"/>
              <a:gd name="connsiteX119" fmla="*/ 23249114 w 39074141"/>
              <a:gd name="connsiteY119" fmla="*/ 87782 h 87782"/>
              <a:gd name="connsiteX120" fmla="*/ 22942103 w 39074141"/>
              <a:gd name="connsiteY120" fmla="*/ 87782 h 87782"/>
              <a:gd name="connsiteX121" fmla="*/ 21462867 w 39074141"/>
              <a:gd name="connsiteY121" fmla="*/ 87782 h 87782"/>
              <a:gd name="connsiteX122" fmla="*/ 21155856 w 39074141"/>
              <a:gd name="connsiteY122" fmla="*/ 87782 h 87782"/>
              <a:gd name="connsiteX123" fmla="*/ 19676621 w 39074141"/>
              <a:gd name="connsiteY123" fmla="*/ 87782 h 87782"/>
              <a:gd name="connsiteX124" fmla="*/ 18197386 w 39074141"/>
              <a:gd name="connsiteY124" fmla="*/ 87782 h 87782"/>
              <a:gd name="connsiteX125" fmla="*/ 17499633 w 39074141"/>
              <a:gd name="connsiteY125" fmla="*/ 87782 h 87782"/>
              <a:gd name="connsiteX126" fmla="*/ 16020398 w 39074141"/>
              <a:gd name="connsiteY126" fmla="*/ 87782 h 87782"/>
              <a:gd name="connsiteX127" fmla="*/ 16494870 w 39074141"/>
              <a:gd name="connsiteY127" fmla="*/ 87782 h 87782"/>
              <a:gd name="connsiteX128" fmla="*/ 15015634 w 39074141"/>
              <a:gd name="connsiteY128" fmla="*/ 87782 h 87782"/>
              <a:gd name="connsiteX129" fmla="*/ 15099364 w 39074141"/>
              <a:gd name="connsiteY129" fmla="*/ 87782 h 87782"/>
              <a:gd name="connsiteX130" fmla="*/ 13620129 w 39074141"/>
              <a:gd name="connsiteY130" fmla="*/ 87782 h 87782"/>
              <a:gd name="connsiteX131" fmla="*/ 12140894 w 39074141"/>
              <a:gd name="connsiteY131" fmla="*/ 87782 h 87782"/>
              <a:gd name="connsiteX132" fmla="*/ 11833883 w 39074141"/>
              <a:gd name="connsiteY132" fmla="*/ 87782 h 87782"/>
              <a:gd name="connsiteX133" fmla="*/ 10354647 w 39074141"/>
              <a:gd name="connsiteY133" fmla="*/ 87782 h 87782"/>
              <a:gd name="connsiteX134" fmla="*/ 8875412 w 39074141"/>
              <a:gd name="connsiteY134" fmla="*/ 87782 h 87782"/>
              <a:gd name="connsiteX135" fmla="*/ 9349884 w 39074141"/>
              <a:gd name="connsiteY135" fmla="*/ 87782 h 87782"/>
              <a:gd name="connsiteX136" fmla="*/ 9042873 w 39074141"/>
              <a:gd name="connsiteY136" fmla="*/ 87782 h 87782"/>
              <a:gd name="connsiteX137" fmla="*/ 7563637 w 39074141"/>
              <a:gd name="connsiteY137" fmla="*/ 87782 h 87782"/>
              <a:gd name="connsiteX138" fmla="*/ 6865885 w 39074141"/>
              <a:gd name="connsiteY138" fmla="*/ 87782 h 87782"/>
              <a:gd name="connsiteX139" fmla="*/ 5386649 w 39074141"/>
              <a:gd name="connsiteY139" fmla="*/ 87782 h 87782"/>
              <a:gd name="connsiteX140" fmla="*/ 5861121 w 39074141"/>
              <a:gd name="connsiteY140" fmla="*/ 87782 h 87782"/>
              <a:gd name="connsiteX141" fmla="*/ 5163369 w 39074141"/>
              <a:gd name="connsiteY141" fmla="*/ 87782 h 87782"/>
              <a:gd name="connsiteX142" fmla="*/ 5637840 w 39074141"/>
              <a:gd name="connsiteY142" fmla="*/ 87782 h 87782"/>
              <a:gd name="connsiteX143" fmla="*/ 5721571 w 39074141"/>
              <a:gd name="connsiteY143" fmla="*/ 87782 h 87782"/>
              <a:gd name="connsiteX144" fmla="*/ 4242335 w 39074141"/>
              <a:gd name="connsiteY144" fmla="*/ 87782 h 87782"/>
              <a:gd name="connsiteX145" fmla="*/ 2763100 w 39074141"/>
              <a:gd name="connsiteY145" fmla="*/ 87782 h 87782"/>
              <a:gd name="connsiteX146" fmla="*/ 1674606 w 39074141"/>
              <a:gd name="connsiteY146" fmla="*/ 87782 h 87782"/>
              <a:gd name="connsiteX147" fmla="*/ 2149078 w 39074141"/>
              <a:gd name="connsiteY147" fmla="*/ 87782 h 87782"/>
              <a:gd name="connsiteX148" fmla="*/ 669842 w 39074141"/>
              <a:gd name="connsiteY148" fmla="*/ 87782 h 87782"/>
              <a:gd name="connsiteX149" fmla="*/ 0 w 39074141"/>
              <a:gd name="connsiteY149" fmla="*/ 87782 h 87782"/>
              <a:gd name="connsiteX150" fmla="*/ 0 w 39074141"/>
              <a:gd name="connsiteY150" fmla="*/ 0 h 87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39074141" h="87782" fill="none" extrusionOk="0">
                <a:moveTo>
                  <a:pt x="0" y="0"/>
                </a:moveTo>
                <a:cubicBezTo>
                  <a:pt x="336179" y="41458"/>
                  <a:pt x="744933" y="-872"/>
                  <a:pt x="1088494" y="0"/>
                </a:cubicBezTo>
                <a:cubicBezTo>
                  <a:pt x="1432055" y="872"/>
                  <a:pt x="1258137" y="4302"/>
                  <a:pt x="1395505" y="0"/>
                </a:cubicBezTo>
                <a:cubicBezTo>
                  <a:pt x="1258137" y="4302"/>
                  <a:pt x="1353441" y="-2524"/>
                  <a:pt x="1311775" y="0"/>
                </a:cubicBezTo>
                <a:cubicBezTo>
                  <a:pt x="1353441" y="-2524"/>
                  <a:pt x="1821934" y="-19236"/>
                  <a:pt x="2009527" y="0"/>
                </a:cubicBezTo>
                <a:cubicBezTo>
                  <a:pt x="1821934" y="-19236"/>
                  <a:pt x="1952480" y="3169"/>
                  <a:pt x="1925797" y="0"/>
                </a:cubicBezTo>
                <a:cubicBezTo>
                  <a:pt x="1952480" y="3169"/>
                  <a:pt x="2915061" y="11784"/>
                  <a:pt x="3405032" y="0"/>
                </a:cubicBezTo>
                <a:cubicBezTo>
                  <a:pt x="3895004" y="-11784"/>
                  <a:pt x="4528996" y="57211"/>
                  <a:pt x="4884268" y="0"/>
                </a:cubicBezTo>
                <a:cubicBezTo>
                  <a:pt x="4528996" y="57211"/>
                  <a:pt x="4548537" y="15271"/>
                  <a:pt x="4409796" y="0"/>
                </a:cubicBezTo>
                <a:cubicBezTo>
                  <a:pt x="4271055" y="-15271"/>
                  <a:pt x="4074158" y="-8944"/>
                  <a:pt x="3935324" y="0"/>
                </a:cubicBezTo>
                <a:cubicBezTo>
                  <a:pt x="3796490" y="8944"/>
                  <a:pt x="3886949" y="-484"/>
                  <a:pt x="3851594" y="0"/>
                </a:cubicBezTo>
                <a:cubicBezTo>
                  <a:pt x="3886949" y="-484"/>
                  <a:pt x="4066182" y="2300"/>
                  <a:pt x="4158605" y="0"/>
                </a:cubicBezTo>
                <a:cubicBezTo>
                  <a:pt x="4066182" y="2300"/>
                  <a:pt x="4095746" y="-2106"/>
                  <a:pt x="4074875" y="0"/>
                </a:cubicBezTo>
                <a:cubicBezTo>
                  <a:pt x="4054004" y="2106"/>
                  <a:pt x="4014173" y="821"/>
                  <a:pt x="3991144" y="0"/>
                </a:cubicBezTo>
                <a:cubicBezTo>
                  <a:pt x="3968115" y="-821"/>
                  <a:pt x="3931211" y="3112"/>
                  <a:pt x="3907414" y="0"/>
                </a:cubicBezTo>
                <a:cubicBezTo>
                  <a:pt x="3931211" y="3112"/>
                  <a:pt x="4476916" y="-15591"/>
                  <a:pt x="4995908" y="0"/>
                </a:cubicBezTo>
                <a:cubicBezTo>
                  <a:pt x="4476916" y="-15591"/>
                  <a:pt x="4942981" y="-258"/>
                  <a:pt x="4912178" y="0"/>
                </a:cubicBezTo>
                <a:cubicBezTo>
                  <a:pt x="4942981" y="-258"/>
                  <a:pt x="5383899" y="3131"/>
                  <a:pt x="5609930" y="0"/>
                </a:cubicBezTo>
                <a:cubicBezTo>
                  <a:pt x="5383899" y="3131"/>
                  <a:pt x="5556575" y="-3353"/>
                  <a:pt x="5526200" y="0"/>
                </a:cubicBezTo>
                <a:cubicBezTo>
                  <a:pt x="5556575" y="-3353"/>
                  <a:pt x="6552496" y="-1314"/>
                  <a:pt x="7005435" y="0"/>
                </a:cubicBezTo>
                <a:cubicBezTo>
                  <a:pt x="7458375" y="1314"/>
                  <a:pt x="7864723" y="496"/>
                  <a:pt x="8093929" y="0"/>
                </a:cubicBezTo>
                <a:cubicBezTo>
                  <a:pt x="8323135" y="-496"/>
                  <a:pt x="8494555" y="-17099"/>
                  <a:pt x="8791682" y="0"/>
                </a:cubicBezTo>
                <a:cubicBezTo>
                  <a:pt x="8494555" y="-17099"/>
                  <a:pt x="8737705" y="3053"/>
                  <a:pt x="8707951" y="0"/>
                </a:cubicBezTo>
                <a:cubicBezTo>
                  <a:pt x="8678197" y="-3053"/>
                  <a:pt x="8461051" y="-15621"/>
                  <a:pt x="8233480" y="0"/>
                </a:cubicBezTo>
                <a:cubicBezTo>
                  <a:pt x="8461051" y="-15621"/>
                  <a:pt x="8841840" y="-28633"/>
                  <a:pt x="9321974" y="0"/>
                </a:cubicBezTo>
                <a:cubicBezTo>
                  <a:pt x="9802108" y="28633"/>
                  <a:pt x="10496052" y="20911"/>
                  <a:pt x="10801209" y="0"/>
                </a:cubicBezTo>
                <a:cubicBezTo>
                  <a:pt x="11106366" y="-20911"/>
                  <a:pt x="11851383" y="66878"/>
                  <a:pt x="12280444" y="0"/>
                </a:cubicBezTo>
                <a:cubicBezTo>
                  <a:pt x="12709506" y="-66878"/>
                  <a:pt x="13125528" y="-4575"/>
                  <a:pt x="13368938" y="0"/>
                </a:cubicBezTo>
                <a:cubicBezTo>
                  <a:pt x="13612348" y="4575"/>
                  <a:pt x="13589552" y="-13874"/>
                  <a:pt x="13675949" y="0"/>
                </a:cubicBezTo>
                <a:cubicBezTo>
                  <a:pt x="13589552" y="-13874"/>
                  <a:pt x="13414703" y="-19437"/>
                  <a:pt x="13201478" y="0"/>
                </a:cubicBezTo>
                <a:cubicBezTo>
                  <a:pt x="12988253" y="19437"/>
                  <a:pt x="13137407" y="-99"/>
                  <a:pt x="13117747" y="0"/>
                </a:cubicBezTo>
                <a:cubicBezTo>
                  <a:pt x="13137407" y="-99"/>
                  <a:pt x="13682136" y="-21632"/>
                  <a:pt x="14206241" y="0"/>
                </a:cubicBezTo>
                <a:cubicBezTo>
                  <a:pt x="13682136" y="-21632"/>
                  <a:pt x="13945638" y="-9134"/>
                  <a:pt x="13731770" y="0"/>
                </a:cubicBezTo>
                <a:cubicBezTo>
                  <a:pt x="13517902" y="9134"/>
                  <a:pt x="13674226" y="247"/>
                  <a:pt x="13648039" y="0"/>
                </a:cubicBezTo>
                <a:cubicBezTo>
                  <a:pt x="13674226" y="247"/>
                  <a:pt x="14144013" y="-25938"/>
                  <a:pt x="14345792" y="0"/>
                </a:cubicBezTo>
                <a:cubicBezTo>
                  <a:pt x="14547571" y="25938"/>
                  <a:pt x="14858862" y="-32421"/>
                  <a:pt x="15043544" y="0"/>
                </a:cubicBezTo>
                <a:cubicBezTo>
                  <a:pt x="14858862" y="-32421"/>
                  <a:pt x="14723445" y="22573"/>
                  <a:pt x="14569073" y="0"/>
                </a:cubicBezTo>
                <a:cubicBezTo>
                  <a:pt x="14414701" y="-22573"/>
                  <a:pt x="14215542" y="8380"/>
                  <a:pt x="14094601" y="0"/>
                </a:cubicBezTo>
                <a:cubicBezTo>
                  <a:pt x="14215542" y="8380"/>
                  <a:pt x="14514280" y="-29150"/>
                  <a:pt x="14792353" y="0"/>
                </a:cubicBezTo>
                <a:cubicBezTo>
                  <a:pt x="14514280" y="-29150"/>
                  <a:pt x="14746860" y="1615"/>
                  <a:pt x="14708623" y="0"/>
                </a:cubicBezTo>
                <a:cubicBezTo>
                  <a:pt x="14670386" y="-1615"/>
                  <a:pt x="14661735" y="-3464"/>
                  <a:pt x="14624893" y="0"/>
                </a:cubicBezTo>
                <a:cubicBezTo>
                  <a:pt x="14588051" y="3464"/>
                  <a:pt x="14582337" y="-310"/>
                  <a:pt x="14541162" y="0"/>
                </a:cubicBezTo>
                <a:cubicBezTo>
                  <a:pt x="14582337" y="-310"/>
                  <a:pt x="15067152" y="-2457"/>
                  <a:pt x="15238915" y="0"/>
                </a:cubicBezTo>
                <a:cubicBezTo>
                  <a:pt x="15067152" y="-2457"/>
                  <a:pt x="15175306" y="1447"/>
                  <a:pt x="15155185" y="0"/>
                </a:cubicBezTo>
                <a:cubicBezTo>
                  <a:pt x="15175306" y="1447"/>
                  <a:pt x="16186180" y="41510"/>
                  <a:pt x="16634420" y="0"/>
                </a:cubicBezTo>
                <a:cubicBezTo>
                  <a:pt x="16186180" y="41510"/>
                  <a:pt x="16576508" y="3404"/>
                  <a:pt x="16550690" y="0"/>
                </a:cubicBezTo>
                <a:cubicBezTo>
                  <a:pt x="16576508" y="3404"/>
                  <a:pt x="16728796" y="10687"/>
                  <a:pt x="16857701" y="0"/>
                </a:cubicBezTo>
                <a:cubicBezTo>
                  <a:pt x="16728796" y="10687"/>
                  <a:pt x="16803572" y="2491"/>
                  <a:pt x="16773971" y="0"/>
                </a:cubicBezTo>
                <a:cubicBezTo>
                  <a:pt x="16803572" y="2491"/>
                  <a:pt x="17191914" y="-10767"/>
                  <a:pt x="17471723" y="0"/>
                </a:cubicBezTo>
                <a:cubicBezTo>
                  <a:pt x="17191914" y="-10767"/>
                  <a:pt x="17157900" y="-12213"/>
                  <a:pt x="16997251" y="0"/>
                </a:cubicBezTo>
                <a:cubicBezTo>
                  <a:pt x="16836602" y="12213"/>
                  <a:pt x="16756430" y="-19219"/>
                  <a:pt x="16522780" y="0"/>
                </a:cubicBezTo>
                <a:cubicBezTo>
                  <a:pt x="16756430" y="-19219"/>
                  <a:pt x="16940514" y="4072"/>
                  <a:pt x="17220532" y="0"/>
                </a:cubicBezTo>
                <a:cubicBezTo>
                  <a:pt x="16940514" y="4072"/>
                  <a:pt x="17163297" y="1857"/>
                  <a:pt x="17136802" y="0"/>
                </a:cubicBezTo>
                <a:cubicBezTo>
                  <a:pt x="17110307" y="-1857"/>
                  <a:pt x="16813809" y="13040"/>
                  <a:pt x="16662330" y="0"/>
                </a:cubicBezTo>
                <a:cubicBezTo>
                  <a:pt x="16813809" y="13040"/>
                  <a:pt x="17422619" y="31079"/>
                  <a:pt x="17750824" y="0"/>
                </a:cubicBezTo>
                <a:cubicBezTo>
                  <a:pt x="18079029" y="-31079"/>
                  <a:pt x="18469006" y="8295"/>
                  <a:pt x="18839318" y="0"/>
                </a:cubicBezTo>
                <a:cubicBezTo>
                  <a:pt x="18469006" y="8295"/>
                  <a:pt x="18601277" y="-11389"/>
                  <a:pt x="18364846" y="0"/>
                </a:cubicBezTo>
                <a:cubicBezTo>
                  <a:pt x="18601277" y="-11389"/>
                  <a:pt x="18915192" y="8830"/>
                  <a:pt x="19453340" y="0"/>
                </a:cubicBezTo>
                <a:cubicBezTo>
                  <a:pt x="18915192" y="8830"/>
                  <a:pt x="19155450" y="15567"/>
                  <a:pt x="18978868" y="0"/>
                </a:cubicBezTo>
                <a:cubicBezTo>
                  <a:pt x="19155450" y="15567"/>
                  <a:pt x="19564753" y="13889"/>
                  <a:pt x="20067362" y="0"/>
                </a:cubicBezTo>
                <a:cubicBezTo>
                  <a:pt x="19564753" y="13889"/>
                  <a:pt x="19811820" y="-21680"/>
                  <a:pt x="19592891" y="0"/>
                </a:cubicBezTo>
                <a:cubicBezTo>
                  <a:pt x="19811820" y="-21680"/>
                  <a:pt x="20195302" y="16380"/>
                  <a:pt x="20681385" y="0"/>
                </a:cubicBezTo>
                <a:cubicBezTo>
                  <a:pt x="21167468" y="-16380"/>
                  <a:pt x="20869175" y="7983"/>
                  <a:pt x="20988396" y="0"/>
                </a:cubicBezTo>
                <a:cubicBezTo>
                  <a:pt x="21107617" y="-7983"/>
                  <a:pt x="21530793" y="18186"/>
                  <a:pt x="21686148" y="0"/>
                </a:cubicBezTo>
                <a:cubicBezTo>
                  <a:pt x="21841503" y="-18186"/>
                  <a:pt x="22274387" y="-4629"/>
                  <a:pt x="22774642" y="0"/>
                </a:cubicBezTo>
                <a:cubicBezTo>
                  <a:pt x="22274387" y="-4629"/>
                  <a:pt x="22730146" y="-3420"/>
                  <a:pt x="22690912" y="0"/>
                </a:cubicBezTo>
                <a:cubicBezTo>
                  <a:pt x="22651678" y="3420"/>
                  <a:pt x="22394848" y="21391"/>
                  <a:pt x="22216440" y="0"/>
                </a:cubicBezTo>
                <a:cubicBezTo>
                  <a:pt x="22394848" y="21391"/>
                  <a:pt x="22746144" y="-19779"/>
                  <a:pt x="22914193" y="0"/>
                </a:cubicBezTo>
                <a:cubicBezTo>
                  <a:pt x="22746144" y="-19779"/>
                  <a:pt x="22849565" y="-1639"/>
                  <a:pt x="22830462" y="0"/>
                </a:cubicBezTo>
                <a:cubicBezTo>
                  <a:pt x="22849565" y="-1639"/>
                  <a:pt x="23250823" y="-2954"/>
                  <a:pt x="23528215" y="0"/>
                </a:cubicBezTo>
                <a:cubicBezTo>
                  <a:pt x="23805607" y="2954"/>
                  <a:pt x="24312119" y="-49118"/>
                  <a:pt x="24616709" y="0"/>
                </a:cubicBezTo>
                <a:cubicBezTo>
                  <a:pt x="24921299" y="49118"/>
                  <a:pt x="25448062" y="-45839"/>
                  <a:pt x="25705203" y="0"/>
                </a:cubicBezTo>
                <a:cubicBezTo>
                  <a:pt x="25962344" y="45839"/>
                  <a:pt x="26130204" y="15578"/>
                  <a:pt x="26402955" y="0"/>
                </a:cubicBezTo>
                <a:cubicBezTo>
                  <a:pt x="26675706" y="-15578"/>
                  <a:pt x="26799370" y="11281"/>
                  <a:pt x="27100708" y="0"/>
                </a:cubicBezTo>
                <a:cubicBezTo>
                  <a:pt x="27402046" y="-11281"/>
                  <a:pt x="27470379" y="-12694"/>
                  <a:pt x="27798460" y="0"/>
                </a:cubicBezTo>
                <a:cubicBezTo>
                  <a:pt x="28126541" y="12694"/>
                  <a:pt x="28353269" y="9787"/>
                  <a:pt x="28496213" y="0"/>
                </a:cubicBezTo>
                <a:cubicBezTo>
                  <a:pt x="28639157" y="-9787"/>
                  <a:pt x="29605243" y="26342"/>
                  <a:pt x="29975448" y="0"/>
                </a:cubicBezTo>
                <a:cubicBezTo>
                  <a:pt x="29605243" y="26342"/>
                  <a:pt x="29610145" y="-22814"/>
                  <a:pt x="29500976" y="0"/>
                </a:cubicBezTo>
                <a:cubicBezTo>
                  <a:pt x="29391807" y="22814"/>
                  <a:pt x="29127084" y="3132"/>
                  <a:pt x="29026505" y="0"/>
                </a:cubicBezTo>
                <a:cubicBezTo>
                  <a:pt x="29127084" y="3132"/>
                  <a:pt x="29445787" y="-10130"/>
                  <a:pt x="29724257" y="0"/>
                </a:cubicBezTo>
                <a:cubicBezTo>
                  <a:pt x="29445787" y="-10130"/>
                  <a:pt x="29661111" y="1101"/>
                  <a:pt x="29640527" y="0"/>
                </a:cubicBezTo>
                <a:cubicBezTo>
                  <a:pt x="29619943" y="-1101"/>
                  <a:pt x="29585994" y="3931"/>
                  <a:pt x="29556797" y="0"/>
                </a:cubicBezTo>
                <a:cubicBezTo>
                  <a:pt x="29585994" y="3931"/>
                  <a:pt x="30571458" y="-43314"/>
                  <a:pt x="31036032" y="0"/>
                </a:cubicBezTo>
                <a:cubicBezTo>
                  <a:pt x="31500606" y="43314"/>
                  <a:pt x="31802466" y="46856"/>
                  <a:pt x="32515267" y="0"/>
                </a:cubicBezTo>
                <a:cubicBezTo>
                  <a:pt x="33228068" y="-46856"/>
                  <a:pt x="32692484" y="2035"/>
                  <a:pt x="32822278" y="0"/>
                </a:cubicBezTo>
                <a:cubicBezTo>
                  <a:pt x="32692484" y="2035"/>
                  <a:pt x="32778030" y="-3930"/>
                  <a:pt x="32738548" y="0"/>
                </a:cubicBezTo>
                <a:cubicBezTo>
                  <a:pt x="32699066" y="3930"/>
                  <a:pt x="32678199" y="-3759"/>
                  <a:pt x="32654818" y="0"/>
                </a:cubicBezTo>
                <a:cubicBezTo>
                  <a:pt x="32678199" y="-3759"/>
                  <a:pt x="33637721" y="62134"/>
                  <a:pt x="34134053" y="0"/>
                </a:cubicBezTo>
                <a:cubicBezTo>
                  <a:pt x="34630385" y="-62134"/>
                  <a:pt x="34629300" y="26894"/>
                  <a:pt x="34831806" y="0"/>
                </a:cubicBezTo>
                <a:cubicBezTo>
                  <a:pt x="35034312" y="-26894"/>
                  <a:pt x="35544612" y="-13960"/>
                  <a:pt x="35920300" y="0"/>
                </a:cubicBezTo>
                <a:cubicBezTo>
                  <a:pt x="35544612" y="-13960"/>
                  <a:pt x="35576382" y="1082"/>
                  <a:pt x="35445828" y="0"/>
                </a:cubicBezTo>
                <a:cubicBezTo>
                  <a:pt x="35315274" y="-1082"/>
                  <a:pt x="35381107" y="-3468"/>
                  <a:pt x="35362098" y="0"/>
                </a:cubicBezTo>
                <a:cubicBezTo>
                  <a:pt x="35381107" y="-3468"/>
                  <a:pt x="36161206" y="-46168"/>
                  <a:pt x="36450592" y="0"/>
                </a:cubicBezTo>
                <a:cubicBezTo>
                  <a:pt x="36161206" y="-46168"/>
                  <a:pt x="36165011" y="-19706"/>
                  <a:pt x="35976120" y="0"/>
                </a:cubicBezTo>
                <a:cubicBezTo>
                  <a:pt x="36165011" y="-19706"/>
                  <a:pt x="36883396" y="-56876"/>
                  <a:pt x="37455355" y="0"/>
                </a:cubicBezTo>
                <a:cubicBezTo>
                  <a:pt x="38027314" y="56876"/>
                  <a:pt x="37695404" y="6348"/>
                  <a:pt x="37762366" y="0"/>
                </a:cubicBezTo>
                <a:cubicBezTo>
                  <a:pt x="37695404" y="6348"/>
                  <a:pt x="37701606" y="2132"/>
                  <a:pt x="37678636" y="0"/>
                </a:cubicBezTo>
                <a:cubicBezTo>
                  <a:pt x="37701606" y="2132"/>
                  <a:pt x="38493272" y="-21323"/>
                  <a:pt x="39074141" y="0"/>
                </a:cubicBezTo>
                <a:cubicBezTo>
                  <a:pt x="39078039" y="24988"/>
                  <a:pt x="39071490" y="64839"/>
                  <a:pt x="39074141" y="87782"/>
                </a:cubicBezTo>
                <a:cubicBezTo>
                  <a:pt x="38815766" y="118534"/>
                  <a:pt x="38520230" y="63238"/>
                  <a:pt x="38376388" y="87782"/>
                </a:cubicBezTo>
                <a:cubicBezTo>
                  <a:pt x="38232546" y="112326"/>
                  <a:pt x="37436401" y="71627"/>
                  <a:pt x="36897153" y="87782"/>
                </a:cubicBezTo>
                <a:cubicBezTo>
                  <a:pt x="36357906" y="103937"/>
                  <a:pt x="36664277" y="100240"/>
                  <a:pt x="36590142" y="87782"/>
                </a:cubicBezTo>
                <a:cubicBezTo>
                  <a:pt x="36516007" y="75324"/>
                  <a:pt x="36400941" y="91472"/>
                  <a:pt x="36283131" y="87782"/>
                </a:cubicBezTo>
                <a:cubicBezTo>
                  <a:pt x="36165321" y="84092"/>
                  <a:pt x="36112087" y="75793"/>
                  <a:pt x="35976120" y="87782"/>
                </a:cubicBezTo>
                <a:cubicBezTo>
                  <a:pt x="35840153" y="99771"/>
                  <a:pt x="35179939" y="65371"/>
                  <a:pt x="34887626" y="87782"/>
                </a:cubicBezTo>
                <a:cubicBezTo>
                  <a:pt x="34595313" y="110193"/>
                  <a:pt x="34469017" y="117439"/>
                  <a:pt x="34189873" y="87782"/>
                </a:cubicBezTo>
                <a:cubicBezTo>
                  <a:pt x="33910729" y="58125"/>
                  <a:pt x="33575355" y="118019"/>
                  <a:pt x="33101379" y="87782"/>
                </a:cubicBezTo>
                <a:cubicBezTo>
                  <a:pt x="32627403" y="57545"/>
                  <a:pt x="32897931" y="97995"/>
                  <a:pt x="32794368" y="87782"/>
                </a:cubicBezTo>
                <a:cubicBezTo>
                  <a:pt x="32690805" y="77569"/>
                  <a:pt x="32608817" y="90390"/>
                  <a:pt x="32487357" y="87782"/>
                </a:cubicBezTo>
                <a:cubicBezTo>
                  <a:pt x="32365897" y="85174"/>
                  <a:pt x="31561362" y="83005"/>
                  <a:pt x="31008122" y="87782"/>
                </a:cubicBezTo>
                <a:cubicBezTo>
                  <a:pt x="30454883" y="92559"/>
                  <a:pt x="30304987" y="140626"/>
                  <a:pt x="29919628" y="87782"/>
                </a:cubicBezTo>
                <a:cubicBezTo>
                  <a:pt x="29534269" y="34938"/>
                  <a:pt x="29074038" y="58200"/>
                  <a:pt x="28831134" y="87782"/>
                </a:cubicBezTo>
                <a:cubicBezTo>
                  <a:pt x="28588230" y="117364"/>
                  <a:pt x="27920341" y="136839"/>
                  <a:pt x="27351899" y="87782"/>
                </a:cubicBezTo>
                <a:cubicBezTo>
                  <a:pt x="27920341" y="136839"/>
                  <a:pt x="27633855" y="83891"/>
                  <a:pt x="27826370" y="87782"/>
                </a:cubicBezTo>
                <a:cubicBezTo>
                  <a:pt x="27633855" y="83891"/>
                  <a:pt x="26995503" y="115688"/>
                  <a:pt x="26347135" y="87782"/>
                </a:cubicBezTo>
                <a:cubicBezTo>
                  <a:pt x="25698768" y="59876"/>
                  <a:pt x="26134113" y="95680"/>
                  <a:pt x="26040124" y="87782"/>
                </a:cubicBezTo>
                <a:cubicBezTo>
                  <a:pt x="25946135" y="79884"/>
                  <a:pt x="25797772" y="84019"/>
                  <a:pt x="25733113" y="87782"/>
                </a:cubicBezTo>
                <a:cubicBezTo>
                  <a:pt x="25797772" y="84019"/>
                  <a:pt x="26073258" y="86427"/>
                  <a:pt x="26207585" y="87782"/>
                </a:cubicBezTo>
                <a:cubicBezTo>
                  <a:pt x="26073258" y="86427"/>
                  <a:pt x="25329762" y="108978"/>
                  <a:pt x="24728349" y="87782"/>
                </a:cubicBezTo>
                <a:cubicBezTo>
                  <a:pt x="24126936" y="66586"/>
                  <a:pt x="23945812" y="154828"/>
                  <a:pt x="23249114" y="87782"/>
                </a:cubicBezTo>
                <a:cubicBezTo>
                  <a:pt x="22552416" y="20736"/>
                  <a:pt x="23074780" y="75004"/>
                  <a:pt x="22942103" y="87782"/>
                </a:cubicBezTo>
                <a:cubicBezTo>
                  <a:pt x="22809426" y="100560"/>
                  <a:pt x="22117505" y="24398"/>
                  <a:pt x="21462867" y="87782"/>
                </a:cubicBezTo>
                <a:cubicBezTo>
                  <a:pt x="20808229" y="151166"/>
                  <a:pt x="21293508" y="91908"/>
                  <a:pt x="21155856" y="87782"/>
                </a:cubicBezTo>
                <a:cubicBezTo>
                  <a:pt x="21018204" y="83656"/>
                  <a:pt x="20360282" y="104326"/>
                  <a:pt x="19676621" y="87782"/>
                </a:cubicBezTo>
                <a:cubicBezTo>
                  <a:pt x="18992960" y="71238"/>
                  <a:pt x="18763051" y="158782"/>
                  <a:pt x="18197386" y="87782"/>
                </a:cubicBezTo>
                <a:cubicBezTo>
                  <a:pt x="17631721" y="16782"/>
                  <a:pt x="17814023" y="103785"/>
                  <a:pt x="17499633" y="87782"/>
                </a:cubicBezTo>
                <a:cubicBezTo>
                  <a:pt x="17185243" y="71779"/>
                  <a:pt x="16746831" y="108071"/>
                  <a:pt x="16020398" y="87782"/>
                </a:cubicBezTo>
                <a:cubicBezTo>
                  <a:pt x="16746831" y="108071"/>
                  <a:pt x="16371027" y="87703"/>
                  <a:pt x="16494870" y="87782"/>
                </a:cubicBezTo>
                <a:cubicBezTo>
                  <a:pt x="16371027" y="87703"/>
                  <a:pt x="15318395" y="32199"/>
                  <a:pt x="15015634" y="87782"/>
                </a:cubicBezTo>
                <a:cubicBezTo>
                  <a:pt x="15318395" y="32199"/>
                  <a:pt x="15059132" y="88495"/>
                  <a:pt x="15099364" y="87782"/>
                </a:cubicBezTo>
                <a:cubicBezTo>
                  <a:pt x="15059132" y="88495"/>
                  <a:pt x="14239680" y="120129"/>
                  <a:pt x="13620129" y="87782"/>
                </a:cubicBezTo>
                <a:cubicBezTo>
                  <a:pt x="13000578" y="55435"/>
                  <a:pt x="12649532" y="76094"/>
                  <a:pt x="12140894" y="87782"/>
                </a:cubicBezTo>
                <a:cubicBezTo>
                  <a:pt x="11632257" y="99470"/>
                  <a:pt x="11925669" y="75286"/>
                  <a:pt x="11833883" y="87782"/>
                </a:cubicBezTo>
                <a:cubicBezTo>
                  <a:pt x="11742097" y="100278"/>
                  <a:pt x="10928967" y="75980"/>
                  <a:pt x="10354647" y="87782"/>
                </a:cubicBezTo>
                <a:cubicBezTo>
                  <a:pt x="9780327" y="99584"/>
                  <a:pt x="9294972" y="129425"/>
                  <a:pt x="8875412" y="87782"/>
                </a:cubicBezTo>
                <a:cubicBezTo>
                  <a:pt x="9294972" y="129425"/>
                  <a:pt x="9235418" y="64398"/>
                  <a:pt x="9349884" y="87782"/>
                </a:cubicBezTo>
                <a:cubicBezTo>
                  <a:pt x="9235418" y="64398"/>
                  <a:pt x="9161654" y="80010"/>
                  <a:pt x="9042873" y="87782"/>
                </a:cubicBezTo>
                <a:cubicBezTo>
                  <a:pt x="8924092" y="95554"/>
                  <a:pt x="8043056" y="150092"/>
                  <a:pt x="7563637" y="87782"/>
                </a:cubicBezTo>
                <a:cubicBezTo>
                  <a:pt x="7084218" y="25472"/>
                  <a:pt x="7158662" y="65716"/>
                  <a:pt x="6865885" y="87782"/>
                </a:cubicBezTo>
                <a:cubicBezTo>
                  <a:pt x="6573108" y="109848"/>
                  <a:pt x="5780672" y="65774"/>
                  <a:pt x="5386649" y="87782"/>
                </a:cubicBezTo>
                <a:cubicBezTo>
                  <a:pt x="5780672" y="65774"/>
                  <a:pt x="5646271" y="87679"/>
                  <a:pt x="5861121" y="87782"/>
                </a:cubicBezTo>
                <a:cubicBezTo>
                  <a:pt x="5646271" y="87679"/>
                  <a:pt x="5383548" y="77477"/>
                  <a:pt x="5163369" y="87782"/>
                </a:cubicBezTo>
                <a:cubicBezTo>
                  <a:pt x="5383548" y="77477"/>
                  <a:pt x="5444931" y="95679"/>
                  <a:pt x="5637840" y="87782"/>
                </a:cubicBezTo>
                <a:cubicBezTo>
                  <a:pt x="5830749" y="79885"/>
                  <a:pt x="5682227" y="89693"/>
                  <a:pt x="5721571" y="87782"/>
                </a:cubicBezTo>
                <a:cubicBezTo>
                  <a:pt x="5682227" y="89693"/>
                  <a:pt x="4885255" y="102333"/>
                  <a:pt x="4242335" y="87782"/>
                </a:cubicBezTo>
                <a:cubicBezTo>
                  <a:pt x="3599415" y="73231"/>
                  <a:pt x="3288166" y="121708"/>
                  <a:pt x="2763100" y="87782"/>
                </a:cubicBezTo>
                <a:cubicBezTo>
                  <a:pt x="2238034" y="53856"/>
                  <a:pt x="2052848" y="133130"/>
                  <a:pt x="1674606" y="87782"/>
                </a:cubicBezTo>
                <a:cubicBezTo>
                  <a:pt x="2052848" y="133130"/>
                  <a:pt x="2007035" y="97491"/>
                  <a:pt x="2149078" y="87782"/>
                </a:cubicBezTo>
                <a:cubicBezTo>
                  <a:pt x="2007035" y="97491"/>
                  <a:pt x="1022655" y="132093"/>
                  <a:pt x="669842" y="87782"/>
                </a:cubicBezTo>
                <a:cubicBezTo>
                  <a:pt x="317029" y="43471"/>
                  <a:pt x="290742" y="68797"/>
                  <a:pt x="0" y="87782"/>
                </a:cubicBezTo>
                <a:cubicBezTo>
                  <a:pt x="3569" y="46934"/>
                  <a:pt x="549" y="29365"/>
                  <a:pt x="0" y="0"/>
                </a:cubicBezTo>
                <a:close/>
              </a:path>
              <a:path w="39074141" h="87782" stroke="0" extrusionOk="0">
                <a:moveTo>
                  <a:pt x="0" y="0"/>
                </a:moveTo>
                <a:cubicBezTo>
                  <a:pt x="73095" y="12551"/>
                  <a:pt x="226967" y="7105"/>
                  <a:pt x="307011" y="0"/>
                </a:cubicBezTo>
                <a:cubicBezTo>
                  <a:pt x="226967" y="7105"/>
                  <a:pt x="64278" y="4780"/>
                  <a:pt x="-167461" y="0"/>
                </a:cubicBezTo>
                <a:cubicBezTo>
                  <a:pt x="64278" y="4780"/>
                  <a:pt x="718619" y="39839"/>
                  <a:pt x="1311775" y="0"/>
                </a:cubicBezTo>
                <a:cubicBezTo>
                  <a:pt x="1904931" y="-39839"/>
                  <a:pt x="1518557" y="-9520"/>
                  <a:pt x="1618786" y="0"/>
                </a:cubicBezTo>
                <a:cubicBezTo>
                  <a:pt x="1719015" y="9520"/>
                  <a:pt x="1805229" y="-9413"/>
                  <a:pt x="1925797" y="0"/>
                </a:cubicBezTo>
                <a:cubicBezTo>
                  <a:pt x="2046365" y="9413"/>
                  <a:pt x="2970113" y="-72759"/>
                  <a:pt x="3405032" y="0"/>
                </a:cubicBezTo>
                <a:cubicBezTo>
                  <a:pt x="2970113" y="-72759"/>
                  <a:pt x="3362726" y="-23"/>
                  <a:pt x="3321302" y="0"/>
                </a:cubicBezTo>
                <a:cubicBezTo>
                  <a:pt x="3362726" y="-23"/>
                  <a:pt x="4067918" y="-72453"/>
                  <a:pt x="4800537" y="0"/>
                </a:cubicBezTo>
                <a:cubicBezTo>
                  <a:pt x="5533156" y="72453"/>
                  <a:pt x="5746085" y="49417"/>
                  <a:pt x="6279773" y="0"/>
                </a:cubicBezTo>
                <a:cubicBezTo>
                  <a:pt x="6813461" y="-49417"/>
                  <a:pt x="6820241" y="28795"/>
                  <a:pt x="6977525" y="0"/>
                </a:cubicBezTo>
                <a:cubicBezTo>
                  <a:pt x="7134809" y="-28795"/>
                  <a:pt x="7977539" y="-24914"/>
                  <a:pt x="8456761" y="0"/>
                </a:cubicBezTo>
                <a:cubicBezTo>
                  <a:pt x="8935983" y="24914"/>
                  <a:pt x="8667934" y="-6593"/>
                  <a:pt x="8763772" y="0"/>
                </a:cubicBezTo>
                <a:cubicBezTo>
                  <a:pt x="8859610" y="6593"/>
                  <a:pt x="8958677" y="1739"/>
                  <a:pt x="9070783" y="0"/>
                </a:cubicBezTo>
                <a:cubicBezTo>
                  <a:pt x="9182889" y="-1739"/>
                  <a:pt x="9818437" y="-33335"/>
                  <a:pt x="10159277" y="0"/>
                </a:cubicBezTo>
                <a:cubicBezTo>
                  <a:pt x="10500117" y="33335"/>
                  <a:pt x="10393919" y="-261"/>
                  <a:pt x="10466288" y="0"/>
                </a:cubicBezTo>
                <a:cubicBezTo>
                  <a:pt x="10538657" y="261"/>
                  <a:pt x="11418479" y="30097"/>
                  <a:pt x="11945523" y="0"/>
                </a:cubicBezTo>
                <a:cubicBezTo>
                  <a:pt x="12472567" y="-30097"/>
                  <a:pt x="12972626" y="34217"/>
                  <a:pt x="13424758" y="0"/>
                </a:cubicBezTo>
                <a:cubicBezTo>
                  <a:pt x="13876891" y="-34217"/>
                  <a:pt x="13813807" y="-5196"/>
                  <a:pt x="14122511" y="0"/>
                </a:cubicBezTo>
                <a:cubicBezTo>
                  <a:pt x="14431215" y="5196"/>
                  <a:pt x="14296854" y="4959"/>
                  <a:pt x="14429522" y="0"/>
                </a:cubicBezTo>
                <a:cubicBezTo>
                  <a:pt x="14296854" y="4959"/>
                  <a:pt x="14163815" y="4668"/>
                  <a:pt x="13955050" y="0"/>
                </a:cubicBezTo>
                <a:cubicBezTo>
                  <a:pt x="13746285" y="-4668"/>
                  <a:pt x="13912512" y="-1842"/>
                  <a:pt x="13871320" y="0"/>
                </a:cubicBezTo>
                <a:cubicBezTo>
                  <a:pt x="13830128" y="1842"/>
                  <a:pt x="13826802" y="-426"/>
                  <a:pt x="13787590" y="0"/>
                </a:cubicBezTo>
                <a:cubicBezTo>
                  <a:pt x="13826802" y="-426"/>
                  <a:pt x="13993208" y="-6019"/>
                  <a:pt x="14094601" y="0"/>
                </a:cubicBezTo>
                <a:cubicBezTo>
                  <a:pt x="14195994" y="6019"/>
                  <a:pt x="15020432" y="-43634"/>
                  <a:pt x="15573836" y="0"/>
                </a:cubicBezTo>
                <a:cubicBezTo>
                  <a:pt x="16127240" y="43634"/>
                  <a:pt x="16101539" y="9108"/>
                  <a:pt x="16271589" y="0"/>
                </a:cubicBezTo>
                <a:cubicBezTo>
                  <a:pt x="16441639" y="-9108"/>
                  <a:pt x="16495423" y="1834"/>
                  <a:pt x="16578600" y="0"/>
                </a:cubicBezTo>
                <a:cubicBezTo>
                  <a:pt x="16495423" y="1834"/>
                  <a:pt x="16276742" y="-20223"/>
                  <a:pt x="16104128" y="0"/>
                </a:cubicBezTo>
                <a:cubicBezTo>
                  <a:pt x="15931514" y="20223"/>
                  <a:pt x="15763808" y="19273"/>
                  <a:pt x="15629656" y="0"/>
                </a:cubicBezTo>
                <a:cubicBezTo>
                  <a:pt x="15763808" y="19273"/>
                  <a:pt x="16227341" y="-22284"/>
                  <a:pt x="16718150" y="0"/>
                </a:cubicBezTo>
                <a:cubicBezTo>
                  <a:pt x="16227341" y="-22284"/>
                  <a:pt x="16661451" y="-422"/>
                  <a:pt x="16634420" y="0"/>
                </a:cubicBezTo>
                <a:cubicBezTo>
                  <a:pt x="16661451" y="-422"/>
                  <a:pt x="17774442" y="-73324"/>
                  <a:pt x="18113655" y="0"/>
                </a:cubicBezTo>
                <a:cubicBezTo>
                  <a:pt x="18452869" y="73324"/>
                  <a:pt x="18277438" y="11871"/>
                  <a:pt x="18420666" y="0"/>
                </a:cubicBezTo>
                <a:cubicBezTo>
                  <a:pt x="18277438" y="11871"/>
                  <a:pt x="18131352" y="-5844"/>
                  <a:pt x="17946195" y="0"/>
                </a:cubicBezTo>
                <a:cubicBezTo>
                  <a:pt x="18131352" y="-5844"/>
                  <a:pt x="18593166" y="8324"/>
                  <a:pt x="19034689" y="0"/>
                </a:cubicBezTo>
                <a:cubicBezTo>
                  <a:pt x="18593166" y="8324"/>
                  <a:pt x="18972228" y="3483"/>
                  <a:pt x="18950958" y="0"/>
                </a:cubicBezTo>
                <a:cubicBezTo>
                  <a:pt x="18972228" y="3483"/>
                  <a:pt x="19522139" y="4295"/>
                  <a:pt x="20039452" y="0"/>
                </a:cubicBezTo>
                <a:cubicBezTo>
                  <a:pt x="20556765" y="-4295"/>
                  <a:pt x="20879042" y="1475"/>
                  <a:pt x="21518688" y="0"/>
                </a:cubicBezTo>
                <a:cubicBezTo>
                  <a:pt x="22158334" y="-1475"/>
                  <a:pt x="21727078" y="5224"/>
                  <a:pt x="21825699" y="0"/>
                </a:cubicBezTo>
                <a:cubicBezTo>
                  <a:pt x="21924320" y="-5224"/>
                  <a:pt x="22755064" y="-32643"/>
                  <a:pt x="23304934" y="0"/>
                </a:cubicBezTo>
                <a:cubicBezTo>
                  <a:pt x="22755064" y="-32643"/>
                  <a:pt x="23248239" y="1858"/>
                  <a:pt x="23221204" y="0"/>
                </a:cubicBezTo>
                <a:cubicBezTo>
                  <a:pt x="23194169" y="-1858"/>
                  <a:pt x="22886684" y="-21423"/>
                  <a:pt x="22746732" y="0"/>
                </a:cubicBezTo>
                <a:cubicBezTo>
                  <a:pt x="22606780" y="21423"/>
                  <a:pt x="22371308" y="6570"/>
                  <a:pt x="22272260" y="0"/>
                </a:cubicBezTo>
                <a:cubicBezTo>
                  <a:pt x="22371308" y="6570"/>
                  <a:pt x="23135099" y="14447"/>
                  <a:pt x="23360754" y="0"/>
                </a:cubicBezTo>
                <a:cubicBezTo>
                  <a:pt x="23135099" y="14447"/>
                  <a:pt x="23053121" y="-15987"/>
                  <a:pt x="22886283" y="0"/>
                </a:cubicBezTo>
                <a:cubicBezTo>
                  <a:pt x="23053121" y="-15987"/>
                  <a:pt x="23387778" y="-9473"/>
                  <a:pt x="23584035" y="0"/>
                </a:cubicBezTo>
                <a:cubicBezTo>
                  <a:pt x="23387778" y="-9473"/>
                  <a:pt x="23517711" y="-629"/>
                  <a:pt x="23500305" y="0"/>
                </a:cubicBezTo>
                <a:cubicBezTo>
                  <a:pt x="23517711" y="-629"/>
                  <a:pt x="24037480" y="18695"/>
                  <a:pt x="24198057" y="0"/>
                </a:cubicBezTo>
                <a:cubicBezTo>
                  <a:pt x="24358634" y="-18695"/>
                  <a:pt x="24612624" y="-22371"/>
                  <a:pt x="24895810" y="0"/>
                </a:cubicBezTo>
                <a:cubicBezTo>
                  <a:pt x="25178996" y="22371"/>
                  <a:pt x="25294635" y="5465"/>
                  <a:pt x="25593562" y="0"/>
                </a:cubicBezTo>
                <a:cubicBezTo>
                  <a:pt x="25892489" y="-5465"/>
                  <a:pt x="26115011" y="1454"/>
                  <a:pt x="26291315" y="0"/>
                </a:cubicBezTo>
                <a:cubicBezTo>
                  <a:pt x="26467619" y="-1454"/>
                  <a:pt x="26506027" y="-8821"/>
                  <a:pt x="26598326" y="0"/>
                </a:cubicBezTo>
                <a:cubicBezTo>
                  <a:pt x="26690625" y="8821"/>
                  <a:pt x="27156738" y="-49023"/>
                  <a:pt x="27686820" y="0"/>
                </a:cubicBezTo>
                <a:cubicBezTo>
                  <a:pt x="28216902" y="49023"/>
                  <a:pt x="28121533" y="26265"/>
                  <a:pt x="28384572" y="0"/>
                </a:cubicBezTo>
                <a:cubicBezTo>
                  <a:pt x="28647611" y="-26265"/>
                  <a:pt x="29258053" y="61641"/>
                  <a:pt x="29863808" y="0"/>
                </a:cubicBezTo>
                <a:cubicBezTo>
                  <a:pt x="30469563" y="-61641"/>
                  <a:pt x="31010033" y="69894"/>
                  <a:pt x="31343043" y="0"/>
                </a:cubicBezTo>
                <a:cubicBezTo>
                  <a:pt x="31676053" y="-69894"/>
                  <a:pt x="31903666" y="-16942"/>
                  <a:pt x="32431537" y="0"/>
                </a:cubicBezTo>
                <a:cubicBezTo>
                  <a:pt x="32959408" y="16942"/>
                  <a:pt x="33251458" y="20125"/>
                  <a:pt x="33520031" y="0"/>
                </a:cubicBezTo>
                <a:cubicBezTo>
                  <a:pt x="33788604" y="-20125"/>
                  <a:pt x="34129745" y="46450"/>
                  <a:pt x="34608525" y="0"/>
                </a:cubicBezTo>
                <a:cubicBezTo>
                  <a:pt x="34129745" y="46450"/>
                  <a:pt x="34542967" y="-2591"/>
                  <a:pt x="34524795" y="0"/>
                </a:cubicBezTo>
                <a:cubicBezTo>
                  <a:pt x="34542967" y="-2591"/>
                  <a:pt x="35422134" y="38214"/>
                  <a:pt x="36004030" y="0"/>
                </a:cubicBezTo>
                <a:cubicBezTo>
                  <a:pt x="36585926" y="-38214"/>
                  <a:pt x="36519878" y="29246"/>
                  <a:pt x="36701782" y="0"/>
                </a:cubicBezTo>
                <a:cubicBezTo>
                  <a:pt x="36519878" y="29246"/>
                  <a:pt x="36325688" y="-11486"/>
                  <a:pt x="36227311" y="0"/>
                </a:cubicBezTo>
                <a:cubicBezTo>
                  <a:pt x="36325688" y="-11486"/>
                  <a:pt x="36680928" y="-6552"/>
                  <a:pt x="36925063" y="0"/>
                </a:cubicBezTo>
                <a:cubicBezTo>
                  <a:pt x="37169198" y="6552"/>
                  <a:pt x="37157655" y="-379"/>
                  <a:pt x="37232074" y="0"/>
                </a:cubicBezTo>
                <a:cubicBezTo>
                  <a:pt x="37306493" y="379"/>
                  <a:pt x="37404924" y="8357"/>
                  <a:pt x="37539085" y="0"/>
                </a:cubicBezTo>
                <a:cubicBezTo>
                  <a:pt x="37673246" y="-8357"/>
                  <a:pt x="37710196" y="-4232"/>
                  <a:pt x="37846097" y="0"/>
                </a:cubicBezTo>
                <a:cubicBezTo>
                  <a:pt x="37981998" y="4232"/>
                  <a:pt x="38069823" y="-14247"/>
                  <a:pt x="38153108" y="0"/>
                </a:cubicBezTo>
                <a:cubicBezTo>
                  <a:pt x="38236393" y="14247"/>
                  <a:pt x="38625014" y="37605"/>
                  <a:pt x="39074141" y="0"/>
                </a:cubicBezTo>
                <a:cubicBezTo>
                  <a:pt x="39074312" y="23429"/>
                  <a:pt x="39070011" y="54219"/>
                  <a:pt x="39074141" y="87782"/>
                </a:cubicBezTo>
                <a:cubicBezTo>
                  <a:pt x="39216100" y="80235"/>
                  <a:pt x="39325235" y="89070"/>
                  <a:pt x="39548613" y="87782"/>
                </a:cubicBezTo>
                <a:cubicBezTo>
                  <a:pt x="39325235" y="89070"/>
                  <a:pt x="39069343" y="82881"/>
                  <a:pt x="38850860" y="87782"/>
                </a:cubicBezTo>
                <a:cubicBezTo>
                  <a:pt x="38632377" y="92683"/>
                  <a:pt x="38320647" y="117640"/>
                  <a:pt x="38153108" y="87782"/>
                </a:cubicBezTo>
                <a:cubicBezTo>
                  <a:pt x="37985569" y="57924"/>
                  <a:pt x="37941623" y="90206"/>
                  <a:pt x="37846097" y="87782"/>
                </a:cubicBezTo>
                <a:cubicBezTo>
                  <a:pt x="37750571" y="85358"/>
                  <a:pt x="36771592" y="92673"/>
                  <a:pt x="36366861" y="87782"/>
                </a:cubicBezTo>
                <a:cubicBezTo>
                  <a:pt x="36771592" y="92673"/>
                  <a:pt x="36409677" y="83991"/>
                  <a:pt x="36450592" y="87782"/>
                </a:cubicBezTo>
                <a:cubicBezTo>
                  <a:pt x="36409677" y="83991"/>
                  <a:pt x="35510380" y="132746"/>
                  <a:pt x="34971356" y="87782"/>
                </a:cubicBezTo>
                <a:cubicBezTo>
                  <a:pt x="35510380" y="132746"/>
                  <a:pt x="35013472" y="87578"/>
                  <a:pt x="35055086" y="87782"/>
                </a:cubicBezTo>
                <a:cubicBezTo>
                  <a:pt x="35013472" y="87578"/>
                  <a:pt x="34497644" y="91139"/>
                  <a:pt x="33966593" y="87782"/>
                </a:cubicBezTo>
                <a:cubicBezTo>
                  <a:pt x="33435542" y="84425"/>
                  <a:pt x="33139824" y="69484"/>
                  <a:pt x="32487357" y="87782"/>
                </a:cubicBezTo>
                <a:cubicBezTo>
                  <a:pt x="33139824" y="69484"/>
                  <a:pt x="32786659" y="94032"/>
                  <a:pt x="32961829" y="87782"/>
                </a:cubicBezTo>
                <a:cubicBezTo>
                  <a:pt x="32786659" y="94032"/>
                  <a:pt x="32136343" y="117847"/>
                  <a:pt x="31482594" y="87782"/>
                </a:cubicBezTo>
                <a:cubicBezTo>
                  <a:pt x="30828846" y="57717"/>
                  <a:pt x="30322072" y="97494"/>
                  <a:pt x="30003358" y="87782"/>
                </a:cubicBezTo>
                <a:cubicBezTo>
                  <a:pt x="30322072" y="97494"/>
                  <a:pt x="30334935" y="106604"/>
                  <a:pt x="30477830" y="87782"/>
                </a:cubicBezTo>
                <a:cubicBezTo>
                  <a:pt x="30334935" y="106604"/>
                  <a:pt x="29993660" y="104936"/>
                  <a:pt x="29780077" y="87782"/>
                </a:cubicBezTo>
                <a:cubicBezTo>
                  <a:pt x="29566494" y="70628"/>
                  <a:pt x="29590308" y="95923"/>
                  <a:pt x="29473066" y="87782"/>
                </a:cubicBezTo>
                <a:cubicBezTo>
                  <a:pt x="29355824" y="79641"/>
                  <a:pt x="29243491" y="98222"/>
                  <a:pt x="29166055" y="87782"/>
                </a:cubicBezTo>
                <a:cubicBezTo>
                  <a:pt x="29088619" y="77342"/>
                  <a:pt x="28927164" y="90287"/>
                  <a:pt x="28859044" y="87782"/>
                </a:cubicBezTo>
                <a:cubicBezTo>
                  <a:pt x="28927164" y="90287"/>
                  <a:pt x="29097898" y="90874"/>
                  <a:pt x="29333516" y="87782"/>
                </a:cubicBezTo>
                <a:cubicBezTo>
                  <a:pt x="29097898" y="90874"/>
                  <a:pt x="28302703" y="94736"/>
                  <a:pt x="27854281" y="87782"/>
                </a:cubicBezTo>
                <a:cubicBezTo>
                  <a:pt x="27405860" y="80828"/>
                  <a:pt x="26697110" y="52828"/>
                  <a:pt x="26375045" y="87782"/>
                </a:cubicBezTo>
                <a:cubicBezTo>
                  <a:pt x="26697110" y="52828"/>
                  <a:pt x="26618872" y="105482"/>
                  <a:pt x="26849517" y="87782"/>
                </a:cubicBezTo>
                <a:cubicBezTo>
                  <a:pt x="27080162" y="70082"/>
                  <a:pt x="26913296" y="87963"/>
                  <a:pt x="26933247" y="87782"/>
                </a:cubicBezTo>
                <a:cubicBezTo>
                  <a:pt x="26913296" y="87963"/>
                  <a:pt x="26547809" y="64672"/>
                  <a:pt x="26235495" y="87782"/>
                </a:cubicBezTo>
                <a:cubicBezTo>
                  <a:pt x="25923181" y="110892"/>
                  <a:pt x="25371339" y="41257"/>
                  <a:pt x="25147001" y="87782"/>
                </a:cubicBezTo>
                <a:cubicBezTo>
                  <a:pt x="24922663" y="134307"/>
                  <a:pt x="24987960" y="82014"/>
                  <a:pt x="24839990" y="87782"/>
                </a:cubicBezTo>
                <a:cubicBezTo>
                  <a:pt x="24987960" y="82014"/>
                  <a:pt x="24882353" y="86515"/>
                  <a:pt x="24923720" y="87782"/>
                </a:cubicBezTo>
                <a:cubicBezTo>
                  <a:pt x="24965087" y="89050"/>
                  <a:pt x="24976307" y="84982"/>
                  <a:pt x="25007450" y="87782"/>
                </a:cubicBezTo>
                <a:cubicBezTo>
                  <a:pt x="24976307" y="84982"/>
                  <a:pt x="24359937" y="48114"/>
                  <a:pt x="23918956" y="87782"/>
                </a:cubicBezTo>
                <a:cubicBezTo>
                  <a:pt x="24359937" y="48114"/>
                  <a:pt x="24291439" y="73570"/>
                  <a:pt x="24393428" y="87782"/>
                </a:cubicBezTo>
                <a:cubicBezTo>
                  <a:pt x="24291439" y="73570"/>
                  <a:pt x="24160801" y="73541"/>
                  <a:pt x="24086417" y="87782"/>
                </a:cubicBezTo>
                <a:cubicBezTo>
                  <a:pt x="24012033" y="102023"/>
                  <a:pt x="23715812" y="120873"/>
                  <a:pt x="23388664" y="87782"/>
                </a:cubicBezTo>
                <a:cubicBezTo>
                  <a:pt x="23715812" y="120873"/>
                  <a:pt x="23443771" y="85590"/>
                  <a:pt x="23472395" y="87782"/>
                </a:cubicBezTo>
                <a:cubicBezTo>
                  <a:pt x="23443771" y="85590"/>
                  <a:pt x="22419447" y="158547"/>
                  <a:pt x="21993159" y="87782"/>
                </a:cubicBezTo>
                <a:cubicBezTo>
                  <a:pt x="22419447" y="158547"/>
                  <a:pt x="22357021" y="65670"/>
                  <a:pt x="22467631" y="87782"/>
                </a:cubicBezTo>
                <a:cubicBezTo>
                  <a:pt x="22578241" y="109894"/>
                  <a:pt x="22707462" y="87434"/>
                  <a:pt x="22942103" y="87782"/>
                </a:cubicBezTo>
                <a:cubicBezTo>
                  <a:pt x="22707462" y="87434"/>
                  <a:pt x="22737152" y="82183"/>
                  <a:pt x="22635092" y="87782"/>
                </a:cubicBezTo>
                <a:cubicBezTo>
                  <a:pt x="22533032" y="93381"/>
                  <a:pt x="22111161" y="69499"/>
                  <a:pt x="21937339" y="87782"/>
                </a:cubicBezTo>
                <a:cubicBezTo>
                  <a:pt x="21763517" y="106065"/>
                  <a:pt x="21244173" y="90606"/>
                  <a:pt x="20848845" y="87782"/>
                </a:cubicBezTo>
                <a:cubicBezTo>
                  <a:pt x="20453517" y="84958"/>
                  <a:pt x="20183220" y="36317"/>
                  <a:pt x="19760351" y="87782"/>
                </a:cubicBezTo>
                <a:cubicBezTo>
                  <a:pt x="19337482" y="139247"/>
                  <a:pt x="18762521" y="105426"/>
                  <a:pt x="18281116" y="87782"/>
                </a:cubicBezTo>
                <a:cubicBezTo>
                  <a:pt x="17799712" y="70138"/>
                  <a:pt x="17911364" y="103595"/>
                  <a:pt x="17583363" y="87782"/>
                </a:cubicBezTo>
                <a:cubicBezTo>
                  <a:pt x="17911364" y="103595"/>
                  <a:pt x="17886481" y="73061"/>
                  <a:pt x="18057835" y="87782"/>
                </a:cubicBezTo>
                <a:cubicBezTo>
                  <a:pt x="17886481" y="73061"/>
                  <a:pt x="17298129" y="118996"/>
                  <a:pt x="16578600" y="87782"/>
                </a:cubicBezTo>
                <a:cubicBezTo>
                  <a:pt x="15859072" y="56568"/>
                  <a:pt x="16212001" y="76463"/>
                  <a:pt x="15880847" y="87782"/>
                </a:cubicBezTo>
                <a:cubicBezTo>
                  <a:pt x="15549693" y="99101"/>
                  <a:pt x="15444625" y="88363"/>
                  <a:pt x="15183095" y="87782"/>
                </a:cubicBezTo>
                <a:cubicBezTo>
                  <a:pt x="15444625" y="88363"/>
                  <a:pt x="15229252" y="86967"/>
                  <a:pt x="15266825" y="87782"/>
                </a:cubicBezTo>
                <a:cubicBezTo>
                  <a:pt x="15229252" y="86967"/>
                  <a:pt x="14202082" y="85545"/>
                  <a:pt x="13787590" y="87782"/>
                </a:cubicBezTo>
                <a:cubicBezTo>
                  <a:pt x="14202082" y="85545"/>
                  <a:pt x="13850302" y="91924"/>
                  <a:pt x="13871320" y="87782"/>
                </a:cubicBezTo>
                <a:cubicBezTo>
                  <a:pt x="13850302" y="91924"/>
                  <a:pt x="12740568" y="41768"/>
                  <a:pt x="12392085" y="87782"/>
                </a:cubicBezTo>
                <a:cubicBezTo>
                  <a:pt x="12740568" y="41768"/>
                  <a:pt x="12739493" y="83762"/>
                  <a:pt x="12866556" y="87782"/>
                </a:cubicBezTo>
                <a:cubicBezTo>
                  <a:pt x="12739493" y="83762"/>
                  <a:pt x="12026132" y="96188"/>
                  <a:pt x="11778063" y="87782"/>
                </a:cubicBezTo>
                <a:cubicBezTo>
                  <a:pt x="11529994" y="79376"/>
                  <a:pt x="11008230" y="40606"/>
                  <a:pt x="10298827" y="87782"/>
                </a:cubicBezTo>
                <a:cubicBezTo>
                  <a:pt x="9589424" y="134958"/>
                  <a:pt x="9602714" y="92954"/>
                  <a:pt x="9210333" y="87782"/>
                </a:cubicBezTo>
                <a:cubicBezTo>
                  <a:pt x="8817952" y="82610"/>
                  <a:pt x="9007734" y="93504"/>
                  <a:pt x="8903322" y="87782"/>
                </a:cubicBezTo>
                <a:cubicBezTo>
                  <a:pt x="8798910" y="82060"/>
                  <a:pt x="8401507" y="77363"/>
                  <a:pt x="8205570" y="87782"/>
                </a:cubicBezTo>
                <a:cubicBezTo>
                  <a:pt x="8401507" y="77363"/>
                  <a:pt x="8272089" y="89814"/>
                  <a:pt x="8289300" y="87782"/>
                </a:cubicBezTo>
                <a:cubicBezTo>
                  <a:pt x="8272089" y="89814"/>
                  <a:pt x="8076095" y="86878"/>
                  <a:pt x="7982289" y="87782"/>
                </a:cubicBezTo>
                <a:cubicBezTo>
                  <a:pt x="7888483" y="88686"/>
                  <a:pt x="6807085" y="146460"/>
                  <a:pt x="6503053" y="87782"/>
                </a:cubicBezTo>
                <a:cubicBezTo>
                  <a:pt x="6199021" y="29104"/>
                  <a:pt x="5635268" y="95271"/>
                  <a:pt x="5414560" y="87782"/>
                </a:cubicBezTo>
                <a:cubicBezTo>
                  <a:pt x="5635268" y="95271"/>
                  <a:pt x="5768069" y="65090"/>
                  <a:pt x="5889031" y="87782"/>
                </a:cubicBezTo>
                <a:cubicBezTo>
                  <a:pt x="6009993" y="110474"/>
                  <a:pt x="6211243" y="76101"/>
                  <a:pt x="6363503" y="87782"/>
                </a:cubicBezTo>
                <a:cubicBezTo>
                  <a:pt x="6211243" y="76101"/>
                  <a:pt x="5349113" y="48287"/>
                  <a:pt x="4884268" y="87782"/>
                </a:cubicBezTo>
                <a:cubicBezTo>
                  <a:pt x="5349113" y="48287"/>
                  <a:pt x="5161651" y="79223"/>
                  <a:pt x="5358739" y="87782"/>
                </a:cubicBezTo>
                <a:cubicBezTo>
                  <a:pt x="5555827" y="96341"/>
                  <a:pt x="5666217" y="81639"/>
                  <a:pt x="5833211" y="87782"/>
                </a:cubicBezTo>
                <a:cubicBezTo>
                  <a:pt x="5666217" y="81639"/>
                  <a:pt x="5114498" y="123997"/>
                  <a:pt x="4744717" y="87782"/>
                </a:cubicBezTo>
                <a:cubicBezTo>
                  <a:pt x="4374936" y="51567"/>
                  <a:pt x="3705460" y="157629"/>
                  <a:pt x="3265482" y="87782"/>
                </a:cubicBezTo>
                <a:cubicBezTo>
                  <a:pt x="2825505" y="17935"/>
                  <a:pt x="2211030" y="20580"/>
                  <a:pt x="1786246" y="87782"/>
                </a:cubicBezTo>
                <a:cubicBezTo>
                  <a:pt x="1361462" y="154984"/>
                  <a:pt x="1544103" y="100156"/>
                  <a:pt x="1479235" y="87782"/>
                </a:cubicBezTo>
                <a:cubicBezTo>
                  <a:pt x="1414367" y="75408"/>
                  <a:pt x="405220" y="129861"/>
                  <a:pt x="0" y="87782"/>
                </a:cubicBezTo>
                <a:cubicBezTo>
                  <a:pt x="3756" y="61736"/>
                  <a:pt x="-3678" y="3449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CC793777-85DA-A227-E2DB-10E7C32FBC00}"/>
              </a:ext>
            </a:extLst>
          </p:cNvPr>
          <p:cNvSpPr txBox="1"/>
          <p:nvPr/>
        </p:nvSpPr>
        <p:spPr>
          <a:xfrm>
            <a:off x="2408529" y="9414140"/>
            <a:ext cx="39074141" cy="21488314"/>
          </a:xfrm>
          <a:prstGeom prst="rect">
            <a:avLst/>
          </a:prstGeom>
        </p:spPr>
        <p:txBody>
          <a:bodyPr vert="horz" lIns="91440" tIns="45720" rIns="91440" bIns="45720" rtlCol="0">
            <a:normAutofit fontScale="92500" lnSpcReduction="20000"/>
          </a:bodyPr>
          <a:lstStyle/>
          <a:p>
            <a:pPr algn="ctr" rtl="0">
              <a:lnSpc>
                <a:spcPct val="90000"/>
              </a:lnSpc>
              <a:spcAft>
                <a:spcPts val="600"/>
              </a:spcAft>
            </a:pPr>
            <a:r>
              <a:rPr lang="en-US" sz="9200" kern="1200" dirty="0">
                <a:solidFill>
                  <a:schemeClr val="tx1"/>
                </a:solidFill>
                <a:latin typeface="+mn-lt"/>
                <a:ea typeface="+mn-ea"/>
                <a:cs typeface="+mn-cs"/>
              </a:rPr>
              <a:t>There is a strong relation between voting choice and spending opinions on developing alternative energy solutions </a:t>
            </a:r>
            <a:r>
              <a:rPr lang="el-GR" sz="9600" b="0" i="0" u="none" strike="noStrike" dirty="0">
                <a:solidFill>
                  <a:srgbClr val="000000"/>
                </a:solidFill>
                <a:effectLst/>
                <a:latin typeface="-webkit-standard"/>
              </a:rPr>
              <a:t>(χ² = 568.14, </a:t>
            </a:r>
            <a:r>
              <a:rPr lang="en-US" sz="9600" b="0" i="1" u="none" strike="noStrike" dirty="0">
                <a:solidFill>
                  <a:srgbClr val="000000"/>
                </a:solidFill>
                <a:effectLst/>
              </a:rPr>
              <a:t>p</a:t>
            </a:r>
            <a:r>
              <a:rPr lang="en-US" sz="9600" b="0" i="0" u="none" strike="noStrike" dirty="0">
                <a:solidFill>
                  <a:srgbClr val="000000"/>
                </a:solidFill>
                <a:effectLst/>
                <a:latin typeface="-webkit-standard"/>
              </a:rPr>
              <a:t> &lt; 0.05).</a:t>
            </a:r>
            <a:endParaRPr lang="en-US" sz="9200" b="0" i="0" u="none" strike="noStrike" kern="1200" dirty="0">
              <a:solidFill>
                <a:schemeClr val="tx1"/>
              </a:solidFill>
              <a:effectLst/>
              <a:latin typeface="+mn-lt"/>
              <a:ea typeface="+mn-ea"/>
              <a:cs typeface="+mn-cs"/>
            </a:endParaRPr>
          </a:p>
          <a:p>
            <a:pPr algn="ctr" rtl="0">
              <a:lnSpc>
                <a:spcPct val="90000"/>
              </a:lnSpc>
              <a:spcAft>
                <a:spcPts val="600"/>
              </a:spcAft>
            </a:pPr>
            <a:r>
              <a:rPr lang="en-US" sz="6200" kern="1200" dirty="0">
                <a:solidFill>
                  <a:schemeClr val="tx1"/>
                </a:solidFill>
                <a:latin typeface="+mn-lt"/>
                <a:ea typeface="+mn-ea"/>
                <a:cs typeface="+mn-cs"/>
              </a:rPr>
              <a:t>Biden voters tend to believe that the U.S. is spending too little, while Trump voters believe that the U.S. is spending too much.</a:t>
            </a:r>
          </a:p>
          <a:p>
            <a:pPr algn="ctr" rtl="0">
              <a:lnSpc>
                <a:spcPct val="90000"/>
              </a:lnSpc>
              <a:spcAft>
                <a:spcPts val="600"/>
              </a:spcAft>
            </a:pPr>
            <a:endParaRPr lang="en-US" sz="9200" kern="1200" dirty="0">
              <a:solidFill>
                <a:schemeClr val="tx1"/>
              </a:solidFill>
              <a:latin typeface="+mn-lt"/>
              <a:ea typeface="+mn-ea"/>
              <a:cs typeface="+mn-cs"/>
            </a:endParaRPr>
          </a:p>
          <a:p>
            <a:pPr algn="ctr" rtl="0">
              <a:lnSpc>
                <a:spcPct val="90000"/>
              </a:lnSpc>
              <a:spcAft>
                <a:spcPts val="600"/>
              </a:spcAft>
            </a:pPr>
            <a:endParaRPr lang="en-US" sz="9200" kern="1200" dirty="0">
              <a:solidFill>
                <a:schemeClr val="tx1"/>
              </a:solidFill>
              <a:latin typeface="+mn-lt"/>
              <a:ea typeface="+mn-ea"/>
              <a:cs typeface="+mn-cs"/>
            </a:endParaRPr>
          </a:p>
          <a:p>
            <a:pPr algn="ctr" rtl="0">
              <a:lnSpc>
                <a:spcPct val="90000"/>
              </a:lnSpc>
              <a:spcAft>
                <a:spcPts val="600"/>
              </a:spcAft>
            </a:pPr>
            <a:r>
              <a:rPr lang="en-US" sz="9200" kern="1200" dirty="0">
                <a:solidFill>
                  <a:schemeClr val="tx1"/>
                </a:solidFill>
                <a:latin typeface="+mn-lt"/>
                <a:ea typeface="+mn-ea"/>
                <a:cs typeface="+mn-cs"/>
              </a:rPr>
              <a:t>There is also a relation between vote choice and spending opinions on government spending for national parks </a:t>
            </a:r>
            <a:r>
              <a:rPr lang="el-GR" sz="9600" b="0" i="0" u="none" strike="noStrike" dirty="0">
                <a:solidFill>
                  <a:srgbClr val="000000"/>
                </a:solidFill>
                <a:effectLst/>
                <a:latin typeface="-webkit-standard"/>
              </a:rPr>
              <a:t>(χ² = 53.99, </a:t>
            </a:r>
            <a:r>
              <a:rPr lang="en-US" sz="9600" b="0" i="1" u="none" strike="noStrike" dirty="0">
                <a:solidFill>
                  <a:srgbClr val="000000"/>
                </a:solidFill>
                <a:effectLst/>
              </a:rPr>
              <a:t>p</a:t>
            </a:r>
            <a:r>
              <a:rPr lang="en-US" sz="9600" b="0" i="0" u="none" strike="noStrike" dirty="0">
                <a:solidFill>
                  <a:srgbClr val="000000"/>
                </a:solidFill>
                <a:effectLst/>
                <a:latin typeface="-webkit-standard"/>
              </a:rPr>
              <a:t> &lt; 0.05).</a:t>
            </a:r>
            <a:endParaRPr lang="en-US" sz="9200" b="0" i="0" u="none" strike="noStrike" kern="1200" dirty="0">
              <a:solidFill>
                <a:schemeClr val="tx1"/>
              </a:solidFill>
              <a:effectLst/>
              <a:latin typeface="+mn-lt"/>
              <a:ea typeface="+mn-ea"/>
              <a:cs typeface="+mn-cs"/>
            </a:endParaRPr>
          </a:p>
          <a:p>
            <a:pPr algn="ctr" rtl="0">
              <a:lnSpc>
                <a:spcPct val="90000"/>
              </a:lnSpc>
              <a:spcAft>
                <a:spcPts val="600"/>
              </a:spcAft>
            </a:pPr>
            <a:r>
              <a:rPr lang="en-US" sz="6200" kern="1200" dirty="0">
                <a:solidFill>
                  <a:schemeClr val="tx1"/>
                </a:solidFill>
                <a:latin typeface="+mn-lt"/>
                <a:ea typeface="+mn-ea"/>
                <a:cs typeface="+mn-cs"/>
              </a:rPr>
              <a:t>Again, Biden voters tend to believe that the U.S. is spending too little, while most Trump voters believe that the U.S. is spending too much, yet responses tend to be more varied.</a:t>
            </a:r>
          </a:p>
          <a:p>
            <a:pPr algn="ctr" rtl="0">
              <a:lnSpc>
                <a:spcPct val="90000"/>
              </a:lnSpc>
              <a:spcAft>
                <a:spcPts val="600"/>
              </a:spcAft>
            </a:pPr>
            <a:endParaRPr lang="en-US" sz="6200" kern="1200" dirty="0">
              <a:solidFill>
                <a:schemeClr val="tx1"/>
              </a:solidFill>
              <a:latin typeface="+mn-lt"/>
              <a:ea typeface="+mn-ea"/>
              <a:cs typeface="+mn-cs"/>
            </a:endParaRPr>
          </a:p>
          <a:p>
            <a:pPr algn="ctr" rtl="0">
              <a:lnSpc>
                <a:spcPct val="90000"/>
              </a:lnSpc>
              <a:spcAft>
                <a:spcPts val="600"/>
              </a:spcAft>
            </a:pPr>
            <a:endParaRPr lang="en-US" sz="9200" kern="1200" dirty="0">
              <a:solidFill>
                <a:schemeClr val="tx1"/>
              </a:solidFill>
              <a:latin typeface="+mn-lt"/>
              <a:ea typeface="+mn-ea"/>
              <a:cs typeface="+mn-cs"/>
            </a:endParaRPr>
          </a:p>
          <a:p>
            <a:pPr algn="ctr" rtl="0">
              <a:lnSpc>
                <a:spcPct val="90000"/>
              </a:lnSpc>
              <a:spcAft>
                <a:spcPts val="600"/>
              </a:spcAft>
            </a:pPr>
            <a:r>
              <a:rPr lang="en-US" sz="9200" kern="1200" dirty="0">
                <a:solidFill>
                  <a:schemeClr val="tx1"/>
                </a:solidFill>
                <a:latin typeface="+mn-lt"/>
                <a:ea typeface="+mn-ea"/>
                <a:cs typeface="+mn-cs"/>
              </a:rPr>
              <a:t>Additionally, there is a relation between news consumption frequency and vote choice, although weaker </a:t>
            </a:r>
            <a:r>
              <a:rPr lang="el-GR" sz="9600" b="0" i="0" u="none" strike="noStrike" dirty="0">
                <a:solidFill>
                  <a:srgbClr val="000000"/>
                </a:solidFill>
                <a:effectLst/>
                <a:latin typeface="-webkit-standard"/>
              </a:rPr>
              <a:t>(χ² = 50.12, </a:t>
            </a:r>
            <a:r>
              <a:rPr lang="en-US" sz="9600" b="0" i="1" u="none" strike="noStrike" dirty="0">
                <a:solidFill>
                  <a:srgbClr val="000000"/>
                </a:solidFill>
                <a:effectLst/>
              </a:rPr>
              <a:t>p</a:t>
            </a:r>
            <a:r>
              <a:rPr lang="en-US" sz="9600" b="0" i="0" u="none" strike="noStrike" dirty="0">
                <a:solidFill>
                  <a:srgbClr val="000000"/>
                </a:solidFill>
                <a:effectLst/>
                <a:latin typeface="-webkit-standard"/>
              </a:rPr>
              <a:t> &lt; 0.05)</a:t>
            </a:r>
            <a:r>
              <a:rPr lang="en-US" sz="9200" kern="1200" dirty="0">
                <a:solidFill>
                  <a:schemeClr val="tx1"/>
                </a:solidFill>
                <a:latin typeface="+mn-lt"/>
                <a:ea typeface="+mn-ea"/>
                <a:cs typeface="+mn-cs"/>
              </a:rPr>
              <a:t>.</a:t>
            </a:r>
          </a:p>
          <a:p>
            <a:pPr algn="ctr" rtl="0">
              <a:lnSpc>
                <a:spcPct val="90000"/>
              </a:lnSpc>
              <a:spcAft>
                <a:spcPts val="600"/>
              </a:spcAft>
            </a:pPr>
            <a:r>
              <a:rPr lang="en-US" sz="6200" kern="1200" dirty="0">
                <a:solidFill>
                  <a:schemeClr val="tx1"/>
                </a:solidFill>
                <a:latin typeface="+mn-lt"/>
                <a:ea typeface="+mn-ea"/>
                <a:cs typeface="+mn-cs"/>
              </a:rPr>
              <a:t>News consumption may be associated with political preference but less directly predicts views on environmental spending</a:t>
            </a:r>
          </a:p>
          <a:p>
            <a:pPr algn="ctr" rtl="0">
              <a:lnSpc>
                <a:spcPct val="90000"/>
              </a:lnSpc>
              <a:spcAft>
                <a:spcPts val="600"/>
              </a:spcAft>
            </a:pPr>
            <a:endParaRPr lang="en-US" sz="9200" kern="1200" dirty="0">
              <a:solidFill>
                <a:schemeClr val="tx1"/>
              </a:solidFill>
              <a:latin typeface="+mn-lt"/>
              <a:ea typeface="+mn-ea"/>
              <a:cs typeface="+mn-cs"/>
            </a:endParaRPr>
          </a:p>
          <a:p>
            <a:pPr algn="ctr" rtl="0">
              <a:lnSpc>
                <a:spcPct val="90000"/>
              </a:lnSpc>
              <a:spcAft>
                <a:spcPts val="600"/>
              </a:spcAft>
            </a:pPr>
            <a:r>
              <a:rPr lang="en-US" sz="9200" kern="1200" dirty="0">
                <a:solidFill>
                  <a:schemeClr val="tx1"/>
                </a:solidFill>
                <a:latin typeface="+mn-lt"/>
                <a:ea typeface="+mn-ea"/>
                <a:cs typeface="+mn-cs"/>
              </a:rPr>
              <a:t>Most respondents who believe that the U.S government is spending too little/too much on developing alternative energy solutions also believe that the U.S government is spending too little/too much on national parks and recreation </a:t>
            </a:r>
            <a:r>
              <a:rPr lang="el-GR" sz="9600" b="0" i="0" u="none" strike="noStrike" dirty="0">
                <a:solidFill>
                  <a:srgbClr val="000000"/>
                </a:solidFill>
                <a:effectLst/>
                <a:latin typeface="-webkit-standard"/>
              </a:rPr>
              <a:t>(χ² = 209.11, </a:t>
            </a:r>
            <a:r>
              <a:rPr lang="en-US" sz="9600" b="0" i="1" u="none" strike="noStrike" dirty="0">
                <a:solidFill>
                  <a:srgbClr val="000000"/>
                </a:solidFill>
                <a:effectLst/>
              </a:rPr>
              <a:t>p</a:t>
            </a:r>
            <a:r>
              <a:rPr lang="en-US" sz="9600" b="0" i="0" u="none" strike="noStrike" dirty="0">
                <a:solidFill>
                  <a:srgbClr val="000000"/>
                </a:solidFill>
                <a:effectLst/>
                <a:latin typeface="-webkit-standard"/>
              </a:rPr>
              <a:t> &lt; 0.05).</a:t>
            </a:r>
            <a:r>
              <a:rPr lang="en-US" sz="9200" kern="1200" dirty="0">
                <a:solidFill>
                  <a:schemeClr val="tx1"/>
                </a:solidFill>
                <a:latin typeface="+mn-lt"/>
                <a:ea typeface="+mn-ea"/>
                <a:cs typeface="+mn-cs"/>
              </a:rPr>
              <a:t>. </a:t>
            </a:r>
          </a:p>
          <a:p>
            <a:pPr algn="ctr" rtl="0">
              <a:lnSpc>
                <a:spcPct val="90000"/>
              </a:lnSpc>
              <a:spcAft>
                <a:spcPts val="600"/>
              </a:spcAft>
            </a:pPr>
            <a:endParaRPr lang="en-US" sz="9200" kern="1200" dirty="0">
              <a:solidFill>
                <a:schemeClr val="tx1"/>
              </a:solidFill>
              <a:latin typeface="+mn-lt"/>
              <a:ea typeface="+mn-ea"/>
              <a:cs typeface="+mn-cs"/>
            </a:endParaRPr>
          </a:p>
          <a:p>
            <a:pPr algn="ctr" rtl="0">
              <a:lnSpc>
                <a:spcPct val="90000"/>
              </a:lnSpc>
              <a:spcAft>
                <a:spcPts val="600"/>
              </a:spcAft>
            </a:pPr>
            <a:r>
              <a:rPr lang="en-US" sz="9200" kern="1200" dirty="0">
                <a:solidFill>
                  <a:schemeClr val="tx1"/>
                </a:solidFill>
                <a:latin typeface="+mn-lt"/>
                <a:ea typeface="+mn-ea"/>
                <a:cs typeface="+mn-cs"/>
              </a:rPr>
              <a:t>Few participants believe that the U.S government is spending too much on national parks, regardless of vote choice, highly the majority support for park funding over alternative energy sources.</a:t>
            </a:r>
          </a:p>
        </p:txBody>
      </p:sp>
      <p:sp>
        <p:nvSpPr>
          <p:cNvPr id="3" name="Slide Number Placeholder 2">
            <a:extLst>
              <a:ext uri="{FF2B5EF4-FFF2-40B4-BE49-F238E27FC236}">
                <a16:creationId xmlns:a16="http://schemas.microsoft.com/office/drawing/2014/main" id="{8A2AF671-5BC8-8E79-04B7-43A79AE905BD}"/>
              </a:ext>
            </a:extLst>
          </p:cNvPr>
          <p:cNvSpPr>
            <a:spLocks noGrp="1"/>
          </p:cNvSpPr>
          <p:nvPr>
            <p:ph type="sldNum" sz="quarter" idx="7"/>
          </p:nvPr>
        </p:nvSpPr>
        <p:spPr/>
        <p:txBody>
          <a:bodyPr/>
          <a:lstStyle/>
          <a:p>
            <a:fld id="{B6F15528-21DE-4FAA-801E-634DDDAF4B2B}" type="slidenum">
              <a:rPr lang="en-US"/>
              <a:t>16</a:t>
            </a:fld>
            <a:endParaRPr lang="en-US"/>
          </a:p>
        </p:txBody>
      </p:sp>
      <p:sp>
        <p:nvSpPr>
          <p:cNvPr id="4" name="TextBox 3">
            <a:extLst>
              <a:ext uri="{FF2B5EF4-FFF2-40B4-BE49-F238E27FC236}">
                <a16:creationId xmlns:a16="http://schemas.microsoft.com/office/drawing/2014/main" id="{0F6A6ACF-CC33-7E11-BCB2-7C11F0CD1B63}"/>
              </a:ext>
            </a:extLst>
          </p:cNvPr>
          <p:cNvSpPr txBox="1"/>
          <p:nvPr/>
        </p:nvSpPr>
        <p:spPr>
          <a:xfrm>
            <a:off x="3017520" y="30760101"/>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400" dirty="0">
                <a:latin typeface="Calibri"/>
                <a:ea typeface="Calibri"/>
                <a:cs typeface="Calibri"/>
              </a:rPr>
              <a:t>15</a:t>
            </a:r>
          </a:p>
        </p:txBody>
      </p:sp>
    </p:spTree>
    <p:extLst>
      <p:ext uri="{BB962C8B-B14F-4D97-AF65-F5344CB8AC3E}">
        <p14:creationId xmlns:p14="http://schemas.microsoft.com/office/powerpoint/2010/main" val="6814348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D1C88B2-4E2D-78AA-F424-DFD83E670F8D}"/>
              </a:ext>
            </a:extLst>
          </p:cNvPr>
          <p:cNvSpPr txBox="1"/>
          <p:nvPr/>
        </p:nvSpPr>
        <p:spPr>
          <a:xfrm>
            <a:off x="15466902" y="578797"/>
            <a:ext cx="12957393" cy="3477875"/>
          </a:xfrm>
          <a:prstGeom prst="rect">
            <a:avLst/>
          </a:prstGeom>
          <a:noFill/>
        </p:spPr>
        <p:txBody>
          <a:bodyPr wrap="none" rtlCol="0">
            <a:spAutoFit/>
          </a:bodyPr>
          <a:lstStyle/>
          <a:p>
            <a:r>
              <a:rPr lang="en-US" sz="22000" dirty="0">
                <a:latin typeface="+mj-lt"/>
              </a:rPr>
              <a:t>References</a:t>
            </a:r>
          </a:p>
        </p:txBody>
      </p:sp>
      <p:sp>
        <p:nvSpPr>
          <p:cNvPr id="4" name="TextBox 3">
            <a:extLst>
              <a:ext uri="{FF2B5EF4-FFF2-40B4-BE49-F238E27FC236}">
                <a16:creationId xmlns:a16="http://schemas.microsoft.com/office/drawing/2014/main" id="{1794122F-42D1-EA3C-D79C-824E808290CF}"/>
              </a:ext>
            </a:extLst>
          </p:cNvPr>
          <p:cNvSpPr txBox="1"/>
          <p:nvPr/>
        </p:nvSpPr>
        <p:spPr>
          <a:xfrm rot="10800000" flipH="1" flipV="1">
            <a:off x="2031194" y="4363581"/>
            <a:ext cx="39828807" cy="12095619"/>
          </a:xfrm>
          <a:prstGeom prst="rect">
            <a:avLst/>
          </a:prstGeom>
          <a:noFill/>
        </p:spPr>
        <p:txBody>
          <a:bodyPr wrap="square" lIns="91440" tIns="45720" rIns="91440" bIns="45720" rtlCol="0" anchor="t">
            <a:spAutoFit/>
          </a:bodyPr>
          <a:lstStyle/>
          <a:p>
            <a:r>
              <a:rPr lang="en-US" sz="6000" dirty="0">
                <a:latin typeface="Times New Roman" panose="02020603050405020304" pitchFamily="18" charset="0"/>
                <a:cs typeface="Times New Roman" panose="02020603050405020304" pitchFamily="18" charset="0"/>
              </a:rPr>
              <a:t>Davern M, Bautista R, Freese J, Herd P, Morgan SL. General Social Survey 1972–2022. Chicago (IL): NORC at the University of Chicago; 2024 cited 2025 Apr 17. https://</a:t>
            </a:r>
            <a:r>
              <a:rPr lang="en-US" sz="6000" dirty="0" err="1">
                <a:latin typeface="Times New Roman" panose="02020603050405020304" pitchFamily="18" charset="0"/>
                <a:cs typeface="Times New Roman" panose="02020603050405020304" pitchFamily="18" charset="0"/>
              </a:rPr>
              <a:t>gss.norc.org</a:t>
            </a:r>
            <a:r>
              <a:rPr lang="en-US" sz="6000" dirty="0">
                <a:latin typeface="Times New Roman" panose="02020603050405020304" pitchFamily="18" charset="0"/>
                <a:cs typeface="Times New Roman" panose="02020603050405020304" pitchFamily="18" charset="0"/>
              </a:rPr>
              <a:t>/content/dam/</a:t>
            </a:r>
            <a:r>
              <a:rPr lang="en-US" sz="6000" dirty="0" err="1">
                <a:latin typeface="Times New Roman" panose="02020603050405020304" pitchFamily="18" charset="0"/>
                <a:cs typeface="Times New Roman" panose="02020603050405020304" pitchFamily="18" charset="0"/>
              </a:rPr>
              <a:t>gss</a:t>
            </a:r>
            <a:r>
              <a:rPr lang="en-US" sz="6000" dirty="0">
                <a:latin typeface="Times New Roman" panose="02020603050405020304" pitchFamily="18" charset="0"/>
                <a:cs typeface="Times New Roman" panose="02020603050405020304" pitchFamily="18" charset="0"/>
              </a:rPr>
              <a:t>/get-documentation/pdf/codebook/GSS%202022%20Codebook.pdf</a:t>
            </a:r>
            <a:endParaRPr lang="en-US" sz="6000" dirty="0">
              <a:solidFill>
                <a:srgbClr val="000000"/>
              </a:solidFill>
              <a:latin typeface="Times New Roman" panose="02020603050405020304" pitchFamily="18" charset="0"/>
              <a:cs typeface="Times New Roman" panose="02020603050405020304" pitchFamily="18" charset="0"/>
            </a:endParaRPr>
          </a:p>
          <a:p>
            <a:endParaRPr lang="en-US" sz="6000" dirty="0">
              <a:latin typeface="Times New Roman" panose="02020603050405020304" pitchFamily="18" charset="0"/>
              <a:cs typeface="Times New Roman" panose="02020603050405020304" pitchFamily="18" charset="0"/>
            </a:endParaRPr>
          </a:p>
          <a:p>
            <a:r>
              <a:rPr lang="en-US" sz="6000" b="0" i="0" u="none" strike="noStrike" dirty="0">
                <a:solidFill>
                  <a:srgbClr val="000000"/>
                </a:solidFill>
                <a:effectLst/>
                <a:latin typeface="Times New Roman" panose="02020603050405020304" pitchFamily="18" charset="0"/>
                <a:cs typeface="Times New Roman" panose="02020603050405020304" pitchFamily="18" charset="0"/>
              </a:rPr>
              <a:t>Pacca, L., Curzi, D., </a:t>
            </a:r>
            <a:r>
              <a:rPr lang="en-US" sz="6000" b="0" i="0" u="none" strike="noStrike" dirty="0" err="1">
                <a:solidFill>
                  <a:srgbClr val="000000"/>
                </a:solidFill>
                <a:effectLst/>
                <a:latin typeface="Times New Roman" panose="02020603050405020304" pitchFamily="18" charset="0"/>
                <a:cs typeface="Times New Roman" panose="02020603050405020304" pitchFamily="18" charset="0"/>
              </a:rPr>
              <a:t>Rausser</a:t>
            </a:r>
            <a:r>
              <a:rPr lang="en-US" sz="6000" b="0" i="0" u="none" strike="noStrike" dirty="0">
                <a:solidFill>
                  <a:srgbClr val="000000"/>
                </a:solidFill>
                <a:effectLst/>
                <a:latin typeface="Times New Roman" panose="02020603050405020304" pitchFamily="18" charset="0"/>
                <a:cs typeface="Times New Roman" panose="02020603050405020304" pitchFamily="18" charset="0"/>
              </a:rPr>
              <a:t>, G., &amp; </a:t>
            </a:r>
            <a:r>
              <a:rPr lang="en-US" sz="6000" b="0" i="0" u="none" strike="noStrike" dirty="0" err="1">
                <a:solidFill>
                  <a:srgbClr val="000000"/>
                </a:solidFill>
                <a:effectLst/>
                <a:latin typeface="Times New Roman" panose="02020603050405020304" pitchFamily="18" charset="0"/>
                <a:cs typeface="Times New Roman" panose="02020603050405020304" pitchFamily="18" charset="0"/>
              </a:rPr>
              <a:t>Olper</a:t>
            </a:r>
            <a:r>
              <a:rPr lang="en-US" sz="6000" b="0" i="0" u="none" strike="noStrike" dirty="0">
                <a:solidFill>
                  <a:srgbClr val="000000"/>
                </a:solidFill>
                <a:effectLst/>
                <a:latin typeface="Times New Roman" panose="02020603050405020304" pitchFamily="18" charset="0"/>
                <a:cs typeface="Times New Roman" panose="02020603050405020304" pitchFamily="18" charset="0"/>
              </a:rPr>
              <a:t>, A. (2021). The Role of Party Affiliation, Lobbying, and Electoral Incentives in Decentralized US State Support of the Environment. </a:t>
            </a:r>
            <a:r>
              <a:rPr lang="en-US" sz="6000" b="0" i="1" u="none" strike="noStrike" dirty="0">
                <a:solidFill>
                  <a:srgbClr val="000000"/>
                </a:solidFill>
                <a:effectLst/>
                <a:latin typeface="Times New Roman" panose="02020603050405020304" pitchFamily="18" charset="0"/>
                <a:cs typeface="Times New Roman" panose="02020603050405020304" pitchFamily="18" charset="0"/>
              </a:rPr>
              <a:t>Journal of the Association of Environmental and Resource Economists</a:t>
            </a:r>
            <a:r>
              <a:rPr lang="en-US" sz="60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6000" b="0" i="1" u="none" strike="noStrike" dirty="0">
                <a:solidFill>
                  <a:srgbClr val="000000"/>
                </a:solidFill>
                <a:effectLst/>
                <a:latin typeface="Times New Roman" panose="02020603050405020304" pitchFamily="18" charset="0"/>
                <a:cs typeface="Times New Roman" panose="02020603050405020304" pitchFamily="18" charset="0"/>
              </a:rPr>
              <a:t>8</a:t>
            </a:r>
            <a:r>
              <a:rPr lang="en-US" sz="6000" b="0" i="0" u="none" strike="noStrike" dirty="0">
                <a:solidFill>
                  <a:srgbClr val="000000"/>
                </a:solidFill>
                <a:effectLst/>
                <a:latin typeface="Times New Roman" panose="02020603050405020304" pitchFamily="18" charset="0"/>
                <a:cs typeface="Times New Roman" panose="02020603050405020304" pitchFamily="18" charset="0"/>
              </a:rPr>
              <a:t>(3), 617–653. https://</a:t>
            </a:r>
            <a:r>
              <a:rPr lang="en-US" sz="6000" b="0" i="0" u="none" strike="noStrike" dirty="0" err="1">
                <a:solidFill>
                  <a:srgbClr val="000000"/>
                </a:solidFill>
                <a:effectLst/>
                <a:latin typeface="Times New Roman" panose="02020603050405020304" pitchFamily="18" charset="0"/>
                <a:cs typeface="Times New Roman" panose="02020603050405020304" pitchFamily="18" charset="0"/>
              </a:rPr>
              <a:t>doi.org</a:t>
            </a:r>
            <a:r>
              <a:rPr lang="en-US" sz="6000" b="0" i="0" u="none" strike="noStrike" dirty="0">
                <a:solidFill>
                  <a:srgbClr val="000000"/>
                </a:solidFill>
                <a:effectLst/>
                <a:latin typeface="Times New Roman" panose="02020603050405020304" pitchFamily="18" charset="0"/>
                <a:cs typeface="Times New Roman" panose="02020603050405020304" pitchFamily="18" charset="0"/>
              </a:rPr>
              <a:t>/10.1086/711583</a:t>
            </a:r>
          </a:p>
          <a:p>
            <a:endParaRPr lang="en-US" sz="6000" dirty="0">
              <a:latin typeface="Times New Roman" panose="02020603050405020304" pitchFamily="18" charset="0"/>
              <a:cs typeface="Times New Roman" panose="02020603050405020304" pitchFamily="18" charset="0"/>
            </a:endParaRPr>
          </a:p>
          <a:p>
            <a:r>
              <a:rPr lang="en-US" sz="6000" b="0" i="0" u="none" strike="noStrike" dirty="0">
                <a:solidFill>
                  <a:srgbClr val="000000"/>
                </a:solidFill>
                <a:effectLst/>
                <a:latin typeface="Times New Roman" panose="02020603050405020304" pitchFamily="18" charset="0"/>
                <a:cs typeface="Times New Roman" panose="02020603050405020304" pitchFamily="18" charset="0"/>
              </a:rPr>
              <a:t>McCright, A. M., Xiao, C., &amp; Dunlap, R. E. (2014). Political polarization on support for government spending on environmental protection in the USA, 1974–2012. </a:t>
            </a:r>
            <a:r>
              <a:rPr lang="en-US" sz="6000" b="0" i="1" u="none" strike="noStrike" dirty="0">
                <a:solidFill>
                  <a:srgbClr val="000000"/>
                </a:solidFill>
                <a:effectLst/>
                <a:latin typeface="Times New Roman" panose="02020603050405020304" pitchFamily="18" charset="0"/>
                <a:cs typeface="Times New Roman" panose="02020603050405020304" pitchFamily="18" charset="0"/>
              </a:rPr>
              <a:t>Social Science Research</a:t>
            </a:r>
            <a:r>
              <a:rPr lang="en-US" sz="60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6000" b="0" i="1" u="none" strike="noStrike" dirty="0">
                <a:solidFill>
                  <a:srgbClr val="000000"/>
                </a:solidFill>
                <a:effectLst/>
                <a:latin typeface="Times New Roman" panose="02020603050405020304" pitchFamily="18" charset="0"/>
                <a:cs typeface="Times New Roman" panose="02020603050405020304" pitchFamily="18" charset="0"/>
              </a:rPr>
              <a:t>48,</a:t>
            </a:r>
            <a:r>
              <a:rPr lang="en-US" sz="6000" b="0" i="0" u="none" strike="noStrike" dirty="0">
                <a:solidFill>
                  <a:srgbClr val="000000"/>
                </a:solidFill>
                <a:effectLst/>
                <a:latin typeface="Times New Roman" panose="02020603050405020304" pitchFamily="18" charset="0"/>
                <a:cs typeface="Times New Roman" panose="02020603050405020304" pitchFamily="18" charset="0"/>
              </a:rPr>
              <a:t> 251–260. https://</a:t>
            </a:r>
            <a:r>
              <a:rPr lang="en-US" sz="6000" b="0" i="0" u="none" strike="noStrike" dirty="0" err="1">
                <a:solidFill>
                  <a:srgbClr val="000000"/>
                </a:solidFill>
                <a:effectLst/>
                <a:latin typeface="Times New Roman" panose="02020603050405020304" pitchFamily="18" charset="0"/>
                <a:cs typeface="Times New Roman" panose="02020603050405020304" pitchFamily="18" charset="0"/>
              </a:rPr>
              <a:t>doi.org</a:t>
            </a:r>
            <a:r>
              <a:rPr lang="en-US" sz="6000" b="0" i="0" u="none" strike="noStrike" dirty="0">
                <a:solidFill>
                  <a:srgbClr val="000000"/>
                </a:solidFill>
                <a:effectLst/>
                <a:latin typeface="Times New Roman" panose="02020603050405020304" pitchFamily="18" charset="0"/>
                <a:cs typeface="Times New Roman" panose="02020603050405020304" pitchFamily="18" charset="0"/>
              </a:rPr>
              <a:t>/10.1016/j.ssresearch.2014.06.008</a:t>
            </a:r>
          </a:p>
          <a:p>
            <a:endParaRPr lang="en-US" sz="6000" dirty="0">
              <a:solidFill>
                <a:schemeClr val="tx1"/>
              </a:solidFill>
              <a:latin typeface="Times New Roman" panose="02020603050405020304" pitchFamily="18" charset="0"/>
              <a:cs typeface="Times New Roman" panose="02020603050405020304" pitchFamily="18" charset="0"/>
              <a:hlinkClick r:id="rId2" invalidUrl="http://">
                <a:extLst>
                  <a:ext uri="{A12FA001-AC4F-418D-AE19-62706E023703}">
                    <ahyp:hlinkClr xmlns:ahyp="http://schemas.microsoft.com/office/drawing/2018/hyperlinkcolor" val="tx"/>
                  </a:ext>
                </a:extLst>
              </a:hlinkClick>
            </a:endParaRPr>
          </a:p>
          <a:p>
            <a:r>
              <a:rPr lang="en-US" sz="6000" i="0" u="none" strike="noStrike" dirty="0">
                <a:solidFill>
                  <a:srgbClr val="000000"/>
                </a:solidFill>
                <a:effectLst/>
                <a:latin typeface="Times New Roman" panose="02020603050405020304" pitchFamily="18" charset="0"/>
                <a:cs typeface="Times New Roman" panose="02020603050405020304" pitchFamily="18" charset="0"/>
              </a:rPr>
              <a:t>GitHub Repository Address:</a:t>
            </a:r>
          </a:p>
          <a:p>
            <a:r>
              <a:rPr lang="en-US" sz="6000" b="0" i="0" u="sng" strike="noStrike" dirty="0">
                <a:solidFill>
                  <a:schemeClr val="tx1"/>
                </a:solidFill>
                <a:effectLst/>
                <a:latin typeface="Times New Roman" panose="02020603050405020304" pitchFamily="18" charset="0"/>
                <a:cs typeface="Times New Roman" panose="02020603050405020304" pitchFamily="18" charset="0"/>
              </a:rPr>
              <a:t>Data-220-112-Analyzing-environmental-spending-trends-Ecotrackers</a:t>
            </a:r>
            <a:endParaRPr lang="en-US" sz="6000" dirty="0">
              <a:solidFill>
                <a:schemeClr val="tx1"/>
              </a:solidFill>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0627480F-22D0-1DCC-FFE7-5EFB9ECC15C1}"/>
              </a:ext>
            </a:extLst>
          </p:cNvPr>
          <p:cNvPicPr>
            <a:picLocks noChangeAspect="1"/>
          </p:cNvPicPr>
          <p:nvPr/>
        </p:nvPicPr>
        <p:blipFill>
          <a:blip r:embed="rId3"/>
          <a:stretch>
            <a:fillRect/>
          </a:stretch>
        </p:blipFill>
        <p:spPr>
          <a:xfrm>
            <a:off x="3575740" y="17826012"/>
            <a:ext cx="11850797" cy="13375681"/>
          </a:xfrm>
          <a:prstGeom prst="rect">
            <a:avLst/>
          </a:prstGeom>
        </p:spPr>
      </p:pic>
      <p:pic>
        <p:nvPicPr>
          <p:cNvPr id="14" name="Picture 13">
            <a:extLst>
              <a:ext uri="{FF2B5EF4-FFF2-40B4-BE49-F238E27FC236}">
                <a16:creationId xmlns:a16="http://schemas.microsoft.com/office/drawing/2014/main" id="{16EC95A0-F873-F4BF-B56D-2DFD98547EDE}"/>
              </a:ext>
            </a:extLst>
          </p:cNvPr>
          <p:cNvPicPr>
            <a:picLocks noChangeAspect="1"/>
          </p:cNvPicPr>
          <p:nvPr/>
        </p:nvPicPr>
        <p:blipFill>
          <a:blip r:embed="rId4"/>
          <a:stretch>
            <a:fillRect/>
          </a:stretch>
        </p:blipFill>
        <p:spPr>
          <a:xfrm>
            <a:off x="17423305" y="17861364"/>
            <a:ext cx="11850797" cy="13340329"/>
          </a:xfrm>
          <a:prstGeom prst="rect">
            <a:avLst/>
          </a:prstGeom>
        </p:spPr>
      </p:pic>
      <p:pic>
        <p:nvPicPr>
          <p:cNvPr id="16" name="Picture 15">
            <a:extLst>
              <a:ext uri="{FF2B5EF4-FFF2-40B4-BE49-F238E27FC236}">
                <a16:creationId xmlns:a16="http://schemas.microsoft.com/office/drawing/2014/main" id="{FBE746A8-FB76-8FEE-7277-965B117D1083}"/>
              </a:ext>
            </a:extLst>
          </p:cNvPr>
          <p:cNvPicPr>
            <a:picLocks noChangeAspect="1"/>
          </p:cNvPicPr>
          <p:nvPr/>
        </p:nvPicPr>
        <p:blipFill>
          <a:blip r:embed="rId3"/>
          <a:stretch>
            <a:fillRect/>
          </a:stretch>
        </p:blipFill>
        <p:spPr>
          <a:xfrm>
            <a:off x="31270870" y="17861364"/>
            <a:ext cx="11297079" cy="13350457"/>
          </a:xfrm>
          <a:prstGeom prst="rect">
            <a:avLst/>
          </a:prstGeom>
        </p:spPr>
      </p:pic>
      <p:sp>
        <p:nvSpPr>
          <p:cNvPr id="3" name="Slide Number Placeholder 2">
            <a:extLst>
              <a:ext uri="{FF2B5EF4-FFF2-40B4-BE49-F238E27FC236}">
                <a16:creationId xmlns:a16="http://schemas.microsoft.com/office/drawing/2014/main" id="{E9193CEC-905E-89A2-DDB6-3CCF1ED0AC34}"/>
              </a:ext>
            </a:extLst>
          </p:cNvPr>
          <p:cNvSpPr>
            <a:spLocks noGrp="1"/>
          </p:cNvSpPr>
          <p:nvPr>
            <p:ph type="sldNum" sz="quarter" idx="7"/>
          </p:nvPr>
        </p:nvSpPr>
        <p:spPr/>
        <p:txBody>
          <a:bodyPr/>
          <a:lstStyle/>
          <a:p>
            <a:fld id="{B6F15528-21DE-4FAA-801E-634DDDAF4B2B}" type="slidenum">
              <a:rPr lang="en-US"/>
              <a:t>17</a:t>
            </a:fld>
            <a:endParaRPr lang="en-US"/>
          </a:p>
        </p:txBody>
      </p:sp>
      <p:sp>
        <p:nvSpPr>
          <p:cNvPr id="5" name="TextBox 4">
            <a:extLst>
              <a:ext uri="{FF2B5EF4-FFF2-40B4-BE49-F238E27FC236}">
                <a16:creationId xmlns:a16="http://schemas.microsoft.com/office/drawing/2014/main" id="{B3A4FC83-1ECF-0C26-60CB-E616D16AC079}"/>
              </a:ext>
            </a:extLst>
          </p:cNvPr>
          <p:cNvSpPr txBox="1"/>
          <p:nvPr/>
        </p:nvSpPr>
        <p:spPr>
          <a:xfrm>
            <a:off x="848185" y="31214148"/>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400" dirty="0">
                <a:latin typeface="Calibri"/>
                <a:ea typeface="Calibri"/>
                <a:cs typeface="Calibri"/>
              </a:rPr>
              <a:t>16</a:t>
            </a:r>
          </a:p>
        </p:txBody>
      </p:sp>
    </p:spTree>
    <p:extLst>
      <p:ext uri="{BB962C8B-B14F-4D97-AF65-F5344CB8AC3E}">
        <p14:creationId xmlns:p14="http://schemas.microsoft.com/office/powerpoint/2010/main" val="37539464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880227" cy="32918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16EC336-29DA-45BD-786D-BCD9BD51EEB5}"/>
              </a:ext>
            </a:extLst>
          </p:cNvPr>
          <p:cNvSpPr txBox="1"/>
          <p:nvPr/>
        </p:nvSpPr>
        <p:spPr>
          <a:xfrm>
            <a:off x="3017520" y="2166628"/>
            <a:ext cx="37845187" cy="19519392"/>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l" rtl="0">
              <a:lnSpc>
                <a:spcPct val="90000"/>
              </a:lnSpc>
              <a:spcBef>
                <a:spcPct val="0"/>
              </a:spcBef>
              <a:spcAft>
                <a:spcPts val="600"/>
              </a:spcAft>
            </a:pPr>
            <a:r>
              <a:rPr lang="en-US" sz="27700" kern="1200" dirty="0">
                <a:solidFill>
                  <a:schemeClr val="tx1"/>
                </a:solidFill>
                <a:latin typeface="+mj-lt"/>
                <a:ea typeface="+mj-ea"/>
                <a:cs typeface="+mj-cs"/>
              </a:rPr>
              <a:t>Thank You!</a:t>
            </a:r>
          </a:p>
        </p:txBody>
      </p:sp>
      <p:sp>
        <p:nvSpPr>
          <p:cNvPr id="9"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7520" y="22649256"/>
            <a:ext cx="19476720" cy="87782"/>
          </a:xfrm>
          <a:custGeom>
            <a:avLst/>
            <a:gdLst>
              <a:gd name="connsiteX0" fmla="*/ 0 w 19476720"/>
              <a:gd name="connsiteY0" fmla="*/ 0 h 87782"/>
              <a:gd name="connsiteX1" fmla="*/ 500830 w 19476720"/>
              <a:gd name="connsiteY1" fmla="*/ 0 h 87782"/>
              <a:gd name="connsiteX2" fmla="*/ 1585961 w 19476720"/>
              <a:gd name="connsiteY2" fmla="*/ 0 h 87782"/>
              <a:gd name="connsiteX3" fmla="*/ 2476326 w 19476720"/>
              <a:gd name="connsiteY3" fmla="*/ 0 h 87782"/>
              <a:gd name="connsiteX4" fmla="*/ 2977156 w 19476720"/>
              <a:gd name="connsiteY4" fmla="*/ 0 h 87782"/>
              <a:gd name="connsiteX5" fmla="*/ 3088451 w 19476720"/>
              <a:gd name="connsiteY5" fmla="*/ 0 h 87782"/>
              <a:gd name="connsiteX6" fmla="*/ 3589281 w 19476720"/>
              <a:gd name="connsiteY6" fmla="*/ 0 h 87782"/>
              <a:gd name="connsiteX7" fmla="*/ 4479646 w 19476720"/>
              <a:gd name="connsiteY7" fmla="*/ 0 h 87782"/>
              <a:gd name="connsiteX8" fmla="*/ 5564777 w 19476720"/>
              <a:gd name="connsiteY8" fmla="*/ 0 h 87782"/>
              <a:gd name="connsiteX9" fmla="*/ 5676073 w 19476720"/>
              <a:gd name="connsiteY9" fmla="*/ 0 h 87782"/>
              <a:gd name="connsiteX10" fmla="*/ 5787368 w 19476720"/>
              <a:gd name="connsiteY10" fmla="*/ 0 h 87782"/>
              <a:gd name="connsiteX11" fmla="*/ 6872500 w 19476720"/>
              <a:gd name="connsiteY11" fmla="*/ 0 h 87782"/>
              <a:gd name="connsiteX12" fmla="*/ 6983795 w 19476720"/>
              <a:gd name="connsiteY12" fmla="*/ 0 h 87782"/>
              <a:gd name="connsiteX13" fmla="*/ 7679392 w 19476720"/>
              <a:gd name="connsiteY13" fmla="*/ 0 h 87782"/>
              <a:gd name="connsiteX14" fmla="*/ 7985455 w 19476720"/>
              <a:gd name="connsiteY14" fmla="*/ 0 h 87782"/>
              <a:gd name="connsiteX15" fmla="*/ 8291518 w 19476720"/>
              <a:gd name="connsiteY15" fmla="*/ 0 h 87782"/>
              <a:gd name="connsiteX16" fmla="*/ 8597581 w 19476720"/>
              <a:gd name="connsiteY16" fmla="*/ 0 h 87782"/>
              <a:gd name="connsiteX17" fmla="*/ 8903643 w 19476720"/>
              <a:gd name="connsiteY17" fmla="*/ 0 h 87782"/>
              <a:gd name="connsiteX18" fmla="*/ 9404473 w 19476720"/>
              <a:gd name="connsiteY18" fmla="*/ 0 h 87782"/>
              <a:gd name="connsiteX19" fmla="*/ 9710536 w 19476720"/>
              <a:gd name="connsiteY19" fmla="*/ 0 h 87782"/>
              <a:gd name="connsiteX20" fmla="*/ 10211366 w 19476720"/>
              <a:gd name="connsiteY20" fmla="*/ 0 h 87782"/>
              <a:gd name="connsiteX21" fmla="*/ 11101730 w 19476720"/>
              <a:gd name="connsiteY21" fmla="*/ 0 h 87782"/>
              <a:gd name="connsiteX22" fmla="*/ 11407793 w 19476720"/>
              <a:gd name="connsiteY22" fmla="*/ 0 h 87782"/>
              <a:gd name="connsiteX23" fmla="*/ 11519089 w 19476720"/>
              <a:gd name="connsiteY23" fmla="*/ 0 h 87782"/>
              <a:gd name="connsiteX24" fmla="*/ 12604220 w 19476720"/>
              <a:gd name="connsiteY24" fmla="*/ 0 h 87782"/>
              <a:gd name="connsiteX25" fmla="*/ 12715516 w 19476720"/>
              <a:gd name="connsiteY25" fmla="*/ 0 h 87782"/>
              <a:gd name="connsiteX26" fmla="*/ 13411113 w 19476720"/>
              <a:gd name="connsiteY26" fmla="*/ 0 h 87782"/>
              <a:gd name="connsiteX27" fmla="*/ 13522408 w 19476720"/>
              <a:gd name="connsiteY27" fmla="*/ 0 h 87782"/>
              <a:gd name="connsiteX28" fmla="*/ 14412773 w 19476720"/>
              <a:gd name="connsiteY28" fmla="*/ 0 h 87782"/>
              <a:gd name="connsiteX29" fmla="*/ 15108370 w 19476720"/>
              <a:gd name="connsiteY29" fmla="*/ 0 h 87782"/>
              <a:gd name="connsiteX30" fmla="*/ 15998734 w 19476720"/>
              <a:gd name="connsiteY30" fmla="*/ 0 h 87782"/>
              <a:gd name="connsiteX31" fmla="*/ 16694331 w 19476720"/>
              <a:gd name="connsiteY31" fmla="*/ 0 h 87782"/>
              <a:gd name="connsiteX32" fmla="*/ 17584696 w 19476720"/>
              <a:gd name="connsiteY32" fmla="*/ 0 h 87782"/>
              <a:gd name="connsiteX33" fmla="*/ 18475060 w 19476720"/>
              <a:gd name="connsiteY33" fmla="*/ 0 h 87782"/>
              <a:gd name="connsiteX34" fmla="*/ 19476720 w 19476720"/>
              <a:gd name="connsiteY34" fmla="*/ 0 h 87782"/>
              <a:gd name="connsiteX35" fmla="*/ 19476720 w 19476720"/>
              <a:gd name="connsiteY35" fmla="*/ 87782 h 87782"/>
              <a:gd name="connsiteX36" fmla="*/ 18781123 w 19476720"/>
              <a:gd name="connsiteY36" fmla="*/ 87782 h 87782"/>
              <a:gd name="connsiteX37" fmla="*/ 17695991 w 19476720"/>
              <a:gd name="connsiteY37" fmla="*/ 87782 h 87782"/>
              <a:gd name="connsiteX38" fmla="*/ 17000394 w 19476720"/>
              <a:gd name="connsiteY38" fmla="*/ 87782 h 87782"/>
              <a:gd name="connsiteX39" fmla="*/ 16889099 w 19476720"/>
              <a:gd name="connsiteY39" fmla="*/ 87782 h 87782"/>
              <a:gd name="connsiteX40" fmla="*/ 16777803 w 19476720"/>
              <a:gd name="connsiteY40" fmla="*/ 87782 h 87782"/>
              <a:gd name="connsiteX41" fmla="*/ 15692672 w 19476720"/>
              <a:gd name="connsiteY41" fmla="*/ 87782 h 87782"/>
              <a:gd name="connsiteX42" fmla="*/ 15191842 w 19476720"/>
              <a:gd name="connsiteY42" fmla="*/ 87782 h 87782"/>
              <a:gd name="connsiteX43" fmla="*/ 14106710 w 19476720"/>
              <a:gd name="connsiteY43" fmla="*/ 87782 h 87782"/>
              <a:gd name="connsiteX44" fmla="*/ 13411113 w 19476720"/>
              <a:gd name="connsiteY44" fmla="*/ 87782 h 87782"/>
              <a:gd name="connsiteX45" fmla="*/ 13299817 w 19476720"/>
              <a:gd name="connsiteY45" fmla="*/ 87782 h 87782"/>
              <a:gd name="connsiteX46" fmla="*/ 12993755 w 19476720"/>
              <a:gd name="connsiteY46" fmla="*/ 87782 h 87782"/>
              <a:gd name="connsiteX47" fmla="*/ 12492925 w 19476720"/>
              <a:gd name="connsiteY47" fmla="*/ 87782 h 87782"/>
              <a:gd name="connsiteX48" fmla="*/ 11602560 w 19476720"/>
              <a:gd name="connsiteY48" fmla="*/ 87782 h 87782"/>
              <a:gd name="connsiteX49" fmla="*/ 10712196 w 19476720"/>
              <a:gd name="connsiteY49" fmla="*/ 87782 h 87782"/>
              <a:gd name="connsiteX50" fmla="*/ 10016599 w 19476720"/>
              <a:gd name="connsiteY50" fmla="*/ 87782 h 87782"/>
              <a:gd name="connsiteX51" fmla="*/ 9515769 w 19476720"/>
              <a:gd name="connsiteY51" fmla="*/ 87782 h 87782"/>
              <a:gd name="connsiteX52" fmla="*/ 8430637 w 19476720"/>
              <a:gd name="connsiteY52" fmla="*/ 87782 h 87782"/>
              <a:gd name="connsiteX53" fmla="*/ 7735040 w 19476720"/>
              <a:gd name="connsiteY53" fmla="*/ 87782 h 87782"/>
              <a:gd name="connsiteX54" fmla="*/ 7428977 w 19476720"/>
              <a:gd name="connsiteY54" fmla="*/ 87782 h 87782"/>
              <a:gd name="connsiteX55" fmla="*/ 7122915 w 19476720"/>
              <a:gd name="connsiteY55" fmla="*/ 87782 h 87782"/>
              <a:gd name="connsiteX56" fmla="*/ 7011619 w 19476720"/>
              <a:gd name="connsiteY56" fmla="*/ 87782 h 87782"/>
              <a:gd name="connsiteX57" fmla="*/ 6316022 w 19476720"/>
              <a:gd name="connsiteY57" fmla="*/ 87782 h 87782"/>
              <a:gd name="connsiteX58" fmla="*/ 6009959 w 19476720"/>
              <a:gd name="connsiteY58" fmla="*/ 87782 h 87782"/>
              <a:gd name="connsiteX59" fmla="*/ 4924828 w 19476720"/>
              <a:gd name="connsiteY59" fmla="*/ 87782 h 87782"/>
              <a:gd name="connsiteX60" fmla="*/ 4034463 w 19476720"/>
              <a:gd name="connsiteY60" fmla="*/ 87782 h 87782"/>
              <a:gd name="connsiteX61" fmla="*/ 3533633 w 19476720"/>
              <a:gd name="connsiteY61" fmla="*/ 87782 h 87782"/>
              <a:gd name="connsiteX62" fmla="*/ 2448502 w 19476720"/>
              <a:gd name="connsiteY62" fmla="*/ 87782 h 87782"/>
              <a:gd name="connsiteX63" fmla="*/ 1752905 w 19476720"/>
              <a:gd name="connsiteY63" fmla="*/ 87782 h 87782"/>
              <a:gd name="connsiteX64" fmla="*/ 1446842 w 19476720"/>
              <a:gd name="connsiteY64" fmla="*/ 87782 h 87782"/>
              <a:gd name="connsiteX65" fmla="*/ 0 w 19476720"/>
              <a:gd name="connsiteY65" fmla="*/ 87782 h 87782"/>
              <a:gd name="connsiteX66" fmla="*/ 0 w 19476720"/>
              <a:gd name="connsiteY66" fmla="*/ 0 h 87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19476720" h="87782" fill="none" extrusionOk="0">
                <a:moveTo>
                  <a:pt x="0" y="0"/>
                </a:moveTo>
                <a:cubicBezTo>
                  <a:pt x="188638" y="-5987"/>
                  <a:pt x="313031" y="23476"/>
                  <a:pt x="500830" y="0"/>
                </a:cubicBezTo>
                <a:cubicBezTo>
                  <a:pt x="688629" y="-23476"/>
                  <a:pt x="1106200" y="-37450"/>
                  <a:pt x="1585961" y="0"/>
                </a:cubicBezTo>
                <a:cubicBezTo>
                  <a:pt x="2065722" y="37450"/>
                  <a:pt x="2080716" y="2540"/>
                  <a:pt x="2476326" y="0"/>
                </a:cubicBezTo>
                <a:cubicBezTo>
                  <a:pt x="2871937" y="-2540"/>
                  <a:pt x="2742489" y="9236"/>
                  <a:pt x="2977156" y="0"/>
                </a:cubicBezTo>
                <a:cubicBezTo>
                  <a:pt x="3211823" y="-9236"/>
                  <a:pt x="3053696" y="-5403"/>
                  <a:pt x="3088451" y="0"/>
                </a:cubicBezTo>
                <a:cubicBezTo>
                  <a:pt x="3123206" y="5403"/>
                  <a:pt x="3409656" y="-15433"/>
                  <a:pt x="3589281" y="0"/>
                </a:cubicBezTo>
                <a:cubicBezTo>
                  <a:pt x="3768906" y="15433"/>
                  <a:pt x="4181856" y="-32618"/>
                  <a:pt x="4479646" y="0"/>
                </a:cubicBezTo>
                <a:cubicBezTo>
                  <a:pt x="4777437" y="32618"/>
                  <a:pt x="5152906" y="20663"/>
                  <a:pt x="5564777" y="0"/>
                </a:cubicBezTo>
                <a:cubicBezTo>
                  <a:pt x="5976648" y="-20663"/>
                  <a:pt x="5620680" y="-5351"/>
                  <a:pt x="5676073" y="0"/>
                </a:cubicBezTo>
                <a:cubicBezTo>
                  <a:pt x="5731466" y="5351"/>
                  <a:pt x="5736241" y="-1660"/>
                  <a:pt x="5787368" y="0"/>
                </a:cubicBezTo>
                <a:cubicBezTo>
                  <a:pt x="5838496" y="1660"/>
                  <a:pt x="6507394" y="52753"/>
                  <a:pt x="6872500" y="0"/>
                </a:cubicBezTo>
                <a:cubicBezTo>
                  <a:pt x="7237606" y="-52753"/>
                  <a:pt x="6946461" y="-481"/>
                  <a:pt x="6983795" y="0"/>
                </a:cubicBezTo>
                <a:cubicBezTo>
                  <a:pt x="7021130" y="481"/>
                  <a:pt x="7524314" y="-3196"/>
                  <a:pt x="7679392" y="0"/>
                </a:cubicBezTo>
                <a:cubicBezTo>
                  <a:pt x="7834470" y="3196"/>
                  <a:pt x="7923113" y="2602"/>
                  <a:pt x="7985455" y="0"/>
                </a:cubicBezTo>
                <a:cubicBezTo>
                  <a:pt x="8047797" y="-2602"/>
                  <a:pt x="8214189" y="8034"/>
                  <a:pt x="8291518" y="0"/>
                </a:cubicBezTo>
                <a:cubicBezTo>
                  <a:pt x="8368847" y="-8034"/>
                  <a:pt x="8463485" y="14687"/>
                  <a:pt x="8597581" y="0"/>
                </a:cubicBezTo>
                <a:cubicBezTo>
                  <a:pt x="8731677" y="-14687"/>
                  <a:pt x="8788446" y="-4487"/>
                  <a:pt x="8903643" y="0"/>
                </a:cubicBezTo>
                <a:cubicBezTo>
                  <a:pt x="9018840" y="4487"/>
                  <a:pt x="9156152" y="-17273"/>
                  <a:pt x="9404473" y="0"/>
                </a:cubicBezTo>
                <a:cubicBezTo>
                  <a:pt x="9652794" y="17273"/>
                  <a:pt x="9605843" y="-10780"/>
                  <a:pt x="9710536" y="0"/>
                </a:cubicBezTo>
                <a:cubicBezTo>
                  <a:pt x="9815229" y="10780"/>
                  <a:pt x="10007129" y="-12578"/>
                  <a:pt x="10211366" y="0"/>
                </a:cubicBezTo>
                <a:cubicBezTo>
                  <a:pt x="10415603" y="12578"/>
                  <a:pt x="10708663" y="39385"/>
                  <a:pt x="11101730" y="0"/>
                </a:cubicBezTo>
                <a:cubicBezTo>
                  <a:pt x="11494797" y="-39385"/>
                  <a:pt x="11332487" y="-2002"/>
                  <a:pt x="11407793" y="0"/>
                </a:cubicBezTo>
                <a:cubicBezTo>
                  <a:pt x="11483099" y="2002"/>
                  <a:pt x="11483191" y="864"/>
                  <a:pt x="11519089" y="0"/>
                </a:cubicBezTo>
                <a:cubicBezTo>
                  <a:pt x="11554987" y="-864"/>
                  <a:pt x="12258029" y="52670"/>
                  <a:pt x="12604220" y="0"/>
                </a:cubicBezTo>
                <a:cubicBezTo>
                  <a:pt x="12950411" y="-52670"/>
                  <a:pt x="12668430" y="-2862"/>
                  <a:pt x="12715516" y="0"/>
                </a:cubicBezTo>
                <a:cubicBezTo>
                  <a:pt x="12762602" y="2862"/>
                  <a:pt x="13176519" y="-14742"/>
                  <a:pt x="13411113" y="0"/>
                </a:cubicBezTo>
                <a:cubicBezTo>
                  <a:pt x="13645707" y="14742"/>
                  <a:pt x="13468274" y="1034"/>
                  <a:pt x="13522408" y="0"/>
                </a:cubicBezTo>
                <a:cubicBezTo>
                  <a:pt x="13576542" y="-1034"/>
                  <a:pt x="14136143" y="-5818"/>
                  <a:pt x="14412773" y="0"/>
                </a:cubicBezTo>
                <a:cubicBezTo>
                  <a:pt x="14689403" y="5818"/>
                  <a:pt x="14840772" y="-7037"/>
                  <a:pt x="15108370" y="0"/>
                </a:cubicBezTo>
                <a:cubicBezTo>
                  <a:pt x="15375968" y="7037"/>
                  <a:pt x="15756351" y="28345"/>
                  <a:pt x="15998734" y="0"/>
                </a:cubicBezTo>
                <a:cubicBezTo>
                  <a:pt x="16241117" y="-28345"/>
                  <a:pt x="16514727" y="-26649"/>
                  <a:pt x="16694331" y="0"/>
                </a:cubicBezTo>
                <a:cubicBezTo>
                  <a:pt x="16873935" y="26649"/>
                  <a:pt x="17351399" y="-3244"/>
                  <a:pt x="17584696" y="0"/>
                </a:cubicBezTo>
                <a:cubicBezTo>
                  <a:pt x="17817994" y="3244"/>
                  <a:pt x="18191477" y="36300"/>
                  <a:pt x="18475060" y="0"/>
                </a:cubicBezTo>
                <a:cubicBezTo>
                  <a:pt x="18758643" y="-36300"/>
                  <a:pt x="19211239" y="-20467"/>
                  <a:pt x="19476720" y="0"/>
                </a:cubicBezTo>
                <a:cubicBezTo>
                  <a:pt x="19476574" y="27935"/>
                  <a:pt x="19474693" y="50791"/>
                  <a:pt x="19476720" y="87782"/>
                </a:cubicBezTo>
                <a:cubicBezTo>
                  <a:pt x="19263359" y="111493"/>
                  <a:pt x="19046202" y="100035"/>
                  <a:pt x="18781123" y="87782"/>
                </a:cubicBezTo>
                <a:cubicBezTo>
                  <a:pt x="18516044" y="75529"/>
                  <a:pt x="18182485" y="70137"/>
                  <a:pt x="17695991" y="87782"/>
                </a:cubicBezTo>
                <a:cubicBezTo>
                  <a:pt x="17209497" y="105427"/>
                  <a:pt x="17160000" y="97701"/>
                  <a:pt x="17000394" y="87782"/>
                </a:cubicBezTo>
                <a:cubicBezTo>
                  <a:pt x="16840788" y="77863"/>
                  <a:pt x="16931270" y="89815"/>
                  <a:pt x="16889099" y="87782"/>
                </a:cubicBezTo>
                <a:cubicBezTo>
                  <a:pt x="16846929" y="85749"/>
                  <a:pt x="16817760" y="90764"/>
                  <a:pt x="16777803" y="87782"/>
                </a:cubicBezTo>
                <a:cubicBezTo>
                  <a:pt x="16737846" y="84800"/>
                  <a:pt x="16105954" y="86279"/>
                  <a:pt x="15692672" y="87782"/>
                </a:cubicBezTo>
                <a:cubicBezTo>
                  <a:pt x="15279390" y="89285"/>
                  <a:pt x="15297237" y="101795"/>
                  <a:pt x="15191842" y="87782"/>
                </a:cubicBezTo>
                <a:cubicBezTo>
                  <a:pt x="15086447" y="73770"/>
                  <a:pt x="14419514" y="124676"/>
                  <a:pt x="14106710" y="87782"/>
                </a:cubicBezTo>
                <a:cubicBezTo>
                  <a:pt x="13793906" y="50888"/>
                  <a:pt x="13703689" y="57851"/>
                  <a:pt x="13411113" y="87782"/>
                </a:cubicBezTo>
                <a:cubicBezTo>
                  <a:pt x="13118537" y="117713"/>
                  <a:pt x="13349632" y="84875"/>
                  <a:pt x="13299817" y="87782"/>
                </a:cubicBezTo>
                <a:cubicBezTo>
                  <a:pt x="13250002" y="90689"/>
                  <a:pt x="13128279" y="80450"/>
                  <a:pt x="12993755" y="87782"/>
                </a:cubicBezTo>
                <a:cubicBezTo>
                  <a:pt x="12859231" y="95114"/>
                  <a:pt x="12620777" y="103825"/>
                  <a:pt x="12492925" y="87782"/>
                </a:cubicBezTo>
                <a:cubicBezTo>
                  <a:pt x="12365073" y="71740"/>
                  <a:pt x="12032437" y="44752"/>
                  <a:pt x="11602560" y="87782"/>
                </a:cubicBezTo>
                <a:cubicBezTo>
                  <a:pt x="11172684" y="130812"/>
                  <a:pt x="10968740" y="93459"/>
                  <a:pt x="10712196" y="87782"/>
                </a:cubicBezTo>
                <a:cubicBezTo>
                  <a:pt x="10455652" y="82105"/>
                  <a:pt x="10189605" y="107394"/>
                  <a:pt x="10016599" y="87782"/>
                </a:cubicBezTo>
                <a:cubicBezTo>
                  <a:pt x="9843593" y="68170"/>
                  <a:pt x="9673333" y="78336"/>
                  <a:pt x="9515769" y="87782"/>
                </a:cubicBezTo>
                <a:cubicBezTo>
                  <a:pt x="9358205" y="97229"/>
                  <a:pt x="8858870" y="38876"/>
                  <a:pt x="8430637" y="87782"/>
                </a:cubicBezTo>
                <a:cubicBezTo>
                  <a:pt x="8002404" y="136688"/>
                  <a:pt x="8008986" y="64355"/>
                  <a:pt x="7735040" y="87782"/>
                </a:cubicBezTo>
                <a:cubicBezTo>
                  <a:pt x="7461094" y="111209"/>
                  <a:pt x="7513460" y="102480"/>
                  <a:pt x="7428977" y="87782"/>
                </a:cubicBezTo>
                <a:cubicBezTo>
                  <a:pt x="7344494" y="73084"/>
                  <a:pt x="7213003" y="77431"/>
                  <a:pt x="7122915" y="87782"/>
                </a:cubicBezTo>
                <a:cubicBezTo>
                  <a:pt x="7032827" y="98133"/>
                  <a:pt x="7058680" y="86238"/>
                  <a:pt x="7011619" y="87782"/>
                </a:cubicBezTo>
                <a:cubicBezTo>
                  <a:pt x="6964558" y="89326"/>
                  <a:pt x="6569954" y="119763"/>
                  <a:pt x="6316022" y="87782"/>
                </a:cubicBezTo>
                <a:cubicBezTo>
                  <a:pt x="6062090" y="55801"/>
                  <a:pt x="6146104" y="85432"/>
                  <a:pt x="6009959" y="87782"/>
                </a:cubicBezTo>
                <a:cubicBezTo>
                  <a:pt x="5873814" y="90132"/>
                  <a:pt x="5318337" y="61028"/>
                  <a:pt x="4924828" y="87782"/>
                </a:cubicBezTo>
                <a:cubicBezTo>
                  <a:pt x="4531319" y="114536"/>
                  <a:pt x="4257725" y="128336"/>
                  <a:pt x="4034463" y="87782"/>
                </a:cubicBezTo>
                <a:cubicBezTo>
                  <a:pt x="3811202" y="47228"/>
                  <a:pt x="3653560" y="74663"/>
                  <a:pt x="3533633" y="87782"/>
                </a:cubicBezTo>
                <a:cubicBezTo>
                  <a:pt x="3413706" y="100902"/>
                  <a:pt x="2883449" y="59065"/>
                  <a:pt x="2448502" y="87782"/>
                </a:cubicBezTo>
                <a:cubicBezTo>
                  <a:pt x="2013555" y="116499"/>
                  <a:pt x="1944585" y="82606"/>
                  <a:pt x="1752905" y="87782"/>
                </a:cubicBezTo>
                <a:cubicBezTo>
                  <a:pt x="1561225" y="92958"/>
                  <a:pt x="1515291" y="91262"/>
                  <a:pt x="1446842" y="87782"/>
                </a:cubicBezTo>
                <a:cubicBezTo>
                  <a:pt x="1378393" y="84302"/>
                  <a:pt x="297351" y="29117"/>
                  <a:pt x="0" y="87782"/>
                </a:cubicBezTo>
                <a:cubicBezTo>
                  <a:pt x="-2535" y="53189"/>
                  <a:pt x="2383" y="35239"/>
                  <a:pt x="0" y="0"/>
                </a:cubicBezTo>
                <a:close/>
              </a:path>
              <a:path w="19476720" h="87782" stroke="0" extrusionOk="0">
                <a:moveTo>
                  <a:pt x="0" y="0"/>
                </a:moveTo>
                <a:cubicBezTo>
                  <a:pt x="172811" y="-6679"/>
                  <a:pt x="253677" y="-21202"/>
                  <a:pt x="500830" y="0"/>
                </a:cubicBezTo>
                <a:cubicBezTo>
                  <a:pt x="747983" y="21202"/>
                  <a:pt x="568993" y="2351"/>
                  <a:pt x="612125" y="0"/>
                </a:cubicBezTo>
                <a:cubicBezTo>
                  <a:pt x="655258" y="-2351"/>
                  <a:pt x="1178190" y="-37811"/>
                  <a:pt x="1697257" y="0"/>
                </a:cubicBezTo>
                <a:cubicBezTo>
                  <a:pt x="2216324" y="37811"/>
                  <a:pt x="1991923" y="-2908"/>
                  <a:pt x="2198087" y="0"/>
                </a:cubicBezTo>
                <a:cubicBezTo>
                  <a:pt x="2404251" y="2908"/>
                  <a:pt x="2576772" y="-77"/>
                  <a:pt x="2698917" y="0"/>
                </a:cubicBezTo>
                <a:cubicBezTo>
                  <a:pt x="2821062" y="77"/>
                  <a:pt x="3336720" y="34523"/>
                  <a:pt x="3784048" y="0"/>
                </a:cubicBezTo>
                <a:cubicBezTo>
                  <a:pt x="4231376" y="-34523"/>
                  <a:pt x="3960611" y="-6326"/>
                  <a:pt x="4090111" y="0"/>
                </a:cubicBezTo>
                <a:cubicBezTo>
                  <a:pt x="4219611" y="6326"/>
                  <a:pt x="4851782" y="3947"/>
                  <a:pt x="5175243" y="0"/>
                </a:cubicBezTo>
                <a:cubicBezTo>
                  <a:pt x="5498704" y="-3947"/>
                  <a:pt x="5755001" y="-24933"/>
                  <a:pt x="6260374" y="0"/>
                </a:cubicBezTo>
                <a:cubicBezTo>
                  <a:pt x="6765747" y="24933"/>
                  <a:pt x="6611111" y="13127"/>
                  <a:pt x="6955971" y="0"/>
                </a:cubicBezTo>
                <a:cubicBezTo>
                  <a:pt x="7300831" y="-13127"/>
                  <a:pt x="7676547" y="-9277"/>
                  <a:pt x="8041103" y="0"/>
                </a:cubicBezTo>
                <a:cubicBezTo>
                  <a:pt x="8405659" y="9277"/>
                  <a:pt x="8409549" y="21831"/>
                  <a:pt x="8541933" y="0"/>
                </a:cubicBezTo>
                <a:cubicBezTo>
                  <a:pt x="8674317" y="-21831"/>
                  <a:pt x="8917422" y="9281"/>
                  <a:pt x="9042763" y="0"/>
                </a:cubicBezTo>
                <a:cubicBezTo>
                  <a:pt x="9168104" y="-9281"/>
                  <a:pt x="9748238" y="33401"/>
                  <a:pt x="9933127" y="0"/>
                </a:cubicBezTo>
                <a:cubicBezTo>
                  <a:pt x="10118016" y="-33401"/>
                  <a:pt x="10263231" y="-22287"/>
                  <a:pt x="10433957" y="0"/>
                </a:cubicBezTo>
                <a:cubicBezTo>
                  <a:pt x="10604683" y="22287"/>
                  <a:pt x="11163489" y="-10786"/>
                  <a:pt x="11519089" y="0"/>
                </a:cubicBezTo>
                <a:cubicBezTo>
                  <a:pt x="11874689" y="10786"/>
                  <a:pt x="12290123" y="-16870"/>
                  <a:pt x="12604220" y="0"/>
                </a:cubicBezTo>
                <a:cubicBezTo>
                  <a:pt x="12918317" y="16870"/>
                  <a:pt x="13119796" y="16919"/>
                  <a:pt x="13299817" y="0"/>
                </a:cubicBezTo>
                <a:cubicBezTo>
                  <a:pt x="13479838" y="-16919"/>
                  <a:pt x="13647551" y="-9622"/>
                  <a:pt x="13800647" y="0"/>
                </a:cubicBezTo>
                <a:cubicBezTo>
                  <a:pt x="13953743" y="9622"/>
                  <a:pt x="13887671" y="3690"/>
                  <a:pt x="13911943" y="0"/>
                </a:cubicBezTo>
                <a:cubicBezTo>
                  <a:pt x="13936215" y="-3690"/>
                  <a:pt x="14126177" y="-5164"/>
                  <a:pt x="14218006" y="0"/>
                </a:cubicBezTo>
                <a:cubicBezTo>
                  <a:pt x="14309835" y="5164"/>
                  <a:pt x="14383858" y="10013"/>
                  <a:pt x="14524068" y="0"/>
                </a:cubicBezTo>
                <a:cubicBezTo>
                  <a:pt x="14664278" y="-10013"/>
                  <a:pt x="14849680" y="13482"/>
                  <a:pt x="15024898" y="0"/>
                </a:cubicBezTo>
                <a:cubicBezTo>
                  <a:pt x="15200116" y="-13482"/>
                  <a:pt x="15640155" y="-15226"/>
                  <a:pt x="16110030" y="0"/>
                </a:cubicBezTo>
                <a:cubicBezTo>
                  <a:pt x="16579905" y="15226"/>
                  <a:pt x="16513364" y="-8282"/>
                  <a:pt x="16805627" y="0"/>
                </a:cubicBezTo>
                <a:cubicBezTo>
                  <a:pt x="17097890" y="8282"/>
                  <a:pt x="17150138" y="23212"/>
                  <a:pt x="17306457" y="0"/>
                </a:cubicBezTo>
                <a:cubicBezTo>
                  <a:pt x="17462776" y="-23212"/>
                  <a:pt x="17394125" y="-4676"/>
                  <a:pt x="17417752" y="0"/>
                </a:cubicBezTo>
                <a:cubicBezTo>
                  <a:pt x="17441379" y="4676"/>
                  <a:pt x="17480364" y="298"/>
                  <a:pt x="17529048" y="0"/>
                </a:cubicBezTo>
                <a:cubicBezTo>
                  <a:pt x="17577732" y="-298"/>
                  <a:pt x="18135855" y="36864"/>
                  <a:pt x="18419412" y="0"/>
                </a:cubicBezTo>
                <a:cubicBezTo>
                  <a:pt x="18702969" y="-36864"/>
                  <a:pt x="18655043" y="-2580"/>
                  <a:pt x="18725475" y="0"/>
                </a:cubicBezTo>
                <a:cubicBezTo>
                  <a:pt x="18795907" y="2580"/>
                  <a:pt x="19165544" y="-12221"/>
                  <a:pt x="19476720" y="0"/>
                </a:cubicBezTo>
                <a:cubicBezTo>
                  <a:pt x="19480185" y="43794"/>
                  <a:pt x="19474761" y="44407"/>
                  <a:pt x="19476720" y="87782"/>
                </a:cubicBezTo>
                <a:cubicBezTo>
                  <a:pt x="19236819" y="102280"/>
                  <a:pt x="18985255" y="105746"/>
                  <a:pt x="18781123" y="87782"/>
                </a:cubicBezTo>
                <a:cubicBezTo>
                  <a:pt x="18576991" y="69818"/>
                  <a:pt x="18569292" y="101229"/>
                  <a:pt x="18475060" y="87782"/>
                </a:cubicBezTo>
                <a:cubicBezTo>
                  <a:pt x="18380828" y="74335"/>
                  <a:pt x="18397131" y="84529"/>
                  <a:pt x="18363765" y="87782"/>
                </a:cubicBezTo>
                <a:cubicBezTo>
                  <a:pt x="18330400" y="91035"/>
                  <a:pt x="18210459" y="93087"/>
                  <a:pt x="18057702" y="87782"/>
                </a:cubicBezTo>
                <a:cubicBezTo>
                  <a:pt x="17904945" y="82477"/>
                  <a:pt x="17353507" y="55432"/>
                  <a:pt x="17167337" y="87782"/>
                </a:cubicBezTo>
                <a:cubicBezTo>
                  <a:pt x="16981167" y="120132"/>
                  <a:pt x="16981579" y="76478"/>
                  <a:pt x="16861275" y="87782"/>
                </a:cubicBezTo>
                <a:cubicBezTo>
                  <a:pt x="16740971" y="99086"/>
                  <a:pt x="16773599" y="88036"/>
                  <a:pt x="16749979" y="87782"/>
                </a:cubicBezTo>
                <a:cubicBezTo>
                  <a:pt x="16726359" y="87528"/>
                  <a:pt x="16508516" y="93593"/>
                  <a:pt x="16443916" y="87782"/>
                </a:cubicBezTo>
                <a:cubicBezTo>
                  <a:pt x="16379316" y="81971"/>
                  <a:pt x="16124564" y="81122"/>
                  <a:pt x="15943087" y="87782"/>
                </a:cubicBezTo>
                <a:cubicBezTo>
                  <a:pt x="15761610" y="94442"/>
                  <a:pt x="15411448" y="59804"/>
                  <a:pt x="15247489" y="87782"/>
                </a:cubicBezTo>
                <a:cubicBezTo>
                  <a:pt x="15083530" y="115760"/>
                  <a:pt x="15032803" y="90668"/>
                  <a:pt x="14941427" y="87782"/>
                </a:cubicBezTo>
                <a:cubicBezTo>
                  <a:pt x="14850051" y="84896"/>
                  <a:pt x="14214445" y="90641"/>
                  <a:pt x="13856295" y="87782"/>
                </a:cubicBezTo>
                <a:cubicBezTo>
                  <a:pt x="13498145" y="84923"/>
                  <a:pt x="13444563" y="86822"/>
                  <a:pt x="13160698" y="87782"/>
                </a:cubicBezTo>
                <a:cubicBezTo>
                  <a:pt x="12876833" y="88742"/>
                  <a:pt x="12380891" y="138364"/>
                  <a:pt x="12075566" y="87782"/>
                </a:cubicBezTo>
                <a:cubicBezTo>
                  <a:pt x="11770241" y="37200"/>
                  <a:pt x="11387395" y="74138"/>
                  <a:pt x="11185202" y="87782"/>
                </a:cubicBezTo>
                <a:cubicBezTo>
                  <a:pt x="10983009" y="101426"/>
                  <a:pt x="10817584" y="108488"/>
                  <a:pt x="10684372" y="87782"/>
                </a:cubicBezTo>
                <a:cubicBezTo>
                  <a:pt x="10551160" y="67077"/>
                  <a:pt x="10190343" y="111284"/>
                  <a:pt x="9794008" y="87782"/>
                </a:cubicBezTo>
                <a:cubicBezTo>
                  <a:pt x="9397673" y="64280"/>
                  <a:pt x="9598060" y="102673"/>
                  <a:pt x="9487945" y="87782"/>
                </a:cubicBezTo>
                <a:cubicBezTo>
                  <a:pt x="9377830" y="72891"/>
                  <a:pt x="9080935" y="117809"/>
                  <a:pt x="8792348" y="87782"/>
                </a:cubicBezTo>
                <a:cubicBezTo>
                  <a:pt x="8503761" y="57755"/>
                  <a:pt x="8732583" y="83734"/>
                  <a:pt x="8681052" y="87782"/>
                </a:cubicBezTo>
                <a:cubicBezTo>
                  <a:pt x="8629521" y="91830"/>
                  <a:pt x="7927047" y="53202"/>
                  <a:pt x="7595921" y="87782"/>
                </a:cubicBezTo>
                <a:cubicBezTo>
                  <a:pt x="7264795" y="122362"/>
                  <a:pt x="7196551" y="110469"/>
                  <a:pt x="6900324" y="87782"/>
                </a:cubicBezTo>
                <a:cubicBezTo>
                  <a:pt x="6604097" y="65095"/>
                  <a:pt x="6325621" y="51318"/>
                  <a:pt x="5815192" y="87782"/>
                </a:cubicBezTo>
                <a:cubicBezTo>
                  <a:pt x="5304763" y="124246"/>
                  <a:pt x="5515280" y="62853"/>
                  <a:pt x="5314362" y="87782"/>
                </a:cubicBezTo>
                <a:cubicBezTo>
                  <a:pt x="5113444" y="112712"/>
                  <a:pt x="5098164" y="92387"/>
                  <a:pt x="5008299" y="87782"/>
                </a:cubicBezTo>
                <a:cubicBezTo>
                  <a:pt x="4918434" y="83177"/>
                  <a:pt x="4510763" y="54421"/>
                  <a:pt x="4312702" y="87782"/>
                </a:cubicBezTo>
                <a:cubicBezTo>
                  <a:pt x="4114641" y="121143"/>
                  <a:pt x="3612144" y="68239"/>
                  <a:pt x="3422338" y="87782"/>
                </a:cubicBezTo>
                <a:cubicBezTo>
                  <a:pt x="3232532" y="107325"/>
                  <a:pt x="2874618" y="124264"/>
                  <a:pt x="2337206" y="87782"/>
                </a:cubicBezTo>
                <a:cubicBezTo>
                  <a:pt x="1799794" y="51300"/>
                  <a:pt x="1839532" y="58231"/>
                  <a:pt x="1446842" y="87782"/>
                </a:cubicBezTo>
                <a:cubicBezTo>
                  <a:pt x="1054152" y="117333"/>
                  <a:pt x="505215" y="77723"/>
                  <a:pt x="0" y="87782"/>
                </a:cubicBezTo>
                <a:cubicBezTo>
                  <a:pt x="-1777" y="59172"/>
                  <a:pt x="-2505" y="37382"/>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A698C70-1418-77D1-7843-73C70A5D1ABE}"/>
              </a:ext>
            </a:extLst>
          </p:cNvPr>
          <p:cNvSpPr txBox="1"/>
          <p:nvPr/>
        </p:nvSpPr>
        <p:spPr>
          <a:xfrm>
            <a:off x="2429691" y="23485780"/>
            <a:ext cx="24349165" cy="763285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7000" dirty="0">
                <a:solidFill>
                  <a:srgbClr val="000000"/>
                </a:solidFill>
              </a:rPr>
              <a:t>If you have any questions or are interested in learning more about our project, feel free to reach out to us via email!</a:t>
            </a:r>
          </a:p>
          <a:p>
            <a:pPr algn="l"/>
            <a:endParaRPr lang="en-US" sz="7000" dirty="0">
              <a:solidFill>
                <a:srgbClr val="000000"/>
              </a:solidFill>
            </a:endParaRPr>
          </a:p>
          <a:p>
            <a:pPr algn="l"/>
            <a:endParaRPr lang="en-US" sz="7000" dirty="0">
              <a:solidFill>
                <a:srgbClr val="000000"/>
              </a:solidFill>
            </a:endParaRPr>
          </a:p>
          <a:p>
            <a:pPr algn="l"/>
            <a:r>
              <a:rPr lang="en-US" sz="7000" dirty="0">
                <a:solidFill>
                  <a:srgbClr val="000000"/>
                </a:solidFill>
              </a:rPr>
              <a:t>Email: </a:t>
            </a:r>
            <a:r>
              <a:rPr lang="en-US" sz="7000" dirty="0">
                <a:solidFill>
                  <a:srgbClr val="000000"/>
                </a:solidFill>
                <a:hlinkClick r:id="rId2"/>
              </a:rPr>
              <a:t>emily.liguori1@marist.edu</a:t>
            </a:r>
            <a:r>
              <a:rPr lang="en-US" sz="7000" dirty="0">
                <a:solidFill>
                  <a:srgbClr val="000000"/>
                </a:solidFill>
              </a:rPr>
              <a:t>, </a:t>
            </a:r>
            <a:r>
              <a:rPr lang="en-US" sz="7000" dirty="0">
                <a:solidFill>
                  <a:srgbClr val="000000"/>
                </a:solidFill>
                <a:hlinkClick r:id="rId3"/>
              </a:rPr>
              <a:t>victoria.iuzzolino1@marist.edu</a:t>
            </a:r>
            <a:r>
              <a:rPr lang="en-US" sz="7000" dirty="0">
                <a:solidFill>
                  <a:srgbClr val="000000"/>
                </a:solidFill>
              </a:rPr>
              <a:t>, </a:t>
            </a:r>
            <a:r>
              <a:rPr lang="en-US" sz="7000" dirty="0">
                <a:solidFill>
                  <a:srgbClr val="000000"/>
                </a:solidFill>
                <a:hlinkClick r:id="rId4"/>
              </a:rPr>
              <a:t>tristan.wistuba1@marist.edu</a:t>
            </a:r>
            <a:r>
              <a:rPr lang="en-US" sz="7000" dirty="0">
                <a:solidFill>
                  <a:srgbClr val="000000"/>
                </a:solidFill>
              </a:rPr>
              <a:t>  </a:t>
            </a:r>
          </a:p>
        </p:txBody>
      </p:sp>
      <p:sp>
        <p:nvSpPr>
          <p:cNvPr id="4" name="Slide Number Placeholder 3">
            <a:extLst>
              <a:ext uri="{FF2B5EF4-FFF2-40B4-BE49-F238E27FC236}">
                <a16:creationId xmlns:a16="http://schemas.microsoft.com/office/drawing/2014/main" id="{5356AF70-7F98-4449-5C41-0C158B654B66}"/>
              </a:ext>
            </a:extLst>
          </p:cNvPr>
          <p:cNvSpPr>
            <a:spLocks noGrp="1"/>
          </p:cNvSpPr>
          <p:nvPr>
            <p:ph type="sldNum" sz="quarter" idx="7"/>
          </p:nvPr>
        </p:nvSpPr>
        <p:spPr/>
        <p:txBody>
          <a:bodyPr/>
          <a:lstStyle/>
          <a:p>
            <a:fld id="{B6F15528-21DE-4FAA-801E-634DDDAF4B2B}" type="slidenum">
              <a:rPr lang="en-US"/>
              <a:t>18</a:t>
            </a:fld>
            <a:endParaRPr lang="en-US"/>
          </a:p>
        </p:txBody>
      </p:sp>
      <p:sp>
        <p:nvSpPr>
          <p:cNvPr id="5" name="TextBox 4">
            <a:extLst>
              <a:ext uri="{FF2B5EF4-FFF2-40B4-BE49-F238E27FC236}">
                <a16:creationId xmlns:a16="http://schemas.microsoft.com/office/drawing/2014/main" id="{D504740E-F0E4-0606-0CDD-1917D5261431}"/>
              </a:ext>
            </a:extLst>
          </p:cNvPr>
          <p:cNvSpPr txBox="1"/>
          <p:nvPr/>
        </p:nvSpPr>
        <p:spPr>
          <a:xfrm>
            <a:off x="1075208" y="31138473"/>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400" dirty="0">
                <a:latin typeface="Calibri"/>
              </a:rPr>
              <a:t>18</a:t>
            </a:r>
            <a:endParaRPr lang="en-US" sz="5400" dirty="0">
              <a:latin typeface="Calibri"/>
              <a:ea typeface="Calibri"/>
              <a:cs typeface="Calibri"/>
            </a:endParaRPr>
          </a:p>
        </p:txBody>
      </p:sp>
    </p:spTree>
    <p:extLst>
      <p:ext uri="{BB962C8B-B14F-4D97-AF65-F5344CB8AC3E}">
        <p14:creationId xmlns:p14="http://schemas.microsoft.com/office/powerpoint/2010/main" val="1623888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880227" cy="32918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7AEB8A5-6AEC-8CDB-1620-544D8A55C1C7}"/>
              </a:ext>
            </a:extLst>
          </p:cNvPr>
          <p:cNvSpPr txBox="1"/>
          <p:nvPr/>
        </p:nvSpPr>
        <p:spPr>
          <a:xfrm>
            <a:off x="1746864" y="3265387"/>
            <a:ext cx="14986000" cy="2679911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l" rtl="0">
              <a:lnSpc>
                <a:spcPct val="90000"/>
              </a:lnSpc>
              <a:spcBef>
                <a:spcPct val="0"/>
              </a:spcBef>
              <a:spcAft>
                <a:spcPts val="600"/>
              </a:spcAft>
            </a:pPr>
            <a:r>
              <a:rPr lang="en-US" sz="20000" kern="1200" dirty="0">
                <a:solidFill>
                  <a:schemeClr val="tx1"/>
                </a:solidFill>
                <a:latin typeface="+mj-lt"/>
                <a:ea typeface="+mj-ea"/>
                <a:cs typeface="+mj-cs"/>
              </a:rPr>
              <a:t>Introduction</a:t>
            </a:r>
          </a:p>
        </p:txBody>
      </p:sp>
      <p:sp>
        <p:nvSpPr>
          <p:cNvPr id="14"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612700" y="16632024"/>
            <a:ext cx="25968960" cy="65837"/>
          </a:xfrm>
          <a:custGeom>
            <a:avLst/>
            <a:gdLst>
              <a:gd name="connsiteX0" fmla="*/ 0 w 25968960"/>
              <a:gd name="connsiteY0" fmla="*/ 0 h 65837"/>
              <a:gd name="connsiteX1" fmla="*/ 683394 w 25968960"/>
              <a:gd name="connsiteY1" fmla="*/ 0 h 65837"/>
              <a:gd name="connsiteX2" fmla="*/ 1366787 w 25968960"/>
              <a:gd name="connsiteY2" fmla="*/ 0 h 65837"/>
              <a:gd name="connsiteX3" fmla="*/ 2309871 w 25968960"/>
              <a:gd name="connsiteY3" fmla="*/ 0 h 65837"/>
              <a:gd name="connsiteX4" fmla="*/ 2993264 w 25968960"/>
              <a:gd name="connsiteY4" fmla="*/ 0 h 65837"/>
              <a:gd name="connsiteX5" fmla="*/ 3936348 w 25968960"/>
              <a:gd name="connsiteY5" fmla="*/ 0 h 65837"/>
              <a:gd name="connsiteX6" fmla="*/ 4879431 w 25968960"/>
              <a:gd name="connsiteY6" fmla="*/ 0 h 65837"/>
              <a:gd name="connsiteX7" fmla="*/ 6082204 w 25968960"/>
              <a:gd name="connsiteY7" fmla="*/ 0 h 65837"/>
              <a:gd name="connsiteX8" fmla="*/ 5986529 w 25968960"/>
              <a:gd name="connsiteY8" fmla="*/ 0 h 65837"/>
              <a:gd name="connsiteX9" fmla="*/ 5890854 w 25968960"/>
              <a:gd name="connsiteY9" fmla="*/ 0 h 65837"/>
              <a:gd name="connsiteX10" fmla="*/ 7093626 w 25968960"/>
              <a:gd name="connsiteY10" fmla="*/ 0 h 65837"/>
              <a:gd name="connsiteX11" fmla="*/ 7517331 w 25968960"/>
              <a:gd name="connsiteY11" fmla="*/ 0 h 65837"/>
              <a:gd name="connsiteX12" fmla="*/ 8720103 w 25968960"/>
              <a:gd name="connsiteY12" fmla="*/ 0 h 65837"/>
              <a:gd name="connsiteX13" fmla="*/ 9143807 w 25968960"/>
              <a:gd name="connsiteY13" fmla="*/ 0 h 65837"/>
              <a:gd name="connsiteX14" fmla="*/ 10086891 w 25968960"/>
              <a:gd name="connsiteY14" fmla="*/ 0 h 65837"/>
              <a:gd name="connsiteX15" fmla="*/ 10250905 w 25968960"/>
              <a:gd name="connsiteY15" fmla="*/ 0 h 65837"/>
              <a:gd name="connsiteX16" fmla="*/ 10934299 w 25968960"/>
              <a:gd name="connsiteY16" fmla="*/ 0 h 65837"/>
              <a:gd name="connsiteX17" fmla="*/ 11617693 w 25968960"/>
              <a:gd name="connsiteY17" fmla="*/ 0 h 65837"/>
              <a:gd name="connsiteX18" fmla="*/ 12041397 w 25968960"/>
              <a:gd name="connsiteY18" fmla="*/ 0 h 65837"/>
              <a:gd name="connsiteX19" fmla="*/ 12465101 w 25968960"/>
              <a:gd name="connsiteY19" fmla="*/ 0 h 65837"/>
              <a:gd name="connsiteX20" fmla="*/ 12369426 w 25968960"/>
              <a:gd name="connsiteY20" fmla="*/ 0 h 65837"/>
              <a:gd name="connsiteX21" fmla="*/ 12273751 w 25968960"/>
              <a:gd name="connsiteY21" fmla="*/ 0 h 65837"/>
              <a:gd name="connsiteX22" fmla="*/ 12178075 w 25968960"/>
              <a:gd name="connsiteY22" fmla="*/ 0 h 65837"/>
              <a:gd name="connsiteX23" fmla="*/ 12082400 w 25968960"/>
              <a:gd name="connsiteY23" fmla="*/ 0 h 65837"/>
              <a:gd name="connsiteX24" fmla="*/ 11986725 w 25968960"/>
              <a:gd name="connsiteY24" fmla="*/ 0 h 65837"/>
              <a:gd name="connsiteX25" fmla="*/ 12410429 w 25968960"/>
              <a:gd name="connsiteY25" fmla="*/ 0 h 65837"/>
              <a:gd name="connsiteX26" fmla="*/ 12314754 w 25968960"/>
              <a:gd name="connsiteY26" fmla="*/ 0 h 65837"/>
              <a:gd name="connsiteX27" fmla="*/ 13517527 w 25968960"/>
              <a:gd name="connsiteY27" fmla="*/ 0 h 65837"/>
              <a:gd name="connsiteX28" fmla="*/ 13421852 w 25968960"/>
              <a:gd name="connsiteY28" fmla="*/ 0 h 65837"/>
              <a:gd name="connsiteX29" fmla="*/ 14105246 w 25968960"/>
              <a:gd name="connsiteY29" fmla="*/ 0 h 65837"/>
              <a:gd name="connsiteX30" fmla="*/ 15308019 w 25968960"/>
              <a:gd name="connsiteY30" fmla="*/ 0 h 65837"/>
              <a:gd name="connsiteX31" fmla="*/ 16510791 w 25968960"/>
              <a:gd name="connsiteY31" fmla="*/ 0 h 65837"/>
              <a:gd name="connsiteX32" fmla="*/ 17453875 w 25968960"/>
              <a:gd name="connsiteY32" fmla="*/ 0 h 65837"/>
              <a:gd name="connsiteX33" fmla="*/ 17877579 w 25968960"/>
              <a:gd name="connsiteY33" fmla="*/ 0 h 65837"/>
              <a:gd name="connsiteX34" fmla="*/ 18041593 w 25968960"/>
              <a:gd name="connsiteY34" fmla="*/ 0 h 65837"/>
              <a:gd name="connsiteX35" fmla="*/ 18984677 w 25968960"/>
              <a:gd name="connsiteY35" fmla="*/ 0 h 65837"/>
              <a:gd name="connsiteX36" fmla="*/ 19927760 w 25968960"/>
              <a:gd name="connsiteY36" fmla="*/ 0 h 65837"/>
              <a:gd name="connsiteX37" fmla="*/ 20870843 w 25968960"/>
              <a:gd name="connsiteY37" fmla="*/ 0 h 65837"/>
              <a:gd name="connsiteX38" fmla="*/ 20775168 w 25968960"/>
              <a:gd name="connsiteY38" fmla="*/ 0 h 65837"/>
              <a:gd name="connsiteX39" fmla="*/ 20939182 w 25968960"/>
              <a:gd name="connsiteY39" fmla="*/ 0 h 65837"/>
              <a:gd name="connsiteX40" fmla="*/ 21882266 w 25968960"/>
              <a:gd name="connsiteY40" fmla="*/ 0 h 65837"/>
              <a:gd name="connsiteX41" fmla="*/ 23085039 w 25968960"/>
              <a:gd name="connsiteY41" fmla="*/ 0 h 65837"/>
              <a:gd name="connsiteX42" fmla="*/ 24287812 w 25968960"/>
              <a:gd name="connsiteY42" fmla="*/ 0 h 65837"/>
              <a:gd name="connsiteX43" fmla="*/ 24971205 w 25968960"/>
              <a:gd name="connsiteY43" fmla="*/ 0 h 65837"/>
              <a:gd name="connsiteX44" fmla="*/ 25968960 w 25968960"/>
              <a:gd name="connsiteY44" fmla="*/ 0 h 65837"/>
              <a:gd name="connsiteX45" fmla="*/ 25968960 w 25968960"/>
              <a:gd name="connsiteY45" fmla="*/ 65837 h 65837"/>
              <a:gd name="connsiteX46" fmla="*/ 25545256 w 25968960"/>
              <a:gd name="connsiteY46" fmla="*/ 65837 h 65837"/>
              <a:gd name="connsiteX47" fmla="*/ 25381241 w 25968960"/>
              <a:gd name="connsiteY47" fmla="*/ 65837 h 65837"/>
              <a:gd name="connsiteX48" fmla="*/ 25476917 w 25968960"/>
              <a:gd name="connsiteY48" fmla="*/ 65837 h 65837"/>
              <a:gd name="connsiteX49" fmla="*/ 24533833 w 25968960"/>
              <a:gd name="connsiteY49" fmla="*/ 65837 h 65837"/>
              <a:gd name="connsiteX50" fmla="*/ 24629508 w 25968960"/>
              <a:gd name="connsiteY50" fmla="*/ 65837 h 65837"/>
              <a:gd name="connsiteX51" fmla="*/ 23426735 w 25968960"/>
              <a:gd name="connsiteY51" fmla="*/ 65837 h 65837"/>
              <a:gd name="connsiteX52" fmla="*/ 22743342 w 25968960"/>
              <a:gd name="connsiteY52" fmla="*/ 65837 h 65837"/>
              <a:gd name="connsiteX53" fmla="*/ 22319638 w 25968960"/>
              <a:gd name="connsiteY53" fmla="*/ 65837 h 65837"/>
              <a:gd name="connsiteX54" fmla="*/ 22415313 w 25968960"/>
              <a:gd name="connsiteY54" fmla="*/ 65837 h 65837"/>
              <a:gd name="connsiteX55" fmla="*/ 22510988 w 25968960"/>
              <a:gd name="connsiteY55" fmla="*/ 65837 h 65837"/>
              <a:gd name="connsiteX56" fmla="*/ 21827594 w 25968960"/>
              <a:gd name="connsiteY56" fmla="*/ 65837 h 65837"/>
              <a:gd name="connsiteX57" fmla="*/ 20884511 w 25968960"/>
              <a:gd name="connsiteY57" fmla="*/ 65837 h 65837"/>
              <a:gd name="connsiteX58" fmla="*/ 20201117 w 25968960"/>
              <a:gd name="connsiteY58" fmla="*/ 65837 h 65837"/>
              <a:gd name="connsiteX59" fmla="*/ 19258034 w 25968960"/>
              <a:gd name="connsiteY59" fmla="*/ 65837 h 65837"/>
              <a:gd name="connsiteX60" fmla="*/ 18314951 w 25968960"/>
              <a:gd name="connsiteY60" fmla="*/ 65837 h 65837"/>
              <a:gd name="connsiteX61" fmla="*/ 17891247 w 25968960"/>
              <a:gd name="connsiteY61" fmla="*/ 65837 h 65837"/>
              <a:gd name="connsiteX62" fmla="*/ 17467543 w 25968960"/>
              <a:gd name="connsiteY62" fmla="*/ 65837 h 65837"/>
              <a:gd name="connsiteX63" fmla="*/ 17043838 w 25968960"/>
              <a:gd name="connsiteY63" fmla="*/ 65837 h 65837"/>
              <a:gd name="connsiteX64" fmla="*/ 15841066 w 25968960"/>
              <a:gd name="connsiteY64" fmla="*/ 65837 h 65837"/>
              <a:gd name="connsiteX65" fmla="*/ 15936741 w 25968960"/>
              <a:gd name="connsiteY65" fmla="*/ 65837 h 65837"/>
              <a:gd name="connsiteX66" fmla="*/ 14993657 w 25968960"/>
              <a:gd name="connsiteY66" fmla="*/ 65837 h 65837"/>
              <a:gd name="connsiteX67" fmla="*/ 14569953 w 25968960"/>
              <a:gd name="connsiteY67" fmla="*/ 65837 h 65837"/>
              <a:gd name="connsiteX68" fmla="*/ 13886560 w 25968960"/>
              <a:gd name="connsiteY68" fmla="*/ 65837 h 65837"/>
              <a:gd name="connsiteX69" fmla="*/ 13722545 w 25968960"/>
              <a:gd name="connsiteY69" fmla="*/ 65837 h 65837"/>
              <a:gd name="connsiteX70" fmla="*/ 13298841 w 25968960"/>
              <a:gd name="connsiteY70" fmla="*/ 65837 h 65837"/>
              <a:gd name="connsiteX71" fmla="*/ 12615447 w 25968960"/>
              <a:gd name="connsiteY71" fmla="*/ 65837 h 65837"/>
              <a:gd name="connsiteX72" fmla="*/ 12451433 w 25968960"/>
              <a:gd name="connsiteY72" fmla="*/ 65837 h 65837"/>
              <a:gd name="connsiteX73" fmla="*/ 12027729 w 25968960"/>
              <a:gd name="connsiteY73" fmla="*/ 65837 h 65837"/>
              <a:gd name="connsiteX74" fmla="*/ 12123404 w 25968960"/>
              <a:gd name="connsiteY74" fmla="*/ 65837 h 65837"/>
              <a:gd name="connsiteX75" fmla="*/ 12219079 w 25968960"/>
              <a:gd name="connsiteY75" fmla="*/ 65837 h 65837"/>
              <a:gd name="connsiteX76" fmla="*/ 11535685 w 25968960"/>
              <a:gd name="connsiteY76" fmla="*/ 65837 h 65837"/>
              <a:gd name="connsiteX77" fmla="*/ 11371671 w 25968960"/>
              <a:gd name="connsiteY77" fmla="*/ 65837 h 65837"/>
              <a:gd name="connsiteX78" fmla="*/ 11207656 w 25968960"/>
              <a:gd name="connsiteY78" fmla="*/ 65837 h 65837"/>
              <a:gd name="connsiteX79" fmla="*/ 10524263 w 25968960"/>
              <a:gd name="connsiteY79" fmla="*/ 65837 h 65837"/>
              <a:gd name="connsiteX80" fmla="*/ 10100559 w 25968960"/>
              <a:gd name="connsiteY80" fmla="*/ 65837 h 65837"/>
              <a:gd name="connsiteX81" fmla="*/ 9157475 w 25968960"/>
              <a:gd name="connsiteY81" fmla="*/ 65837 h 65837"/>
              <a:gd name="connsiteX82" fmla="*/ 8474082 w 25968960"/>
              <a:gd name="connsiteY82" fmla="*/ 65837 h 65837"/>
              <a:gd name="connsiteX83" fmla="*/ 8050378 w 25968960"/>
              <a:gd name="connsiteY83" fmla="*/ 65837 h 65837"/>
              <a:gd name="connsiteX84" fmla="*/ 7366984 w 25968960"/>
              <a:gd name="connsiteY84" fmla="*/ 65837 h 65837"/>
              <a:gd name="connsiteX85" fmla="*/ 6423901 w 25968960"/>
              <a:gd name="connsiteY85" fmla="*/ 65837 h 65837"/>
              <a:gd name="connsiteX86" fmla="*/ 6000197 w 25968960"/>
              <a:gd name="connsiteY86" fmla="*/ 65837 h 65837"/>
              <a:gd name="connsiteX87" fmla="*/ 5316803 w 25968960"/>
              <a:gd name="connsiteY87" fmla="*/ 65837 h 65837"/>
              <a:gd name="connsiteX88" fmla="*/ 4373720 w 25968960"/>
              <a:gd name="connsiteY88" fmla="*/ 65837 h 65837"/>
              <a:gd name="connsiteX89" fmla="*/ 3690326 w 25968960"/>
              <a:gd name="connsiteY89" fmla="*/ 65837 h 65837"/>
              <a:gd name="connsiteX90" fmla="*/ 2747243 w 25968960"/>
              <a:gd name="connsiteY90" fmla="*/ 65837 h 65837"/>
              <a:gd name="connsiteX91" fmla="*/ 2063849 w 25968960"/>
              <a:gd name="connsiteY91" fmla="*/ 65837 h 65837"/>
              <a:gd name="connsiteX92" fmla="*/ 1640145 w 25968960"/>
              <a:gd name="connsiteY92" fmla="*/ 65837 h 65837"/>
              <a:gd name="connsiteX93" fmla="*/ 1735820 w 25968960"/>
              <a:gd name="connsiteY93" fmla="*/ 65837 h 65837"/>
              <a:gd name="connsiteX94" fmla="*/ 0 w 25968960"/>
              <a:gd name="connsiteY94" fmla="*/ 65837 h 65837"/>
              <a:gd name="connsiteX95" fmla="*/ 0 w 25968960"/>
              <a:gd name="connsiteY95" fmla="*/ 0 h 65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25968960" h="65837" fill="none" extrusionOk="0">
                <a:moveTo>
                  <a:pt x="0" y="0"/>
                </a:moveTo>
                <a:cubicBezTo>
                  <a:pt x="173410" y="-2733"/>
                  <a:pt x="461618" y="22368"/>
                  <a:pt x="683394" y="0"/>
                </a:cubicBezTo>
                <a:cubicBezTo>
                  <a:pt x="905170" y="-22368"/>
                  <a:pt x="1098583" y="-27592"/>
                  <a:pt x="1366787" y="0"/>
                </a:cubicBezTo>
                <a:cubicBezTo>
                  <a:pt x="1634991" y="27592"/>
                  <a:pt x="1985460" y="-38522"/>
                  <a:pt x="2309871" y="0"/>
                </a:cubicBezTo>
                <a:cubicBezTo>
                  <a:pt x="2634282" y="38522"/>
                  <a:pt x="2726397" y="-31241"/>
                  <a:pt x="2993264" y="0"/>
                </a:cubicBezTo>
                <a:cubicBezTo>
                  <a:pt x="3260131" y="31241"/>
                  <a:pt x="3573047" y="22757"/>
                  <a:pt x="3936348" y="0"/>
                </a:cubicBezTo>
                <a:cubicBezTo>
                  <a:pt x="4299649" y="-22757"/>
                  <a:pt x="4634583" y="-35197"/>
                  <a:pt x="4879431" y="0"/>
                </a:cubicBezTo>
                <a:cubicBezTo>
                  <a:pt x="5124279" y="35197"/>
                  <a:pt x="5792779" y="20656"/>
                  <a:pt x="6082204" y="0"/>
                </a:cubicBezTo>
                <a:cubicBezTo>
                  <a:pt x="5792779" y="20656"/>
                  <a:pt x="6021364" y="-3127"/>
                  <a:pt x="5986529" y="0"/>
                </a:cubicBezTo>
                <a:cubicBezTo>
                  <a:pt x="5951695" y="3127"/>
                  <a:pt x="5917407" y="-3052"/>
                  <a:pt x="5890854" y="0"/>
                </a:cubicBezTo>
                <a:cubicBezTo>
                  <a:pt x="5917407" y="-3052"/>
                  <a:pt x="6845048" y="30490"/>
                  <a:pt x="7093626" y="0"/>
                </a:cubicBezTo>
                <a:cubicBezTo>
                  <a:pt x="7342204" y="-30490"/>
                  <a:pt x="7406338" y="17298"/>
                  <a:pt x="7517331" y="0"/>
                </a:cubicBezTo>
                <a:cubicBezTo>
                  <a:pt x="7628324" y="-17298"/>
                  <a:pt x="8471712" y="34557"/>
                  <a:pt x="8720103" y="0"/>
                </a:cubicBezTo>
                <a:cubicBezTo>
                  <a:pt x="8968494" y="-34557"/>
                  <a:pt x="9025213" y="-6046"/>
                  <a:pt x="9143807" y="0"/>
                </a:cubicBezTo>
                <a:cubicBezTo>
                  <a:pt x="9262401" y="6046"/>
                  <a:pt x="9686207" y="-6380"/>
                  <a:pt x="10086891" y="0"/>
                </a:cubicBezTo>
                <a:cubicBezTo>
                  <a:pt x="10487575" y="6380"/>
                  <a:pt x="10193167" y="-7086"/>
                  <a:pt x="10250905" y="0"/>
                </a:cubicBezTo>
                <a:cubicBezTo>
                  <a:pt x="10308643" y="7086"/>
                  <a:pt x="10629776" y="20717"/>
                  <a:pt x="10934299" y="0"/>
                </a:cubicBezTo>
                <a:cubicBezTo>
                  <a:pt x="11238822" y="-20717"/>
                  <a:pt x="11386732" y="22634"/>
                  <a:pt x="11617693" y="0"/>
                </a:cubicBezTo>
                <a:cubicBezTo>
                  <a:pt x="11848654" y="-22634"/>
                  <a:pt x="11852434" y="-8738"/>
                  <a:pt x="12041397" y="0"/>
                </a:cubicBezTo>
                <a:cubicBezTo>
                  <a:pt x="12230360" y="8738"/>
                  <a:pt x="12361332" y="-8684"/>
                  <a:pt x="12465101" y="0"/>
                </a:cubicBezTo>
                <a:cubicBezTo>
                  <a:pt x="12361332" y="-8684"/>
                  <a:pt x="12414664" y="631"/>
                  <a:pt x="12369426" y="0"/>
                </a:cubicBezTo>
                <a:cubicBezTo>
                  <a:pt x="12324189" y="-631"/>
                  <a:pt x="12294146" y="-412"/>
                  <a:pt x="12273751" y="0"/>
                </a:cubicBezTo>
                <a:cubicBezTo>
                  <a:pt x="12253357" y="412"/>
                  <a:pt x="12213827" y="554"/>
                  <a:pt x="12178075" y="0"/>
                </a:cubicBezTo>
                <a:cubicBezTo>
                  <a:pt x="12142323" y="-554"/>
                  <a:pt x="12111092" y="1670"/>
                  <a:pt x="12082400" y="0"/>
                </a:cubicBezTo>
                <a:cubicBezTo>
                  <a:pt x="12053708" y="-1670"/>
                  <a:pt x="12016490" y="3796"/>
                  <a:pt x="11986725" y="0"/>
                </a:cubicBezTo>
                <a:cubicBezTo>
                  <a:pt x="12016490" y="3796"/>
                  <a:pt x="12212530" y="19956"/>
                  <a:pt x="12410429" y="0"/>
                </a:cubicBezTo>
                <a:cubicBezTo>
                  <a:pt x="12212530" y="19956"/>
                  <a:pt x="12337237" y="284"/>
                  <a:pt x="12314754" y="0"/>
                </a:cubicBezTo>
                <a:cubicBezTo>
                  <a:pt x="12337237" y="284"/>
                  <a:pt x="13197772" y="-22795"/>
                  <a:pt x="13517527" y="0"/>
                </a:cubicBezTo>
                <a:cubicBezTo>
                  <a:pt x="13197772" y="-22795"/>
                  <a:pt x="13464422" y="3516"/>
                  <a:pt x="13421852" y="0"/>
                </a:cubicBezTo>
                <a:cubicBezTo>
                  <a:pt x="13464422" y="3516"/>
                  <a:pt x="13922995" y="-7376"/>
                  <a:pt x="14105246" y="0"/>
                </a:cubicBezTo>
                <a:cubicBezTo>
                  <a:pt x="14287497" y="7376"/>
                  <a:pt x="14927015" y="31689"/>
                  <a:pt x="15308019" y="0"/>
                </a:cubicBezTo>
                <a:cubicBezTo>
                  <a:pt x="15689023" y="-31689"/>
                  <a:pt x="16126662" y="19724"/>
                  <a:pt x="16510791" y="0"/>
                </a:cubicBezTo>
                <a:cubicBezTo>
                  <a:pt x="16894920" y="-19724"/>
                  <a:pt x="17103525" y="24355"/>
                  <a:pt x="17453875" y="0"/>
                </a:cubicBezTo>
                <a:cubicBezTo>
                  <a:pt x="17804225" y="-24355"/>
                  <a:pt x="17762034" y="-1205"/>
                  <a:pt x="17877579" y="0"/>
                </a:cubicBezTo>
                <a:cubicBezTo>
                  <a:pt x="17993124" y="1205"/>
                  <a:pt x="17990289" y="3926"/>
                  <a:pt x="18041593" y="0"/>
                </a:cubicBezTo>
                <a:cubicBezTo>
                  <a:pt x="18092897" y="-3926"/>
                  <a:pt x="18539054" y="1104"/>
                  <a:pt x="18984677" y="0"/>
                </a:cubicBezTo>
                <a:cubicBezTo>
                  <a:pt x="19430300" y="-1104"/>
                  <a:pt x="19492467" y="-8324"/>
                  <a:pt x="19927760" y="0"/>
                </a:cubicBezTo>
                <a:cubicBezTo>
                  <a:pt x="20363053" y="8324"/>
                  <a:pt x="20607952" y="26283"/>
                  <a:pt x="20870843" y="0"/>
                </a:cubicBezTo>
                <a:cubicBezTo>
                  <a:pt x="20607952" y="26283"/>
                  <a:pt x="20804831" y="-637"/>
                  <a:pt x="20775168" y="0"/>
                </a:cubicBezTo>
                <a:cubicBezTo>
                  <a:pt x="20804831" y="-637"/>
                  <a:pt x="20900789" y="5359"/>
                  <a:pt x="20939182" y="0"/>
                </a:cubicBezTo>
                <a:cubicBezTo>
                  <a:pt x="20977575" y="-5359"/>
                  <a:pt x="21641620" y="-39369"/>
                  <a:pt x="21882266" y="0"/>
                </a:cubicBezTo>
                <a:cubicBezTo>
                  <a:pt x="22122912" y="39369"/>
                  <a:pt x="22688144" y="-23649"/>
                  <a:pt x="23085039" y="0"/>
                </a:cubicBezTo>
                <a:cubicBezTo>
                  <a:pt x="23481934" y="23649"/>
                  <a:pt x="23723891" y="9163"/>
                  <a:pt x="24287812" y="0"/>
                </a:cubicBezTo>
                <a:cubicBezTo>
                  <a:pt x="24851733" y="-9163"/>
                  <a:pt x="24735407" y="7921"/>
                  <a:pt x="24971205" y="0"/>
                </a:cubicBezTo>
                <a:cubicBezTo>
                  <a:pt x="25207003" y="-7921"/>
                  <a:pt x="25493304" y="-44984"/>
                  <a:pt x="25968960" y="0"/>
                </a:cubicBezTo>
                <a:cubicBezTo>
                  <a:pt x="25972075" y="18260"/>
                  <a:pt x="25969487" y="43014"/>
                  <a:pt x="25968960" y="65837"/>
                </a:cubicBezTo>
                <a:cubicBezTo>
                  <a:pt x="25772698" y="63097"/>
                  <a:pt x="25696356" y="53780"/>
                  <a:pt x="25545256" y="65837"/>
                </a:cubicBezTo>
                <a:cubicBezTo>
                  <a:pt x="25394156" y="77894"/>
                  <a:pt x="25446419" y="71943"/>
                  <a:pt x="25381241" y="65837"/>
                </a:cubicBezTo>
                <a:cubicBezTo>
                  <a:pt x="25446419" y="71943"/>
                  <a:pt x="25449593" y="67750"/>
                  <a:pt x="25476917" y="65837"/>
                </a:cubicBezTo>
                <a:cubicBezTo>
                  <a:pt x="25449593" y="67750"/>
                  <a:pt x="24998933" y="91206"/>
                  <a:pt x="24533833" y="65837"/>
                </a:cubicBezTo>
                <a:cubicBezTo>
                  <a:pt x="24998933" y="91206"/>
                  <a:pt x="24598081" y="67072"/>
                  <a:pt x="24629508" y="65837"/>
                </a:cubicBezTo>
                <a:cubicBezTo>
                  <a:pt x="24598081" y="67072"/>
                  <a:pt x="23673128" y="119291"/>
                  <a:pt x="23426735" y="65837"/>
                </a:cubicBezTo>
                <a:cubicBezTo>
                  <a:pt x="23180342" y="12383"/>
                  <a:pt x="23040344" y="95956"/>
                  <a:pt x="22743342" y="65837"/>
                </a:cubicBezTo>
                <a:cubicBezTo>
                  <a:pt x="22446340" y="35718"/>
                  <a:pt x="22451189" y="72639"/>
                  <a:pt x="22319638" y="65837"/>
                </a:cubicBezTo>
                <a:cubicBezTo>
                  <a:pt x="22451189" y="72639"/>
                  <a:pt x="22374773" y="68391"/>
                  <a:pt x="22415313" y="65837"/>
                </a:cubicBezTo>
                <a:cubicBezTo>
                  <a:pt x="22455853" y="63283"/>
                  <a:pt x="22477042" y="62873"/>
                  <a:pt x="22510988" y="65837"/>
                </a:cubicBezTo>
                <a:cubicBezTo>
                  <a:pt x="22477042" y="62873"/>
                  <a:pt x="22115425" y="43428"/>
                  <a:pt x="21827594" y="65837"/>
                </a:cubicBezTo>
                <a:cubicBezTo>
                  <a:pt x="21539763" y="88246"/>
                  <a:pt x="21261535" y="70603"/>
                  <a:pt x="20884511" y="65837"/>
                </a:cubicBezTo>
                <a:cubicBezTo>
                  <a:pt x="20507487" y="61071"/>
                  <a:pt x="20366577" y="40482"/>
                  <a:pt x="20201117" y="65837"/>
                </a:cubicBezTo>
                <a:cubicBezTo>
                  <a:pt x="20035657" y="91192"/>
                  <a:pt x="19645430" y="64622"/>
                  <a:pt x="19258034" y="65837"/>
                </a:cubicBezTo>
                <a:cubicBezTo>
                  <a:pt x="18870638" y="67052"/>
                  <a:pt x="18759477" y="58478"/>
                  <a:pt x="18314951" y="65837"/>
                </a:cubicBezTo>
                <a:cubicBezTo>
                  <a:pt x="17870425" y="73196"/>
                  <a:pt x="18026116" y="58365"/>
                  <a:pt x="17891247" y="65837"/>
                </a:cubicBezTo>
                <a:cubicBezTo>
                  <a:pt x="17756378" y="73309"/>
                  <a:pt x="17573851" y="55413"/>
                  <a:pt x="17467543" y="65837"/>
                </a:cubicBezTo>
                <a:cubicBezTo>
                  <a:pt x="17361235" y="76261"/>
                  <a:pt x="17155252" y="66240"/>
                  <a:pt x="17043838" y="65837"/>
                </a:cubicBezTo>
                <a:cubicBezTo>
                  <a:pt x="16932424" y="65434"/>
                  <a:pt x="16154757" y="54461"/>
                  <a:pt x="15841066" y="65837"/>
                </a:cubicBezTo>
                <a:cubicBezTo>
                  <a:pt x="16154757" y="54461"/>
                  <a:pt x="15915801" y="69093"/>
                  <a:pt x="15936741" y="65837"/>
                </a:cubicBezTo>
                <a:cubicBezTo>
                  <a:pt x="15915801" y="69093"/>
                  <a:pt x="15264081" y="68135"/>
                  <a:pt x="14993657" y="65837"/>
                </a:cubicBezTo>
                <a:cubicBezTo>
                  <a:pt x="14723233" y="63539"/>
                  <a:pt x="14731357" y="70741"/>
                  <a:pt x="14569953" y="65837"/>
                </a:cubicBezTo>
                <a:cubicBezTo>
                  <a:pt x="14408549" y="60933"/>
                  <a:pt x="14204737" y="81400"/>
                  <a:pt x="13886560" y="65837"/>
                </a:cubicBezTo>
                <a:cubicBezTo>
                  <a:pt x="13568383" y="50274"/>
                  <a:pt x="13762350" y="64311"/>
                  <a:pt x="13722545" y="65837"/>
                </a:cubicBezTo>
                <a:cubicBezTo>
                  <a:pt x="13682741" y="67363"/>
                  <a:pt x="13500584" y="47961"/>
                  <a:pt x="13298841" y="65837"/>
                </a:cubicBezTo>
                <a:cubicBezTo>
                  <a:pt x="13097098" y="83713"/>
                  <a:pt x="12842916" y="60881"/>
                  <a:pt x="12615447" y="65837"/>
                </a:cubicBezTo>
                <a:cubicBezTo>
                  <a:pt x="12387978" y="70793"/>
                  <a:pt x="12497474" y="70468"/>
                  <a:pt x="12451433" y="65837"/>
                </a:cubicBezTo>
                <a:cubicBezTo>
                  <a:pt x="12405392" y="61206"/>
                  <a:pt x="12180733" y="75001"/>
                  <a:pt x="12027729" y="65837"/>
                </a:cubicBezTo>
                <a:cubicBezTo>
                  <a:pt x="12180733" y="75001"/>
                  <a:pt x="12081688" y="69644"/>
                  <a:pt x="12123404" y="65837"/>
                </a:cubicBezTo>
                <a:cubicBezTo>
                  <a:pt x="12165121" y="62030"/>
                  <a:pt x="12180889" y="67236"/>
                  <a:pt x="12219079" y="65837"/>
                </a:cubicBezTo>
                <a:cubicBezTo>
                  <a:pt x="12180889" y="67236"/>
                  <a:pt x="11765280" y="68182"/>
                  <a:pt x="11535685" y="65837"/>
                </a:cubicBezTo>
                <a:cubicBezTo>
                  <a:pt x="11306090" y="63492"/>
                  <a:pt x="11428310" y="58835"/>
                  <a:pt x="11371671" y="65837"/>
                </a:cubicBezTo>
                <a:cubicBezTo>
                  <a:pt x="11315032" y="72839"/>
                  <a:pt x="11277495" y="65627"/>
                  <a:pt x="11207656" y="65837"/>
                </a:cubicBezTo>
                <a:cubicBezTo>
                  <a:pt x="11137817" y="66047"/>
                  <a:pt x="10799394" y="49138"/>
                  <a:pt x="10524263" y="65837"/>
                </a:cubicBezTo>
                <a:cubicBezTo>
                  <a:pt x="10249132" y="82536"/>
                  <a:pt x="10211896" y="86147"/>
                  <a:pt x="10100559" y="65837"/>
                </a:cubicBezTo>
                <a:cubicBezTo>
                  <a:pt x="9989222" y="45527"/>
                  <a:pt x="9519330" y="37676"/>
                  <a:pt x="9157475" y="65837"/>
                </a:cubicBezTo>
                <a:cubicBezTo>
                  <a:pt x="8795620" y="93998"/>
                  <a:pt x="8652163" y="50794"/>
                  <a:pt x="8474082" y="65837"/>
                </a:cubicBezTo>
                <a:cubicBezTo>
                  <a:pt x="8296001" y="80880"/>
                  <a:pt x="8178280" y="62630"/>
                  <a:pt x="8050378" y="65837"/>
                </a:cubicBezTo>
                <a:cubicBezTo>
                  <a:pt x="7922476" y="69044"/>
                  <a:pt x="7505962" y="78156"/>
                  <a:pt x="7366984" y="65837"/>
                </a:cubicBezTo>
                <a:cubicBezTo>
                  <a:pt x="7228006" y="53518"/>
                  <a:pt x="6756915" y="20612"/>
                  <a:pt x="6423901" y="65837"/>
                </a:cubicBezTo>
                <a:cubicBezTo>
                  <a:pt x="6090887" y="111062"/>
                  <a:pt x="6202748" y="44742"/>
                  <a:pt x="6000197" y="65837"/>
                </a:cubicBezTo>
                <a:cubicBezTo>
                  <a:pt x="5797646" y="86932"/>
                  <a:pt x="5558877" y="76671"/>
                  <a:pt x="5316803" y="65837"/>
                </a:cubicBezTo>
                <a:cubicBezTo>
                  <a:pt x="5074729" y="55003"/>
                  <a:pt x="4673836" y="88696"/>
                  <a:pt x="4373720" y="65837"/>
                </a:cubicBezTo>
                <a:cubicBezTo>
                  <a:pt x="4073604" y="42978"/>
                  <a:pt x="3915212" y="65035"/>
                  <a:pt x="3690326" y="65837"/>
                </a:cubicBezTo>
                <a:cubicBezTo>
                  <a:pt x="3465440" y="66639"/>
                  <a:pt x="3123362" y="50768"/>
                  <a:pt x="2747243" y="65837"/>
                </a:cubicBezTo>
                <a:cubicBezTo>
                  <a:pt x="2371124" y="80906"/>
                  <a:pt x="2298683" y="32659"/>
                  <a:pt x="2063849" y="65837"/>
                </a:cubicBezTo>
                <a:cubicBezTo>
                  <a:pt x="1829015" y="99015"/>
                  <a:pt x="1809360" y="46482"/>
                  <a:pt x="1640145" y="65837"/>
                </a:cubicBezTo>
                <a:cubicBezTo>
                  <a:pt x="1809360" y="46482"/>
                  <a:pt x="1713809" y="62339"/>
                  <a:pt x="1735820" y="65837"/>
                </a:cubicBezTo>
                <a:cubicBezTo>
                  <a:pt x="1713809" y="62339"/>
                  <a:pt x="576657" y="21880"/>
                  <a:pt x="0" y="65837"/>
                </a:cubicBezTo>
                <a:cubicBezTo>
                  <a:pt x="-776" y="46257"/>
                  <a:pt x="-572" y="14628"/>
                  <a:pt x="0" y="0"/>
                </a:cubicBezTo>
                <a:close/>
              </a:path>
              <a:path w="25968960" h="65837" stroke="0" extrusionOk="0">
                <a:moveTo>
                  <a:pt x="0" y="0"/>
                </a:moveTo>
                <a:cubicBezTo>
                  <a:pt x="100031" y="-6069"/>
                  <a:pt x="292446" y="16975"/>
                  <a:pt x="423704" y="0"/>
                </a:cubicBezTo>
                <a:cubicBezTo>
                  <a:pt x="292446" y="16975"/>
                  <a:pt x="354423" y="887"/>
                  <a:pt x="328029" y="0"/>
                </a:cubicBezTo>
                <a:cubicBezTo>
                  <a:pt x="354423" y="887"/>
                  <a:pt x="991654" y="-46787"/>
                  <a:pt x="1530802" y="0"/>
                </a:cubicBezTo>
                <a:cubicBezTo>
                  <a:pt x="2069950" y="46787"/>
                  <a:pt x="1820468" y="-8713"/>
                  <a:pt x="1954506" y="0"/>
                </a:cubicBezTo>
                <a:cubicBezTo>
                  <a:pt x="2088544" y="8713"/>
                  <a:pt x="2197351" y="12029"/>
                  <a:pt x="2378210" y="0"/>
                </a:cubicBezTo>
                <a:cubicBezTo>
                  <a:pt x="2559069" y="-12029"/>
                  <a:pt x="3177827" y="-54430"/>
                  <a:pt x="3580983" y="0"/>
                </a:cubicBezTo>
                <a:cubicBezTo>
                  <a:pt x="3984139" y="54430"/>
                  <a:pt x="3675801" y="3091"/>
                  <a:pt x="3744997" y="0"/>
                </a:cubicBezTo>
                <a:cubicBezTo>
                  <a:pt x="3814193" y="-3091"/>
                  <a:pt x="4379523" y="52407"/>
                  <a:pt x="4947770" y="0"/>
                </a:cubicBezTo>
                <a:cubicBezTo>
                  <a:pt x="5516017" y="-52407"/>
                  <a:pt x="5858781" y="-40044"/>
                  <a:pt x="6150543" y="0"/>
                </a:cubicBezTo>
                <a:cubicBezTo>
                  <a:pt x="6442305" y="40044"/>
                  <a:pt x="6595801" y="-5615"/>
                  <a:pt x="6833937" y="0"/>
                </a:cubicBezTo>
                <a:cubicBezTo>
                  <a:pt x="7072073" y="5615"/>
                  <a:pt x="7755377" y="58493"/>
                  <a:pt x="8036710" y="0"/>
                </a:cubicBezTo>
                <a:cubicBezTo>
                  <a:pt x="8318043" y="-58493"/>
                  <a:pt x="8330277" y="6338"/>
                  <a:pt x="8460414" y="0"/>
                </a:cubicBezTo>
                <a:cubicBezTo>
                  <a:pt x="8590551" y="-6338"/>
                  <a:pt x="8705414" y="13074"/>
                  <a:pt x="8884118" y="0"/>
                </a:cubicBezTo>
                <a:cubicBezTo>
                  <a:pt x="9062822" y="-13074"/>
                  <a:pt x="9417586" y="4273"/>
                  <a:pt x="9827201" y="0"/>
                </a:cubicBezTo>
                <a:cubicBezTo>
                  <a:pt x="10236816" y="-4273"/>
                  <a:pt x="10071114" y="-7588"/>
                  <a:pt x="10250905" y="0"/>
                </a:cubicBezTo>
                <a:cubicBezTo>
                  <a:pt x="10430696" y="7588"/>
                  <a:pt x="10970204" y="37091"/>
                  <a:pt x="11453678" y="0"/>
                </a:cubicBezTo>
                <a:cubicBezTo>
                  <a:pt x="11937152" y="-37091"/>
                  <a:pt x="12113280" y="38349"/>
                  <a:pt x="12656451" y="0"/>
                </a:cubicBezTo>
                <a:cubicBezTo>
                  <a:pt x="13199622" y="-38349"/>
                  <a:pt x="13070250" y="-28409"/>
                  <a:pt x="13339845" y="0"/>
                </a:cubicBezTo>
                <a:cubicBezTo>
                  <a:pt x="13609440" y="28409"/>
                  <a:pt x="13671435" y="-646"/>
                  <a:pt x="13763549" y="0"/>
                </a:cubicBezTo>
                <a:cubicBezTo>
                  <a:pt x="13671435" y="-646"/>
                  <a:pt x="13710657" y="1948"/>
                  <a:pt x="13667874" y="0"/>
                </a:cubicBezTo>
                <a:cubicBezTo>
                  <a:pt x="13710657" y="1948"/>
                  <a:pt x="13776739" y="6491"/>
                  <a:pt x="13831888" y="0"/>
                </a:cubicBezTo>
                <a:cubicBezTo>
                  <a:pt x="13887037" y="-6491"/>
                  <a:pt x="13932507" y="7670"/>
                  <a:pt x="13995903" y="0"/>
                </a:cubicBezTo>
                <a:cubicBezTo>
                  <a:pt x="14059299" y="-7670"/>
                  <a:pt x="14318309" y="20633"/>
                  <a:pt x="14419607" y="0"/>
                </a:cubicBezTo>
                <a:cubicBezTo>
                  <a:pt x="14520905" y="-20633"/>
                  <a:pt x="15130160" y="9979"/>
                  <a:pt x="15622380" y="0"/>
                </a:cubicBezTo>
                <a:cubicBezTo>
                  <a:pt x="16114600" y="-9979"/>
                  <a:pt x="16009176" y="-19253"/>
                  <a:pt x="16305773" y="0"/>
                </a:cubicBezTo>
                <a:cubicBezTo>
                  <a:pt x="16602370" y="19253"/>
                  <a:pt x="16628609" y="7778"/>
                  <a:pt x="16729477" y="0"/>
                </a:cubicBezTo>
                <a:cubicBezTo>
                  <a:pt x="16628609" y="7778"/>
                  <a:pt x="16653790" y="2387"/>
                  <a:pt x="16633802" y="0"/>
                </a:cubicBezTo>
                <a:cubicBezTo>
                  <a:pt x="16613815" y="-2387"/>
                  <a:pt x="16575152" y="3304"/>
                  <a:pt x="16538127" y="0"/>
                </a:cubicBezTo>
                <a:cubicBezTo>
                  <a:pt x="16575152" y="3304"/>
                  <a:pt x="17247242" y="-45619"/>
                  <a:pt x="17481210" y="0"/>
                </a:cubicBezTo>
                <a:cubicBezTo>
                  <a:pt x="17715178" y="45619"/>
                  <a:pt x="17567770" y="7049"/>
                  <a:pt x="17645225" y="0"/>
                </a:cubicBezTo>
                <a:cubicBezTo>
                  <a:pt x="17722680" y="-7049"/>
                  <a:pt x="18436614" y="-48280"/>
                  <a:pt x="18847998" y="0"/>
                </a:cubicBezTo>
                <a:cubicBezTo>
                  <a:pt x="19259382" y="48280"/>
                  <a:pt x="19166977" y="13416"/>
                  <a:pt x="19271702" y="0"/>
                </a:cubicBezTo>
                <a:cubicBezTo>
                  <a:pt x="19166977" y="13416"/>
                  <a:pt x="19214194" y="4048"/>
                  <a:pt x="19176027" y="0"/>
                </a:cubicBezTo>
                <a:cubicBezTo>
                  <a:pt x="19214194" y="4048"/>
                  <a:pt x="19887996" y="-1112"/>
                  <a:pt x="20119110" y="0"/>
                </a:cubicBezTo>
                <a:cubicBezTo>
                  <a:pt x="20350224" y="1112"/>
                  <a:pt x="20212025" y="-3715"/>
                  <a:pt x="20283125" y="0"/>
                </a:cubicBezTo>
                <a:cubicBezTo>
                  <a:pt x="20354226" y="3715"/>
                  <a:pt x="20967648" y="6"/>
                  <a:pt x="21226208" y="0"/>
                </a:cubicBezTo>
                <a:cubicBezTo>
                  <a:pt x="21484768" y="-6"/>
                  <a:pt x="22027012" y="37027"/>
                  <a:pt x="22428981" y="0"/>
                </a:cubicBezTo>
                <a:cubicBezTo>
                  <a:pt x="22830950" y="-37027"/>
                  <a:pt x="22727035" y="-15809"/>
                  <a:pt x="22852685" y="0"/>
                </a:cubicBezTo>
                <a:cubicBezTo>
                  <a:pt x="22978335" y="15809"/>
                  <a:pt x="23685681" y="60123"/>
                  <a:pt x="24055458" y="0"/>
                </a:cubicBezTo>
                <a:cubicBezTo>
                  <a:pt x="24425235" y="-60123"/>
                  <a:pt x="24168072" y="6141"/>
                  <a:pt x="24219472" y="0"/>
                </a:cubicBezTo>
                <a:cubicBezTo>
                  <a:pt x="24168072" y="6141"/>
                  <a:pt x="24164196" y="206"/>
                  <a:pt x="24123797" y="0"/>
                </a:cubicBezTo>
                <a:cubicBezTo>
                  <a:pt x="24083399" y="-206"/>
                  <a:pt x="24074227" y="-1080"/>
                  <a:pt x="24028122" y="0"/>
                </a:cubicBezTo>
                <a:cubicBezTo>
                  <a:pt x="24074227" y="-1080"/>
                  <a:pt x="24546660" y="-19164"/>
                  <a:pt x="24971205" y="0"/>
                </a:cubicBezTo>
                <a:cubicBezTo>
                  <a:pt x="24546660" y="-19164"/>
                  <a:pt x="24916771" y="4731"/>
                  <a:pt x="24875530" y="0"/>
                </a:cubicBezTo>
                <a:cubicBezTo>
                  <a:pt x="24916771" y="4731"/>
                  <a:pt x="25689440" y="-30165"/>
                  <a:pt x="25968960" y="0"/>
                </a:cubicBezTo>
                <a:cubicBezTo>
                  <a:pt x="25967611" y="24475"/>
                  <a:pt x="25966191" y="40764"/>
                  <a:pt x="25968960" y="65837"/>
                </a:cubicBezTo>
                <a:cubicBezTo>
                  <a:pt x="25997793" y="70543"/>
                  <a:pt x="26029858" y="66435"/>
                  <a:pt x="26064635" y="65837"/>
                </a:cubicBezTo>
                <a:cubicBezTo>
                  <a:pt x="26029858" y="66435"/>
                  <a:pt x="25822143" y="53551"/>
                  <a:pt x="25640931" y="65837"/>
                </a:cubicBezTo>
                <a:cubicBezTo>
                  <a:pt x="25459719" y="78123"/>
                  <a:pt x="25158720" y="26672"/>
                  <a:pt x="24697848" y="65837"/>
                </a:cubicBezTo>
                <a:cubicBezTo>
                  <a:pt x="24236976" y="105002"/>
                  <a:pt x="24583487" y="68486"/>
                  <a:pt x="24533833" y="65837"/>
                </a:cubicBezTo>
                <a:cubicBezTo>
                  <a:pt x="24484179" y="63188"/>
                  <a:pt x="24080017" y="67284"/>
                  <a:pt x="23850440" y="65837"/>
                </a:cubicBezTo>
                <a:cubicBezTo>
                  <a:pt x="24080017" y="67284"/>
                  <a:pt x="23912310" y="63882"/>
                  <a:pt x="23946115" y="65837"/>
                </a:cubicBezTo>
                <a:cubicBezTo>
                  <a:pt x="23912310" y="63882"/>
                  <a:pt x="23332353" y="32390"/>
                  <a:pt x="22743342" y="65837"/>
                </a:cubicBezTo>
                <a:cubicBezTo>
                  <a:pt x="22154331" y="99284"/>
                  <a:pt x="22243291" y="48349"/>
                  <a:pt x="22059948" y="65837"/>
                </a:cubicBezTo>
                <a:cubicBezTo>
                  <a:pt x="21876605" y="83325"/>
                  <a:pt x="21252613" y="43037"/>
                  <a:pt x="20857175" y="65837"/>
                </a:cubicBezTo>
                <a:cubicBezTo>
                  <a:pt x="20461737" y="88637"/>
                  <a:pt x="20533761" y="74431"/>
                  <a:pt x="20433471" y="65837"/>
                </a:cubicBezTo>
                <a:cubicBezTo>
                  <a:pt x="20333181" y="57243"/>
                  <a:pt x="20321315" y="73027"/>
                  <a:pt x="20269457" y="65837"/>
                </a:cubicBezTo>
                <a:cubicBezTo>
                  <a:pt x="20217599" y="58647"/>
                  <a:pt x="19769002" y="45299"/>
                  <a:pt x="19586063" y="65837"/>
                </a:cubicBezTo>
                <a:cubicBezTo>
                  <a:pt x="19403124" y="86375"/>
                  <a:pt x="19113732" y="43166"/>
                  <a:pt x="18642980" y="65837"/>
                </a:cubicBezTo>
                <a:cubicBezTo>
                  <a:pt x="18172228" y="88508"/>
                  <a:pt x="17792017" y="72747"/>
                  <a:pt x="17440207" y="65837"/>
                </a:cubicBezTo>
                <a:cubicBezTo>
                  <a:pt x="17088397" y="58927"/>
                  <a:pt x="16912250" y="75923"/>
                  <a:pt x="16497124" y="65837"/>
                </a:cubicBezTo>
                <a:cubicBezTo>
                  <a:pt x="16081998" y="55751"/>
                  <a:pt x="15888588" y="40992"/>
                  <a:pt x="15294351" y="65837"/>
                </a:cubicBezTo>
                <a:cubicBezTo>
                  <a:pt x="14700114" y="90682"/>
                  <a:pt x="14777456" y="95087"/>
                  <a:pt x="14351267" y="65837"/>
                </a:cubicBezTo>
                <a:cubicBezTo>
                  <a:pt x="13925078" y="36587"/>
                  <a:pt x="14261123" y="59567"/>
                  <a:pt x="14187253" y="65837"/>
                </a:cubicBezTo>
                <a:cubicBezTo>
                  <a:pt x="14113383" y="72107"/>
                  <a:pt x="13682443" y="46727"/>
                  <a:pt x="13244170" y="65837"/>
                </a:cubicBezTo>
                <a:cubicBezTo>
                  <a:pt x="12805897" y="84947"/>
                  <a:pt x="12986569" y="45827"/>
                  <a:pt x="12820466" y="65837"/>
                </a:cubicBezTo>
                <a:cubicBezTo>
                  <a:pt x="12654363" y="85847"/>
                  <a:pt x="12695793" y="68446"/>
                  <a:pt x="12656451" y="65837"/>
                </a:cubicBezTo>
                <a:cubicBezTo>
                  <a:pt x="12695793" y="68446"/>
                  <a:pt x="12726958" y="65464"/>
                  <a:pt x="12752126" y="65837"/>
                </a:cubicBezTo>
                <a:cubicBezTo>
                  <a:pt x="12726958" y="65464"/>
                  <a:pt x="12635417" y="65195"/>
                  <a:pt x="12588112" y="65837"/>
                </a:cubicBezTo>
                <a:cubicBezTo>
                  <a:pt x="12540807" y="66479"/>
                  <a:pt x="12460530" y="59952"/>
                  <a:pt x="12424097" y="65837"/>
                </a:cubicBezTo>
                <a:cubicBezTo>
                  <a:pt x="12387664" y="71722"/>
                  <a:pt x="11906770" y="57975"/>
                  <a:pt x="11740703" y="65837"/>
                </a:cubicBezTo>
                <a:cubicBezTo>
                  <a:pt x="11574636" y="73699"/>
                  <a:pt x="11273652" y="76988"/>
                  <a:pt x="11057310" y="65837"/>
                </a:cubicBezTo>
                <a:cubicBezTo>
                  <a:pt x="10840968" y="54686"/>
                  <a:pt x="10809093" y="45282"/>
                  <a:pt x="10633606" y="65837"/>
                </a:cubicBezTo>
                <a:cubicBezTo>
                  <a:pt x="10458119" y="86392"/>
                  <a:pt x="9766111" y="37214"/>
                  <a:pt x="9430833" y="65837"/>
                </a:cubicBezTo>
                <a:cubicBezTo>
                  <a:pt x="9095555" y="94460"/>
                  <a:pt x="9299778" y="71760"/>
                  <a:pt x="9266818" y="65837"/>
                </a:cubicBezTo>
                <a:cubicBezTo>
                  <a:pt x="9233858" y="59914"/>
                  <a:pt x="8433196" y="104962"/>
                  <a:pt x="8064045" y="65837"/>
                </a:cubicBezTo>
                <a:cubicBezTo>
                  <a:pt x="7694894" y="26712"/>
                  <a:pt x="7964697" y="72756"/>
                  <a:pt x="7900031" y="65837"/>
                </a:cubicBezTo>
                <a:cubicBezTo>
                  <a:pt x="7835365" y="58918"/>
                  <a:pt x="7155964" y="61423"/>
                  <a:pt x="6956948" y="65837"/>
                </a:cubicBezTo>
                <a:cubicBezTo>
                  <a:pt x="6757932" y="70251"/>
                  <a:pt x="6291558" y="84442"/>
                  <a:pt x="5754175" y="65837"/>
                </a:cubicBezTo>
                <a:cubicBezTo>
                  <a:pt x="6291558" y="84442"/>
                  <a:pt x="5826573" y="62568"/>
                  <a:pt x="5849850" y="65837"/>
                </a:cubicBezTo>
                <a:cubicBezTo>
                  <a:pt x="5826573" y="62568"/>
                  <a:pt x="4990061" y="33164"/>
                  <a:pt x="4647077" y="65837"/>
                </a:cubicBezTo>
                <a:cubicBezTo>
                  <a:pt x="4304093" y="98510"/>
                  <a:pt x="4043820" y="108452"/>
                  <a:pt x="3444304" y="65837"/>
                </a:cubicBezTo>
                <a:cubicBezTo>
                  <a:pt x="4043820" y="108452"/>
                  <a:pt x="3520119" y="66212"/>
                  <a:pt x="3539979" y="65837"/>
                </a:cubicBezTo>
                <a:cubicBezTo>
                  <a:pt x="3520119" y="66212"/>
                  <a:pt x="3186064" y="85753"/>
                  <a:pt x="2856586" y="65837"/>
                </a:cubicBezTo>
                <a:cubicBezTo>
                  <a:pt x="2527108" y="45921"/>
                  <a:pt x="2596654" y="53654"/>
                  <a:pt x="2432882" y="65837"/>
                </a:cubicBezTo>
                <a:cubicBezTo>
                  <a:pt x="2269110" y="78020"/>
                  <a:pt x="2187597" y="47324"/>
                  <a:pt x="2009177" y="65837"/>
                </a:cubicBezTo>
                <a:cubicBezTo>
                  <a:pt x="1830757" y="84350"/>
                  <a:pt x="1751020" y="56683"/>
                  <a:pt x="1585473" y="65837"/>
                </a:cubicBezTo>
                <a:cubicBezTo>
                  <a:pt x="1751020" y="56683"/>
                  <a:pt x="1650716" y="68565"/>
                  <a:pt x="1681148" y="65837"/>
                </a:cubicBezTo>
                <a:cubicBezTo>
                  <a:pt x="1650716" y="68565"/>
                  <a:pt x="453819" y="149736"/>
                  <a:pt x="0" y="65837"/>
                </a:cubicBezTo>
                <a:cubicBezTo>
                  <a:pt x="1890" y="49773"/>
                  <a:pt x="2733" y="2637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extBox 5">
            <a:extLst>
              <a:ext uri="{FF2B5EF4-FFF2-40B4-BE49-F238E27FC236}">
                <a16:creationId xmlns:a16="http://schemas.microsoft.com/office/drawing/2014/main" id="{49F7166C-983F-9F36-9A26-9A5C8F61E47C}"/>
              </a:ext>
            </a:extLst>
          </p:cNvPr>
          <p:cNvGraphicFramePr/>
          <p:nvPr>
            <p:extLst>
              <p:ext uri="{D42A27DB-BD31-4B8C-83A1-F6EECF244321}">
                <p14:modId xmlns:p14="http://schemas.microsoft.com/office/powerpoint/2010/main" val="910331532"/>
              </p:ext>
            </p:extLst>
          </p:nvPr>
        </p:nvGraphicFramePr>
        <p:xfrm>
          <a:off x="16732864" y="3075945"/>
          <a:ext cx="24841844" cy="265734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Slide Number Placeholder 6">
            <a:extLst>
              <a:ext uri="{FF2B5EF4-FFF2-40B4-BE49-F238E27FC236}">
                <a16:creationId xmlns:a16="http://schemas.microsoft.com/office/drawing/2014/main" id="{6690382B-374F-C3B7-610C-D327ABCB1ED1}"/>
              </a:ext>
            </a:extLst>
          </p:cNvPr>
          <p:cNvSpPr>
            <a:spLocks noGrp="1"/>
          </p:cNvSpPr>
          <p:nvPr>
            <p:ph type="sldNum" sz="quarter" idx="7"/>
          </p:nvPr>
        </p:nvSpPr>
        <p:spPr/>
        <p:txBody>
          <a:bodyPr/>
          <a:lstStyle/>
          <a:p>
            <a:fld id="{B6F15528-21DE-4FAA-801E-634DDDAF4B2B}" type="slidenum">
              <a:rPr lang="en-US"/>
              <a:t>2</a:t>
            </a:fld>
            <a:endParaRPr lang="en-US"/>
          </a:p>
        </p:txBody>
      </p:sp>
      <p:sp>
        <p:nvSpPr>
          <p:cNvPr id="9" name="TextBox 8">
            <a:extLst>
              <a:ext uri="{FF2B5EF4-FFF2-40B4-BE49-F238E27FC236}">
                <a16:creationId xmlns:a16="http://schemas.microsoft.com/office/drawing/2014/main" id="{109C042E-A9F7-D9B1-A742-5D80BD9CB1F8}"/>
              </a:ext>
            </a:extLst>
          </p:cNvPr>
          <p:cNvSpPr txBox="1"/>
          <p:nvPr/>
        </p:nvSpPr>
        <p:spPr>
          <a:xfrm>
            <a:off x="600501" y="31171486"/>
            <a:ext cx="2784143" cy="14739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0" name="TextBox 9">
            <a:extLst>
              <a:ext uri="{FF2B5EF4-FFF2-40B4-BE49-F238E27FC236}">
                <a16:creationId xmlns:a16="http://schemas.microsoft.com/office/drawing/2014/main" id="{79814B67-F5E6-B941-85C7-06245812532F}"/>
              </a:ext>
            </a:extLst>
          </p:cNvPr>
          <p:cNvSpPr txBox="1"/>
          <p:nvPr/>
        </p:nvSpPr>
        <p:spPr>
          <a:xfrm>
            <a:off x="600501" y="31608214"/>
            <a:ext cx="2019868"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5400" dirty="0">
                <a:solidFill>
                  <a:srgbClr val="000000"/>
                </a:solidFill>
              </a:rPr>
              <a:t>1</a:t>
            </a:r>
          </a:p>
        </p:txBody>
      </p:sp>
    </p:spTree>
    <p:extLst>
      <p:ext uri="{BB962C8B-B14F-4D97-AF65-F5344CB8AC3E}">
        <p14:creationId xmlns:p14="http://schemas.microsoft.com/office/powerpoint/2010/main" val="2639594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8087FB-A294-5DFE-A9E8-12F92FBC0B26}"/>
              </a:ext>
            </a:extLst>
          </p:cNvPr>
          <p:cNvSpPr txBox="1"/>
          <p:nvPr/>
        </p:nvSpPr>
        <p:spPr>
          <a:xfrm>
            <a:off x="12312253" y="1036035"/>
            <a:ext cx="19266693"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0" dirty="0">
                <a:solidFill>
                  <a:srgbClr val="000000"/>
                </a:solidFill>
                <a:latin typeface="+mj-lt"/>
              </a:rPr>
              <a:t>Methods</a:t>
            </a:r>
          </a:p>
        </p:txBody>
      </p:sp>
      <p:sp>
        <p:nvSpPr>
          <p:cNvPr id="2" name="TextBox 1">
            <a:extLst>
              <a:ext uri="{FF2B5EF4-FFF2-40B4-BE49-F238E27FC236}">
                <a16:creationId xmlns:a16="http://schemas.microsoft.com/office/drawing/2014/main" id="{0CF8FD41-2FBD-3E50-0CA9-4141EA3C8679}"/>
              </a:ext>
            </a:extLst>
          </p:cNvPr>
          <p:cNvSpPr txBox="1"/>
          <p:nvPr/>
        </p:nvSpPr>
        <p:spPr>
          <a:xfrm>
            <a:off x="2072640" y="5682906"/>
            <a:ext cx="21336000" cy="8833187"/>
          </a:xfrm>
          <a:prstGeom prst="rect">
            <a:avLst/>
          </a:prstGeom>
          <a:noFill/>
        </p:spPr>
        <p:txBody>
          <a:bodyPr wrap="square" rtlCol="0">
            <a:spAutoFit/>
          </a:bodyPr>
          <a:lstStyle/>
          <a:p>
            <a:r>
              <a:rPr lang="en-US" sz="9600" dirty="0">
                <a:latin typeface="+mj-lt"/>
              </a:rPr>
              <a:t>Data Set: 2022 General Social Survey (GSS)</a:t>
            </a:r>
          </a:p>
          <a:p>
            <a:endParaRPr lang="en-US" sz="9600" dirty="0">
              <a:latin typeface="+mj-lt"/>
            </a:endParaRPr>
          </a:p>
          <a:p>
            <a:r>
              <a:rPr lang="en-US" sz="9600" dirty="0">
                <a:latin typeface="+mj-lt"/>
              </a:rPr>
              <a:t>Software: RStudio </a:t>
            </a:r>
          </a:p>
          <a:p>
            <a:endParaRPr lang="en-US" sz="9600" dirty="0"/>
          </a:p>
          <a:p>
            <a:r>
              <a:rPr lang="en-US" sz="9400" dirty="0"/>
              <a:t>Four Key Variables Used:</a:t>
            </a:r>
          </a:p>
          <a:p>
            <a:endParaRPr lang="en-US" sz="8800" dirty="0"/>
          </a:p>
        </p:txBody>
      </p:sp>
      <p:graphicFrame>
        <p:nvGraphicFramePr>
          <p:cNvPr id="9" name="TextBox 3">
            <a:extLst>
              <a:ext uri="{FF2B5EF4-FFF2-40B4-BE49-F238E27FC236}">
                <a16:creationId xmlns:a16="http://schemas.microsoft.com/office/drawing/2014/main" id="{24C345BC-7C84-1B81-9826-01AF7F83664B}"/>
              </a:ext>
            </a:extLst>
          </p:cNvPr>
          <p:cNvGraphicFramePr/>
          <p:nvPr>
            <p:extLst>
              <p:ext uri="{D42A27DB-BD31-4B8C-83A1-F6EECF244321}">
                <p14:modId xmlns:p14="http://schemas.microsoft.com/office/powerpoint/2010/main" val="3161260565"/>
              </p:ext>
            </p:extLst>
          </p:nvPr>
        </p:nvGraphicFramePr>
        <p:xfrm>
          <a:off x="2072640" y="12844737"/>
          <a:ext cx="40638805" cy="168357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5" name="Slide Number Placeholder 44">
            <a:extLst>
              <a:ext uri="{FF2B5EF4-FFF2-40B4-BE49-F238E27FC236}">
                <a16:creationId xmlns:a16="http://schemas.microsoft.com/office/drawing/2014/main" id="{B0BB8F20-DD08-B5AD-8DAC-D62843AE113F}"/>
              </a:ext>
            </a:extLst>
          </p:cNvPr>
          <p:cNvSpPr>
            <a:spLocks noGrp="1"/>
          </p:cNvSpPr>
          <p:nvPr>
            <p:ph type="sldNum" sz="quarter" idx="7"/>
          </p:nvPr>
        </p:nvSpPr>
        <p:spPr/>
        <p:txBody>
          <a:bodyPr/>
          <a:lstStyle/>
          <a:p>
            <a:fld id="{B6F15528-21DE-4FAA-801E-634DDDAF4B2B}" type="slidenum">
              <a:rPr lang="en-US"/>
              <a:t>3</a:t>
            </a:fld>
            <a:endParaRPr lang="en-US"/>
          </a:p>
        </p:txBody>
      </p:sp>
      <p:sp>
        <p:nvSpPr>
          <p:cNvPr id="18" name="TextBox 17">
            <a:extLst>
              <a:ext uri="{FF2B5EF4-FFF2-40B4-BE49-F238E27FC236}">
                <a16:creationId xmlns:a16="http://schemas.microsoft.com/office/drawing/2014/main" id="{97B3E9E8-69BA-00E2-31AA-861C49FDF2FC}"/>
              </a:ext>
            </a:extLst>
          </p:cNvPr>
          <p:cNvSpPr txBox="1"/>
          <p:nvPr/>
        </p:nvSpPr>
        <p:spPr>
          <a:xfrm>
            <a:off x="850005" y="31372935"/>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5400" dirty="0">
                <a:solidFill>
                  <a:srgbClr val="000000"/>
                </a:solidFill>
              </a:rPr>
              <a:t>2</a:t>
            </a:r>
          </a:p>
        </p:txBody>
      </p:sp>
    </p:spTree>
    <p:extLst>
      <p:ext uri="{BB962C8B-B14F-4D97-AF65-F5344CB8AC3E}">
        <p14:creationId xmlns:p14="http://schemas.microsoft.com/office/powerpoint/2010/main" val="2671625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C98A213-5994-475E-B327-DC6EC27FB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880227" cy="32918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56E1132-95AC-1D51-3130-E2124258B381}"/>
              </a:ext>
            </a:extLst>
          </p:cNvPr>
          <p:cNvSpPr txBox="1"/>
          <p:nvPr/>
        </p:nvSpPr>
        <p:spPr>
          <a:xfrm>
            <a:off x="2299971" y="3217046"/>
            <a:ext cx="39274704" cy="5116013"/>
          </a:xfrm>
          <a:prstGeom prst="rect">
            <a:avLst/>
          </a:prstGeom>
        </p:spPr>
        <p:txBody>
          <a:bodyPr vert="horz" lIns="91440" tIns="45720" rIns="91440" bIns="45720" rtlCol="0" anchor="ctr">
            <a:normAutofit/>
          </a:bodyPr>
          <a:lstStyle/>
          <a:p>
            <a:pPr algn="ctr" rtl="0">
              <a:lnSpc>
                <a:spcPct val="90000"/>
              </a:lnSpc>
              <a:spcBef>
                <a:spcPct val="0"/>
              </a:spcBef>
              <a:spcAft>
                <a:spcPts val="600"/>
              </a:spcAft>
            </a:pPr>
            <a:r>
              <a:rPr lang="en-US" sz="27700" kern="1200" dirty="0">
                <a:solidFill>
                  <a:schemeClr val="tx1"/>
                </a:solidFill>
                <a:latin typeface="+mj-lt"/>
                <a:ea typeface="+mj-ea"/>
                <a:cs typeface="+mj-cs"/>
              </a:rPr>
              <a:t>Statistical Tests Used</a:t>
            </a:r>
          </a:p>
        </p:txBody>
      </p:sp>
      <p:sp>
        <p:nvSpPr>
          <p:cNvPr id="15" name="sketch line">
            <a:extLst>
              <a:ext uri="{FF2B5EF4-FFF2-40B4-BE49-F238E27FC236}">
                <a16:creationId xmlns:a16="http://schemas.microsoft.com/office/drawing/2014/main" id="{4B030A0D-0DAD-4A99-89BB-419527D6A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201753" y="8640422"/>
            <a:ext cx="19476720" cy="87782"/>
          </a:xfrm>
          <a:custGeom>
            <a:avLst/>
            <a:gdLst>
              <a:gd name="connsiteX0" fmla="*/ 0 w 19476720"/>
              <a:gd name="connsiteY0" fmla="*/ 0 h 87782"/>
              <a:gd name="connsiteX1" fmla="*/ 500830 w 19476720"/>
              <a:gd name="connsiteY1" fmla="*/ 0 h 87782"/>
              <a:gd name="connsiteX2" fmla="*/ 1585961 w 19476720"/>
              <a:gd name="connsiteY2" fmla="*/ 0 h 87782"/>
              <a:gd name="connsiteX3" fmla="*/ 2476326 w 19476720"/>
              <a:gd name="connsiteY3" fmla="*/ 0 h 87782"/>
              <a:gd name="connsiteX4" fmla="*/ 2977156 w 19476720"/>
              <a:gd name="connsiteY4" fmla="*/ 0 h 87782"/>
              <a:gd name="connsiteX5" fmla="*/ 3088451 w 19476720"/>
              <a:gd name="connsiteY5" fmla="*/ 0 h 87782"/>
              <a:gd name="connsiteX6" fmla="*/ 3589281 w 19476720"/>
              <a:gd name="connsiteY6" fmla="*/ 0 h 87782"/>
              <a:gd name="connsiteX7" fmla="*/ 4479646 w 19476720"/>
              <a:gd name="connsiteY7" fmla="*/ 0 h 87782"/>
              <a:gd name="connsiteX8" fmla="*/ 5564777 w 19476720"/>
              <a:gd name="connsiteY8" fmla="*/ 0 h 87782"/>
              <a:gd name="connsiteX9" fmla="*/ 5676073 w 19476720"/>
              <a:gd name="connsiteY9" fmla="*/ 0 h 87782"/>
              <a:gd name="connsiteX10" fmla="*/ 5787368 w 19476720"/>
              <a:gd name="connsiteY10" fmla="*/ 0 h 87782"/>
              <a:gd name="connsiteX11" fmla="*/ 6872500 w 19476720"/>
              <a:gd name="connsiteY11" fmla="*/ 0 h 87782"/>
              <a:gd name="connsiteX12" fmla="*/ 6983795 w 19476720"/>
              <a:gd name="connsiteY12" fmla="*/ 0 h 87782"/>
              <a:gd name="connsiteX13" fmla="*/ 7679392 w 19476720"/>
              <a:gd name="connsiteY13" fmla="*/ 0 h 87782"/>
              <a:gd name="connsiteX14" fmla="*/ 7985455 w 19476720"/>
              <a:gd name="connsiteY14" fmla="*/ 0 h 87782"/>
              <a:gd name="connsiteX15" fmla="*/ 8291518 w 19476720"/>
              <a:gd name="connsiteY15" fmla="*/ 0 h 87782"/>
              <a:gd name="connsiteX16" fmla="*/ 8597581 w 19476720"/>
              <a:gd name="connsiteY16" fmla="*/ 0 h 87782"/>
              <a:gd name="connsiteX17" fmla="*/ 8903643 w 19476720"/>
              <a:gd name="connsiteY17" fmla="*/ 0 h 87782"/>
              <a:gd name="connsiteX18" fmla="*/ 9404473 w 19476720"/>
              <a:gd name="connsiteY18" fmla="*/ 0 h 87782"/>
              <a:gd name="connsiteX19" fmla="*/ 9710536 w 19476720"/>
              <a:gd name="connsiteY19" fmla="*/ 0 h 87782"/>
              <a:gd name="connsiteX20" fmla="*/ 10211366 w 19476720"/>
              <a:gd name="connsiteY20" fmla="*/ 0 h 87782"/>
              <a:gd name="connsiteX21" fmla="*/ 11101730 w 19476720"/>
              <a:gd name="connsiteY21" fmla="*/ 0 h 87782"/>
              <a:gd name="connsiteX22" fmla="*/ 11407793 w 19476720"/>
              <a:gd name="connsiteY22" fmla="*/ 0 h 87782"/>
              <a:gd name="connsiteX23" fmla="*/ 11519089 w 19476720"/>
              <a:gd name="connsiteY23" fmla="*/ 0 h 87782"/>
              <a:gd name="connsiteX24" fmla="*/ 12604220 w 19476720"/>
              <a:gd name="connsiteY24" fmla="*/ 0 h 87782"/>
              <a:gd name="connsiteX25" fmla="*/ 12715516 w 19476720"/>
              <a:gd name="connsiteY25" fmla="*/ 0 h 87782"/>
              <a:gd name="connsiteX26" fmla="*/ 13411113 w 19476720"/>
              <a:gd name="connsiteY26" fmla="*/ 0 h 87782"/>
              <a:gd name="connsiteX27" fmla="*/ 13522408 w 19476720"/>
              <a:gd name="connsiteY27" fmla="*/ 0 h 87782"/>
              <a:gd name="connsiteX28" fmla="*/ 14412773 w 19476720"/>
              <a:gd name="connsiteY28" fmla="*/ 0 h 87782"/>
              <a:gd name="connsiteX29" fmla="*/ 15108370 w 19476720"/>
              <a:gd name="connsiteY29" fmla="*/ 0 h 87782"/>
              <a:gd name="connsiteX30" fmla="*/ 15998734 w 19476720"/>
              <a:gd name="connsiteY30" fmla="*/ 0 h 87782"/>
              <a:gd name="connsiteX31" fmla="*/ 16694331 w 19476720"/>
              <a:gd name="connsiteY31" fmla="*/ 0 h 87782"/>
              <a:gd name="connsiteX32" fmla="*/ 17584696 w 19476720"/>
              <a:gd name="connsiteY32" fmla="*/ 0 h 87782"/>
              <a:gd name="connsiteX33" fmla="*/ 18475060 w 19476720"/>
              <a:gd name="connsiteY33" fmla="*/ 0 h 87782"/>
              <a:gd name="connsiteX34" fmla="*/ 19476720 w 19476720"/>
              <a:gd name="connsiteY34" fmla="*/ 0 h 87782"/>
              <a:gd name="connsiteX35" fmla="*/ 19476720 w 19476720"/>
              <a:gd name="connsiteY35" fmla="*/ 87782 h 87782"/>
              <a:gd name="connsiteX36" fmla="*/ 18781123 w 19476720"/>
              <a:gd name="connsiteY36" fmla="*/ 87782 h 87782"/>
              <a:gd name="connsiteX37" fmla="*/ 17695991 w 19476720"/>
              <a:gd name="connsiteY37" fmla="*/ 87782 h 87782"/>
              <a:gd name="connsiteX38" fmla="*/ 17000394 w 19476720"/>
              <a:gd name="connsiteY38" fmla="*/ 87782 h 87782"/>
              <a:gd name="connsiteX39" fmla="*/ 16889099 w 19476720"/>
              <a:gd name="connsiteY39" fmla="*/ 87782 h 87782"/>
              <a:gd name="connsiteX40" fmla="*/ 16777803 w 19476720"/>
              <a:gd name="connsiteY40" fmla="*/ 87782 h 87782"/>
              <a:gd name="connsiteX41" fmla="*/ 15692672 w 19476720"/>
              <a:gd name="connsiteY41" fmla="*/ 87782 h 87782"/>
              <a:gd name="connsiteX42" fmla="*/ 15191842 w 19476720"/>
              <a:gd name="connsiteY42" fmla="*/ 87782 h 87782"/>
              <a:gd name="connsiteX43" fmla="*/ 14106710 w 19476720"/>
              <a:gd name="connsiteY43" fmla="*/ 87782 h 87782"/>
              <a:gd name="connsiteX44" fmla="*/ 13411113 w 19476720"/>
              <a:gd name="connsiteY44" fmla="*/ 87782 h 87782"/>
              <a:gd name="connsiteX45" fmla="*/ 13299817 w 19476720"/>
              <a:gd name="connsiteY45" fmla="*/ 87782 h 87782"/>
              <a:gd name="connsiteX46" fmla="*/ 12993755 w 19476720"/>
              <a:gd name="connsiteY46" fmla="*/ 87782 h 87782"/>
              <a:gd name="connsiteX47" fmla="*/ 12492925 w 19476720"/>
              <a:gd name="connsiteY47" fmla="*/ 87782 h 87782"/>
              <a:gd name="connsiteX48" fmla="*/ 11602560 w 19476720"/>
              <a:gd name="connsiteY48" fmla="*/ 87782 h 87782"/>
              <a:gd name="connsiteX49" fmla="*/ 10712196 w 19476720"/>
              <a:gd name="connsiteY49" fmla="*/ 87782 h 87782"/>
              <a:gd name="connsiteX50" fmla="*/ 10016599 w 19476720"/>
              <a:gd name="connsiteY50" fmla="*/ 87782 h 87782"/>
              <a:gd name="connsiteX51" fmla="*/ 9515769 w 19476720"/>
              <a:gd name="connsiteY51" fmla="*/ 87782 h 87782"/>
              <a:gd name="connsiteX52" fmla="*/ 8430637 w 19476720"/>
              <a:gd name="connsiteY52" fmla="*/ 87782 h 87782"/>
              <a:gd name="connsiteX53" fmla="*/ 7735040 w 19476720"/>
              <a:gd name="connsiteY53" fmla="*/ 87782 h 87782"/>
              <a:gd name="connsiteX54" fmla="*/ 7428977 w 19476720"/>
              <a:gd name="connsiteY54" fmla="*/ 87782 h 87782"/>
              <a:gd name="connsiteX55" fmla="*/ 7122915 w 19476720"/>
              <a:gd name="connsiteY55" fmla="*/ 87782 h 87782"/>
              <a:gd name="connsiteX56" fmla="*/ 7011619 w 19476720"/>
              <a:gd name="connsiteY56" fmla="*/ 87782 h 87782"/>
              <a:gd name="connsiteX57" fmla="*/ 6316022 w 19476720"/>
              <a:gd name="connsiteY57" fmla="*/ 87782 h 87782"/>
              <a:gd name="connsiteX58" fmla="*/ 6009959 w 19476720"/>
              <a:gd name="connsiteY58" fmla="*/ 87782 h 87782"/>
              <a:gd name="connsiteX59" fmla="*/ 4924828 w 19476720"/>
              <a:gd name="connsiteY59" fmla="*/ 87782 h 87782"/>
              <a:gd name="connsiteX60" fmla="*/ 4034463 w 19476720"/>
              <a:gd name="connsiteY60" fmla="*/ 87782 h 87782"/>
              <a:gd name="connsiteX61" fmla="*/ 3533633 w 19476720"/>
              <a:gd name="connsiteY61" fmla="*/ 87782 h 87782"/>
              <a:gd name="connsiteX62" fmla="*/ 2448502 w 19476720"/>
              <a:gd name="connsiteY62" fmla="*/ 87782 h 87782"/>
              <a:gd name="connsiteX63" fmla="*/ 1752905 w 19476720"/>
              <a:gd name="connsiteY63" fmla="*/ 87782 h 87782"/>
              <a:gd name="connsiteX64" fmla="*/ 1446842 w 19476720"/>
              <a:gd name="connsiteY64" fmla="*/ 87782 h 87782"/>
              <a:gd name="connsiteX65" fmla="*/ 0 w 19476720"/>
              <a:gd name="connsiteY65" fmla="*/ 87782 h 87782"/>
              <a:gd name="connsiteX66" fmla="*/ 0 w 19476720"/>
              <a:gd name="connsiteY66" fmla="*/ 0 h 87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19476720" h="87782" fill="none" extrusionOk="0">
                <a:moveTo>
                  <a:pt x="0" y="0"/>
                </a:moveTo>
                <a:cubicBezTo>
                  <a:pt x="188638" y="-5987"/>
                  <a:pt x="313031" y="23476"/>
                  <a:pt x="500830" y="0"/>
                </a:cubicBezTo>
                <a:cubicBezTo>
                  <a:pt x="688629" y="-23476"/>
                  <a:pt x="1106200" y="-37450"/>
                  <a:pt x="1585961" y="0"/>
                </a:cubicBezTo>
                <a:cubicBezTo>
                  <a:pt x="2065722" y="37450"/>
                  <a:pt x="2080716" y="2540"/>
                  <a:pt x="2476326" y="0"/>
                </a:cubicBezTo>
                <a:cubicBezTo>
                  <a:pt x="2871937" y="-2540"/>
                  <a:pt x="2742489" y="9236"/>
                  <a:pt x="2977156" y="0"/>
                </a:cubicBezTo>
                <a:cubicBezTo>
                  <a:pt x="3211823" y="-9236"/>
                  <a:pt x="3053696" y="-5403"/>
                  <a:pt x="3088451" y="0"/>
                </a:cubicBezTo>
                <a:cubicBezTo>
                  <a:pt x="3123206" y="5403"/>
                  <a:pt x="3409656" y="-15433"/>
                  <a:pt x="3589281" y="0"/>
                </a:cubicBezTo>
                <a:cubicBezTo>
                  <a:pt x="3768906" y="15433"/>
                  <a:pt x="4181856" y="-32618"/>
                  <a:pt x="4479646" y="0"/>
                </a:cubicBezTo>
                <a:cubicBezTo>
                  <a:pt x="4777437" y="32618"/>
                  <a:pt x="5152906" y="20663"/>
                  <a:pt x="5564777" y="0"/>
                </a:cubicBezTo>
                <a:cubicBezTo>
                  <a:pt x="5976648" y="-20663"/>
                  <a:pt x="5620680" y="-5351"/>
                  <a:pt x="5676073" y="0"/>
                </a:cubicBezTo>
                <a:cubicBezTo>
                  <a:pt x="5731466" y="5351"/>
                  <a:pt x="5736241" y="-1660"/>
                  <a:pt x="5787368" y="0"/>
                </a:cubicBezTo>
                <a:cubicBezTo>
                  <a:pt x="5838496" y="1660"/>
                  <a:pt x="6507394" y="52753"/>
                  <a:pt x="6872500" y="0"/>
                </a:cubicBezTo>
                <a:cubicBezTo>
                  <a:pt x="7237606" y="-52753"/>
                  <a:pt x="6946461" y="-481"/>
                  <a:pt x="6983795" y="0"/>
                </a:cubicBezTo>
                <a:cubicBezTo>
                  <a:pt x="7021130" y="481"/>
                  <a:pt x="7524314" y="-3196"/>
                  <a:pt x="7679392" y="0"/>
                </a:cubicBezTo>
                <a:cubicBezTo>
                  <a:pt x="7834470" y="3196"/>
                  <a:pt x="7923113" y="2602"/>
                  <a:pt x="7985455" y="0"/>
                </a:cubicBezTo>
                <a:cubicBezTo>
                  <a:pt x="8047797" y="-2602"/>
                  <a:pt x="8214189" y="8034"/>
                  <a:pt x="8291518" y="0"/>
                </a:cubicBezTo>
                <a:cubicBezTo>
                  <a:pt x="8368847" y="-8034"/>
                  <a:pt x="8463485" y="14687"/>
                  <a:pt x="8597581" y="0"/>
                </a:cubicBezTo>
                <a:cubicBezTo>
                  <a:pt x="8731677" y="-14687"/>
                  <a:pt x="8788446" y="-4487"/>
                  <a:pt x="8903643" y="0"/>
                </a:cubicBezTo>
                <a:cubicBezTo>
                  <a:pt x="9018840" y="4487"/>
                  <a:pt x="9156152" y="-17273"/>
                  <a:pt x="9404473" y="0"/>
                </a:cubicBezTo>
                <a:cubicBezTo>
                  <a:pt x="9652794" y="17273"/>
                  <a:pt x="9605843" y="-10780"/>
                  <a:pt x="9710536" y="0"/>
                </a:cubicBezTo>
                <a:cubicBezTo>
                  <a:pt x="9815229" y="10780"/>
                  <a:pt x="10007129" y="-12578"/>
                  <a:pt x="10211366" y="0"/>
                </a:cubicBezTo>
                <a:cubicBezTo>
                  <a:pt x="10415603" y="12578"/>
                  <a:pt x="10708663" y="39385"/>
                  <a:pt x="11101730" y="0"/>
                </a:cubicBezTo>
                <a:cubicBezTo>
                  <a:pt x="11494797" y="-39385"/>
                  <a:pt x="11332487" y="-2002"/>
                  <a:pt x="11407793" y="0"/>
                </a:cubicBezTo>
                <a:cubicBezTo>
                  <a:pt x="11483099" y="2002"/>
                  <a:pt x="11483191" y="864"/>
                  <a:pt x="11519089" y="0"/>
                </a:cubicBezTo>
                <a:cubicBezTo>
                  <a:pt x="11554987" y="-864"/>
                  <a:pt x="12258029" y="52670"/>
                  <a:pt x="12604220" y="0"/>
                </a:cubicBezTo>
                <a:cubicBezTo>
                  <a:pt x="12950411" y="-52670"/>
                  <a:pt x="12668430" y="-2862"/>
                  <a:pt x="12715516" y="0"/>
                </a:cubicBezTo>
                <a:cubicBezTo>
                  <a:pt x="12762602" y="2862"/>
                  <a:pt x="13176519" y="-14742"/>
                  <a:pt x="13411113" y="0"/>
                </a:cubicBezTo>
                <a:cubicBezTo>
                  <a:pt x="13645707" y="14742"/>
                  <a:pt x="13468274" y="1034"/>
                  <a:pt x="13522408" y="0"/>
                </a:cubicBezTo>
                <a:cubicBezTo>
                  <a:pt x="13576542" y="-1034"/>
                  <a:pt x="14136143" y="-5818"/>
                  <a:pt x="14412773" y="0"/>
                </a:cubicBezTo>
                <a:cubicBezTo>
                  <a:pt x="14689403" y="5818"/>
                  <a:pt x="14840772" y="-7037"/>
                  <a:pt x="15108370" y="0"/>
                </a:cubicBezTo>
                <a:cubicBezTo>
                  <a:pt x="15375968" y="7037"/>
                  <a:pt x="15756351" y="28345"/>
                  <a:pt x="15998734" y="0"/>
                </a:cubicBezTo>
                <a:cubicBezTo>
                  <a:pt x="16241117" y="-28345"/>
                  <a:pt x="16514727" y="-26649"/>
                  <a:pt x="16694331" y="0"/>
                </a:cubicBezTo>
                <a:cubicBezTo>
                  <a:pt x="16873935" y="26649"/>
                  <a:pt x="17351399" y="-3244"/>
                  <a:pt x="17584696" y="0"/>
                </a:cubicBezTo>
                <a:cubicBezTo>
                  <a:pt x="17817994" y="3244"/>
                  <a:pt x="18191477" y="36300"/>
                  <a:pt x="18475060" y="0"/>
                </a:cubicBezTo>
                <a:cubicBezTo>
                  <a:pt x="18758643" y="-36300"/>
                  <a:pt x="19211239" y="-20467"/>
                  <a:pt x="19476720" y="0"/>
                </a:cubicBezTo>
                <a:cubicBezTo>
                  <a:pt x="19476574" y="27935"/>
                  <a:pt x="19474693" y="50791"/>
                  <a:pt x="19476720" y="87782"/>
                </a:cubicBezTo>
                <a:cubicBezTo>
                  <a:pt x="19263359" y="111493"/>
                  <a:pt x="19046202" y="100035"/>
                  <a:pt x="18781123" y="87782"/>
                </a:cubicBezTo>
                <a:cubicBezTo>
                  <a:pt x="18516044" y="75529"/>
                  <a:pt x="18182485" y="70137"/>
                  <a:pt x="17695991" y="87782"/>
                </a:cubicBezTo>
                <a:cubicBezTo>
                  <a:pt x="17209497" y="105427"/>
                  <a:pt x="17160000" y="97701"/>
                  <a:pt x="17000394" y="87782"/>
                </a:cubicBezTo>
                <a:cubicBezTo>
                  <a:pt x="16840788" y="77863"/>
                  <a:pt x="16931270" y="89815"/>
                  <a:pt x="16889099" y="87782"/>
                </a:cubicBezTo>
                <a:cubicBezTo>
                  <a:pt x="16846929" y="85749"/>
                  <a:pt x="16817760" y="90764"/>
                  <a:pt x="16777803" y="87782"/>
                </a:cubicBezTo>
                <a:cubicBezTo>
                  <a:pt x="16737846" y="84800"/>
                  <a:pt x="16105954" y="86279"/>
                  <a:pt x="15692672" y="87782"/>
                </a:cubicBezTo>
                <a:cubicBezTo>
                  <a:pt x="15279390" y="89285"/>
                  <a:pt x="15297237" y="101795"/>
                  <a:pt x="15191842" y="87782"/>
                </a:cubicBezTo>
                <a:cubicBezTo>
                  <a:pt x="15086447" y="73770"/>
                  <a:pt x="14419514" y="124676"/>
                  <a:pt x="14106710" y="87782"/>
                </a:cubicBezTo>
                <a:cubicBezTo>
                  <a:pt x="13793906" y="50888"/>
                  <a:pt x="13703689" y="57851"/>
                  <a:pt x="13411113" y="87782"/>
                </a:cubicBezTo>
                <a:cubicBezTo>
                  <a:pt x="13118537" y="117713"/>
                  <a:pt x="13349632" y="84875"/>
                  <a:pt x="13299817" y="87782"/>
                </a:cubicBezTo>
                <a:cubicBezTo>
                  <a:pt x="13250002" y="90689"/>
                  <a:pt x="13128279" y="80450"/>
                  <a:pt x="12993755" y="87782"/>
                </a:cubicBezTo>
                <a:cubicBezTo>
                  <a:pt x="12859231" y="95114"/>
                  <a:pt x="12620777" y="103825"/>
                  <a:pt x="12492925" y="87782"/>
                </a:cubicBezTo>
                <a:cubicBezTo>
                  <a:pt x="12365073" y="71740"/>
                  <a:pt x="12032437" y="44752"/>
                  <a:pt x="11602560" y="87782"/>
                </a:cubicBezTo>
                <a:cubicBezTo>
                  <a:pt x="11172684" y="130812"/>
                  <a:pt x="10968740" y="93459"/>
                  <a:pt x="10712196" y="87782"/>
                </a:cubicBezTo>
                <a:cubicBezTo>
                  <a:pt x="10455652" y="82105"/>
                  <a:pt x="10189605" y="107394"/>
                  <a:pt x="10016599" y="87782"/>
                </a:cubicBezTo>
                <a:cubicBezTo>
                  <a:pt x="9843593" y="68170"/>
                  <a:pt x="9673333" y="78336"/>
                  <a:pt x="9515769" y="87782"/>
                </a:cubicBezTo>
                <a:cubicBezTo>
                  <a:pt x="9358205" y="97229"/>
                  <a:pt x="8858870" y="38876"/>
                  <a:pt x="8430637" y="87782"/>
                </a:cubicBezTo>
                <a:cubicBezTo>
                  <a:pt x="8002404" y="136688"/>
                  <a:pt x="8008986" y="64355"/>
                  <a:pt x="7735040" y="87782"/>
                </a:cubicBezTo>
                <a:cubicBezTo>
                  <a:pt x="7461094" y="111209"/>
                  <a:pt x="7513460" y="102480"/>
                  <a:pt x="7428977" y="87782"/>
                </a:cubicBezTo>
                <a:cubicBezTo>
                  <a:pt x="7344494" y="73084"/>
                  <a:pt x="7213003" y="77431"/>
                  <a:pt x="7122915" y="87782"/>
                </a:cubicBezTo>
                <a:cubicBezTo>
                  <a:pt x="7032827" y="98133"/>
                  <a:pt x="7058680" y="86238"/>
                  <a:pt x="7011619" y="87782"/>
                </a:cubicBezTo>
                <a:cubicBezTo>
                  <a:pt x="6964558" y="89326"/>
                  <a:pt x="6569954" y="119763"/>
                  <a:pt x="6316022" y="87782"/>
                </a:cubicBezTo>
                <a:cubicBezTo>
                  <a:pt x="6062090" y="55801"/>
                  <a:pt x="6146104" y="85432"/>
                  <a:pt x="6009959" y="87782"/>
                </a:cubicBezTo>
                <a:cubicBezTo>
                  <a:pt x="5873814" y="90132"/>
                  <a:pt x="5318337" y="61028"/>
                  <a:pt x="4924828" y="87782"/>
                </a:cubicBezTo>
                <a:cubicBezTo>
                  <a:pt x="4531319" y="114536"/>
                  <a:pt x="4257725" y="128336"/>
                  <a:pt x="4034463" y="87782"/>
                </a:cubicBezTo>
                <a:cubicBezTo>
                  <a:pt x="3811202" y="47228"/>
                  <a:pt x="3653560" y="74663"/>
                  <a:pt x="3533633" y="87782"/>
                </a:cubicBezTo>
                <a:cubicBezTo>
                  <a:pt x="3413706" y="100902"/>
                  <a:pt x="2883449" y="59065"/>
                  <a:pt x="2448502" y="87782"/>
                </a:cubicBezTo>
                <a:cubicBezTo>
                  <a:pt x="2013555" y="116499"/>
                  <a:pt x="1944585" y="82606"/>
                  <a:pt x="1752905" y="87782"/>
                </a:cubicBezTo>
                <a:cubicBezTo>
                  <a:pt x="1561225" y="92958"/>
                  <a:pt x="1515291" y="91262"/>
                  <a:pt x="1446842" y="87782"/>
                </a:cubicBezTo>
                <a:cubicBezTo>
                  <a:pt x="1378393" y="84302"/>
                  <a:pt x="297351" y="29117"/>
                  <a:pt x="0" y="87782"/>
                </a:cubicBezTo>
                <a:cubicBezTo>
                  <a:pt x="-2535" y="53189"/>
                  <a:pt x="2383" y="35239"/>
                  <a:pt x="0" y="0"/>
                </a:cubicBezTo>
                <a:close/>
              </a:path>
              <a:path w="19476720" h="87782" stroke="0" extrusionOk="0">
                <a:moveTo>
                  <a:pt x="0" y="0"/>
                </a:moveTo>
                <a:cubicBezTo>
                  <a:pt x="172811" y="-6679"/>
                  <a:pt x="253677" y="-21202"/>
                  <a:pt x="500830" y="0"/>
                </a:cubicBezTo>
                <a:cubicBezTo>
                  <a:pt x="747983" y="21202"/>
                  <a:pt x="568993" y="2351"/>
                  <a:pt x="612125" y="0"/>
                </a:cubicBezTo>
                <a:cubicBezTo>
                  <a:pt x="655258" y="-2351"/>
                  <a:pt x="1178190" y="-37811"/>
                  <a:pt x="1697257" y="0"/>
                </a:cubicBezTo>
                <a:cubicBezTo>
                  <a:pt x="2216324" y="37811"/>
                  <a:pt x="1991923" y="-2908"/>
                  <a:pt x="2198087" y="0"/>
                </a:cubicBezTo>
                <a:cubicBezTo>
                  <a:pt x="2404251" y="2908"/>
                  <a:pt x="2576772" y="-77"/>
                  <a:pt x="2698917" y="0"/>
                </a:cubicBezTo>
                <a:cubicBezTo>
                  <a:pt x="2821062" y="77"/>
                  <a:pt x="3336720" y="34523"/>
                  <a:pt x="3784048" y="0"/>
                </a:cubicBezTo>
                <a:cubicBezTo>
                  <a:pt x="4231376" y="-34523"/>
                  <a:pt x="3960611" y="-6326"/>
                  <a:pt x="4090111" y="0"/>
                </a:cubicBezTo>
                <a:cubicBezTo>
                  <a:pt x="4219611" y="6326"/>
                  <a:pt x="4851782" y="3947"/>
                  <a:pt x="5175243" y="0"/>
                </a:cubicBezTo>
                <a:cubicBezTo>
                  <a:pt x="5498704" y="-3947"/>
                  <a:pt x="5755001" y="-24933"/>
                  <a:pt x="6260374" y="0"/>
                </a:cubicBezTo>
                <a:cubicBezTo>
                  <a:pt x="6765747" y="24933"/>
                  <a:pt x="6611111" y="13127"/>
                  <a:pt x="6955971" y="0"/>
                </a:cubicBezTo>
                <a:cubicBezTo>
                  <a:pt x="7300831" y="-13127"/>
                  <a:pt x="7676547" y="-9277"/>
                  <a:pt x="8041103" y="0"/>
                </a:cubicBezTo>
                <a:cubicBezTo>
                  <a:pt x="8405659" y="9277"/>
                  <a:pt x="8409549" y="21831"/>
                  <a:pt x="8541933" y="0"/>
                </a:cubicBezTo>
                <a:cubicBezTo>
                  <a:pt x="8674317" y="-21831"/>
                  <a:pt x="8917422" y="9281"/>
                  <a:pt x="9042763" y="0"/>
                </a:cubicBezTo>
                <a:cubicBezTo>
                  <a:pt x="9168104" y="-9281"/>
                  <a:pt x="9748238" y="33401"/>
                  <a:pt x="9933127" y="0"/>
                </a:cubicBezTo>
                <a:cubicBezTo>
                  <a:pt x="10118016" y="-33401"/>
                  <a:pt x="10263231" y="-22287"/>
                  <a:pt x="10433957" y="0"/>
                </a:cubicBezTo>
                <a:cubicBezTo>
                  <a:pt x="10604683" y="22287"/>
                  <a:pt x="11163489" y="-10786"/>
                  <a:pt x="11519089" y="0"/>
                </a:cubicBezTo>
                <a:cubicBezTo>
                  <a:pt x="11874689" y="10786"/>
                  <a:pt x="12290123" y="-16870"/>
                  <a:pt x="12604220" y="0"/>
                </a:cubicBezTo>
                <a:cubicBezTo>
                  <a:pt x="12918317" y="16870"/>
                  <a:pt x="13119796" y="16919"/>
                  <a:pt x="13299817" y="0"/>
                </a:cubicBezTo>
                <a:cubicBezTo>
                  <a:pt x="13479838" y="-16919"/>
                  <a:pt x="13647551" y="-9622"/>
                  <a:pt x="13800647" y="0"/>
                </a:cubicBezTo>
                <a:cubicBezTo>
                  <a:pt x="13953743" y="9622"/>
                  <a:pt x="13887671" y="3690"/>
                  <a:pt x="13911943" y="0"/>
                </a:cubicBezTo>
                <a:cubicBezTo>
                  <a:pt x="13936215" y="-3690"/>
                  <a:pt x="14126177" y="-5164"/>
                  <a:pt x="14218006" y="0"/>
                </a:cubicBezTo>
                <a:cubicBezTo>
                  <a:pt x="14309835" y="5164"/>
                  <a:pt x="14383858" y="10013"/>
                  <a:pt x="14524068" y="0"/>
                </a:cubicBezTo>
                <a:cubicBezTo>
                  <a:pt x="14664278" y="-10013"/>
                  <a:pt x="14849680" y="13482"/>
                  <a:pt x="15024898" y="0"/>
                </a:cubicBezTo>
                <a:cubicBezTo>
                  <a:pt x="15200116" y="-13482"/>
                  <a:pt x="15640155" y="-15226"/>
                  <a:pt x="16110030" y="0"/>
                </a:cubicBezTo>
                <a:cubicBezTo>
                  <a:pt x="16579905" y="15226"/>
                  <a:pt x="16513364" y="-8282"/>
                  <a:pt x="16805627" y="0"/>
                </a:cubicBezTo>
                <a:cubicBezTo>
                  <a:pt x="17097890" y="8282"/>
                  <a:pt x="17150138" y="23212"/>
                  <a:pt x="17306457" y="0"/>
                </a:cubicBezTo>
                <a:cubicBezTo>
                  <a:pt x="17462776" y="-23212"/>
                  <a:pt x="17394125" y="-4676"/>
                  <a:pt x="17417752" y="0"/>
                </a:cubicBezTo>
                <a:cubicBezTo>
                  <a:pt x="17441379" y="4676"/>
                  <a:pt x="17480364" y="298"/>
                  <a:pt x="17529048" y="0"/>
                </a:cubicBezTo>
                <a:cubicBezTo>
                  <a:pt x="17577732" y="-298"/>
                  <a:pt x="18135855" y="36864"/>
                  <a:pt x="18419412" y="0"/>
                </a:cubicBezTo>
                <a:cubicBezTo>
                  <a:pt x="18702969" y="-36864"/>
                  <a:pt x="18655043" y="-2580"/>
                  <a:pt x="18725475" y="0"/>
                </a:cubicBezTo>
                <a:cubicBezTo>
                  <a:pt x="18795907" y="2580"/>
                  <a:pt x="19165544" y="-12221"/>
                  <a:pt x="19476720" y="0"/>
                </a:cubicBezTo>
                <a:cubicBezTo>
                  <a:pt x="19480185" y="43794"/>
                  <a:pt x="19474761" y="44407"/>
                  <a:pt x="19476720" y="87782"/>
                </a:cubicBezTo>
                <a:cubicBezTo>
                  <a:pt x="19236819" y="102280"/>
                  <a:pt x="18985255" y="105746"/>
                  <a:pt x="18781123" y="87782"/>
                </a:cubicBezTo>
                <a:cubicBezTo>
                  <a:pt x="18576991" y="69818"/>
                  <a:pt x="18569292" y="101229"/>
                  <a:pt x="18475060" y="87782"/>
                </a:cubicBezTo>
                <a:cubicBezTo>
                  <a:pt x="18380828" y="74335"/>
                  <a:pt x="18397131" y="84529"/>
                  <a:pt x="18363765" y="87782"/>
                </a:cubicBezTo>
                <a:cubicBezTo>
                  <a:pt x="18330400" y="91035"/>
                  <a:pt x="18210459" y="93087"/>
                  <a:pt x="18057702" y="87782"/>
                </a:cubicBezTo>
                <a:cubicBezTo>
                  <a:pt x="17904945" y="82477"/>
                  <a:pt x="17353507" y="55432"/>
                  <a:pt x="17167337" y="87782"/>
                </a:cubicBezTo>
                <a:cubicBezTo>
                  <a:pt x="16981167" y="120132"/>
                  <a:pt x="16981579" y="76478"/>
                  <a:pt x="16861275" y="87782"/>
                </a:cubicBezTo>
                <a:cubicBezTo>
                  <a:pt x="16740971" y="99086"/>
                  <a:pt x="16773599" y="88036"/>
                  <a:pt x="16749979" y="87782"/>
                </a:cubicBezTo>
                <a:cubicBezTo>
                  <a:pt x="16726359" y="87528"/>
                  <a:pt x="16508516" y="93593"/>
                  <a:pt x="16443916" y="87782"/>
                </a:cubicBezTo>
                <a:cubicBezTo>
                  <a:pt x="16379316" y="81971"/>
                  <a:pt x="16124564" y="81122"/>
                  <a:pt x="15943087" y="87782"/>
                </a:cubicBezTo>
                <a:cubicBezTo>
                  <a:pt x="15761610" y="94442"/>
                  <a:pt x="15411448" y="59804"/>
                  <a:pt x="15247489" y="87782"/>
                </a:cubicBezTo>
                <a:cubicBezTo>
                  <a:pt x="15083530" y="115760"/>
                  <a:pt x="15032803" y="90668"/>
                  <a:pt x="14941427" y="87782"/>
                </a:cubicBezTo>
                <a:cubicBezTo>
                  <a:pt x="14850051" y="84896"/>
                  <a:pt x="14214445" y="90641"/>
                  <a:pt x="13856295" y="87782"/>
                </a:cubicBezTo>
                <a:cubicBezTo>
                  <a:pt x="13498145" y="84923"/>
                  <a:pt x="13444563" y="86822"/>
                  <a:pt x="13160698" y="87782"/>
                </a:cubicBezTo>
                <a:cubicBezTo>
                  <a:pt x="12876833" y="88742"/>
                  <a:pt x="12380891" y="138364"/>
                  <a:pt x="12075566" y="87782"/>
                </a:cubicBezTo>
                <a:cubicBezTo>
                  <a:pt x="11770241" y="37200"/>
                  <a:pt x="11387395" y="74138"/>
                  <a:pt x="11185202" y="87782"/>
                </a:cubicBezTo>
                <a:cubicBezTo>
                  <a:pt x="10983009" y="101426"/>
                  <a:pt x="10817584" y="108488"/>
                  <a:pt x="10684372" y="87782"/>
                </a:cubicBezTo>
                <a:cubicBezTo>
                  <a:pt x="10551160" y="67077"/>
                  <a:pt x="10190343" y="111284"/>
                  <a:pt x="9794008" y="87782"/>
                </a:cubicBezTo>
                <a:cubicBezTo>
                  <a:pt x="9397673" y="64280"/>
                  <a:pt x="9598060" y="102673"/>
                  <a:pt x="9487945" y="87782"/>
                </a:cubicBezTo>
                <a:cubicBezTo>
                  <a:pt x="9377830" y="72891"/>
                  <a:pt x="9080935" y="117809"/>
                  <a:pt x="8792348" y="87782"/>
                </a:cubicBezTo>
                <a:cubicBezTo>
                  <a:pt x="8503761" y="57755"/>
                  <a:pt x="8732583" y="83734"/>
                  <a:pt x="8681052" y="87782"/>
                </a:cubicBezTo>
                <a:cubicBezTo>
                  <a:pt x="8629521" y="91830"/>
                  <a:pt x="7927047" y="53202"/>
                  <a:pt x="7595921" y="87782"/>
                </a:cubicBezTo>
                <a:cubicBezTo>
                  <a:pt x="7264795" y="122362"/>
                  <a:pt x="7196551" y="110469"/>
                  <a:pt x="6900324" y="87782"/>
                </a:cubicBezTo>
                <a:cubicBezTo>
                  <a:pt x="6604097" y="65095"/>
                  <a:pt x="6325621" y="51318"/>
                  <a:pt x="5815192" y="87782"/>
                </a:cubicBezTo>
                <a:cubicBezTo>
                  <a:pt x="5304763" y="124246"/>
                  <a:pt x="5515280" y="62853"/>
                  <a:pt x="5314362" y="87782"/>
                </a:cubicBezTo>
                <a:cubicBezTo>
                  <a:pt x="5113444" y="112712"/>
                  <a:pt x="5098164" y="92387"/>
                  <a:pt x="5008299" y="87782"/>
                </a:cubicBezTo>
                <a:cubicBezTo>
                  <a:pt x="4918434" y="83177"/>
                  <a:pt x="4510763" y="54421"/>
                  <a:pt x="4312702" y="87782"/>
                </a:cubicBezTo>
                <a:cubicBezTo>
                  <a:pt x="4114641" y="121143"/>
                  <a:pt x="3612144" y="68239"/>
                  <a:pt x="3422338" y="87782"/>
                </a:cubicBezTo>
                <a:cubicBezTo>
                  <a:pt x="3232532" y="107325"/>
                  <a:pt x="2874618" y="124264"/>
                  <a:pt x="2337206" y="87782"/>
                </a:cubicBezTo>
                <a:cubicBezTo>
                  <a:pt x="1799794" y="51300"/>
                  <a:pt x="1839532" y="58231"/>
                  <a:pt x="1446842" y="87782"/>
                </a:cubicBezTo>
                <a:cubicBezTo>
                  <a:pt x="1054152" y="117333"/>
                  <a:pt x="505215" y="77723"/>
                  <a:pt x="0" y="87782"/>
                </a:cubicBezTo>
                <a:cubicBezTo>
                  <a:pt x="-1777" y="59172"/>
                  <a:pt x="-2505" y="37382"/>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diagram of a normal distribution&#10;&#10;AI-generated content may be incorrect.">
            <a:extLst>
              <a:ext uri="{FF2B5EF4-FFF2-40B4-BE49-F238E27FC236}">
                <a16:creationId xmlns:a16="http://schemas.microsoft.com/office/drawing/2014/main" id="{D3BCE6FF-4E98-EE9C-9A2F-42344CAEA0A4}"/>
              </a:ext>
            </a:extLst>
          </p:cNvPr>
          <p:cNvPicPr>
            <a:picLocks noChangeAspect="1"/>
          </p:cNvPicPr>
          <p:nvPr/>
        </p:nvPicPr>
        <p:blipFill>
          <a:blip r:embed="rId3"/>
          <a:stretch>
            <a:fillRect/>
          </a:stretch>
        </p:blipFill>
        <p:spPr>
          <a:xfrm>
            <a:off x="30039658" y="15013404"/>
            <a:ext cx="12877800" cy="7839288"/>
          </a:xfrm>
          <a:prstGeom prst="rect">
            <a:avLst/>
          </a:prstGeom>
          <a:ln w="127000">
            <a:solidFill>
              <a:schemeClr val="accent1"/>
            </a:solidFill>
          </a:ln>
        </p:spPr>
      </p:pic>
      <p:pic>
        <p:nvPicPr>
          <p:cNvPr id="5" name="Picture 4" descr="A blue curve with white text&#10;&#10;AI-generated content may be incorrect.">
            <a:extLst>
              <a:ext uri="{FF2B5EF4-FFF2-40B4-BE49-F238E27FC236}">
                <a16:creationId xmlns:a16="http://schemas.microsoft.com/office/drawing/2014/main" id="{4993B3D6-D675-E267-2E07-CA0FE5AC5B90}"/>
              </a:ext>
            </a:extLst>
          </p:cNvPr>
          <p:cNvPicPr>
            <a:picLocks noChangeAspect="1"/>
          </p:cNvPicPr>
          <p:nvPr/>
        </p:nvPicPr>
        <p:blipFill>
          <a:blip r:embed="rId4"/>
          <a:stretch>
            <a:fillRect/>
          </a:stretch>
        </p:blipFill>
        <p:spPr>
          <a:xfrm>
            <a:off x="1066800" y="15064166"/>
            <a:ext cx="12877800" cy="7788526"/>
          </a:xfrm>
          <a:prstGeom prst="rect">
            <a:avLst/>
          </a:prstGeom>
          <a:ln w="127000">
            <a:solidFill>
              <a:schemeClr val="accent1"/>
            </a:solidFill>
          </a:ln>
        </p:spPr>
      </p:pic>
      <p:pic>
        <p:nvPicPr>
          <p:cNvPr id="7" name="Picture 6" descr="A person standing next to a graph&#10;&#10;AI-generated content may be incorrect.">
            <a:extLst>
              <a:ext uri="{FF2B5EF4-FFF2-40B4-BE49-F238E27FC236}">
                <a16:creationId xmlns:a16="http://schemas.microsoft.com/office/drawing/2014/main" id="{9667A9C3-5057-0329-40B9-D4F6AE09B2EC}"/>
              </a:ext>
            </a:extLst>
          </p:cNvPr>
          <p:cNvPicPr>
            <a:picLocks noChangeAspect="1"/>
          </p:cNvPicPr>
          <p:nvPr/>
        </p:nvPicPr>
        <p:blipFill>
          <a:blip r:embed="rId5"/>
          <a:srcRect l="25927" r="19031"/>
          <a:stretch/>
        </p:blipFill>
        <p:spPr>
          <a:xfrm>
            <a:off x="14637878" y="13423004"/>
            <a:ext cx="14598889" cy="11070850"/>
          </a:xfrm>
          <a:prstGeom prst="rect">
            <a:avLst/>
          </a:prstGeom>
          <a:noFill/>
          <a:ln w="127000">
            <a:solidFill>
              <a:schemeClr val="accent1"/>
            </a:solidFill>
          </a:ln>
        </p:spPr>
      </p:pic>
      <p:sp>
        <p:nvSpPr>
          <p:cNvPr id="9" name="TextBox 8">
            <a:extLst>
              <a:ext uri="{FF2B5EF4-FFF2-40B4-BE49-F238E27FC236}">
                <a16:creationId xmlns:a16="http://schemas.microsoft.com/office/drawing/2014/main" id="{141BE015-F137-63E1-6571-4DAF274D5D2B}"/>
              </a:ext>
            </a:extLst>
          </p:cNvPr>
          <p:cNvSpPr txBox="1"/>
          <p:nvPr/>
        </p:nvSpPr>
        <p:spPr>
          <a:xfrm>
            <a:off x="4465982" y="14151630"/>
            <a:ext cx="8424787" cy="861774"/>
          </a:xfrm>
          <a:prstGeom prst="rect">
            <a:avLst/>
          </a:prstGeom>
          <a:noFill/>
        </p:spPr>
        <p:txBody>
          <a:bodyPr wrap="square" rtlCol="0">
            <a:spAutoFit/>
          </a:bodyPr>
          <a:lstStyle/>
          <a:p>
            <a:r>
              <a:rPr lang="en-US" sz="5000" dirty="0">
                <a:latin typeface="+mj-lt"/>
              </a:rPr>
              <a:t>Descriptive Statistics</a:t>
            </a:r>
          </a:p>
        </p:txBody>
      </p:sp>
      <p:sp>
        <p:nvSpPr>
          <p:cNvPr id="10" name="TextBox 9">
            <a:extLst>
              <a:ext uri="{FF2B5EF4-FFF2-40B4-BE49-F238E27FC236}">
                <a16:creationId xmlns:a16="http://schemas.microsoft.com/office/drawing/2014/main" id="{3254621B-B9F8-D729-00B3-3D2953CB5C5F}"/>
              </a:ext>
            </a:extLst>
          </p:cNvPr>
          <p:cNvSpPr txBox="1"/>
          <p:nvPr/>
        </p:nvSpPr>
        <p:spPr>
          <a:xfrm>
            <a:off x="19577804" y="12509590"/>
            <a:ext cx="4735592" cy="861774"/>
          </a:xfrm>
          <a:prstGeom prst="rect">
            <a:avLst/>
          </a:prstGeom>
          <a:noFill/>
        </p:spPr>
        <p:txBody>
          <a:bodyPr wrap="none" rtlCol="0">
            <a:spAutoFit/>
          </a:bodyPr>
          <a:lstStyle/>
          <a:p>
            <a:r>
              <a:rPr lang="en-US" sz="5000" dirty="0">
                <a:latin typeface="+mj-lt"/>
              </a:rPr>
              <a:t>Bivariate Analysis</a:t>
            </a:r>
          </a:p>
        </p:txBody>
      </p:sp>
      <p:sp>
        <p:nvSpPr>
          <p:cNvPr id="11" name="TextBox 10">
            <a:extLst>
              <a:ext uri="{FF2B5EF4-FFF2-40B4-BE49-F238E27FC236}">
                <a16:creationId xmlns:a16="http://schemas.microsoft.com/office/drawing/2014/main" id="{EA2AE50B-1A86-7717-77E6-D0BC5C07377B}"/>
              </a:ext>
            </a:extLst>
          </p:cNvPr>
          <p:cNvSpPr txBox="1"/>
          <p:nvPr/>
        </p:nvSpPr>
        <p:spPr>
          <a:xfrm>
            <a:off x="34426342" y="14182243"/>
            <a:ext cx="4264309" cy="861774"/>
          </a:xfrm>
          <a:prstGeom prst="rect">
            <a:avLst/>
          </a:prstGeom>
          <a:noFill/>
        </p:spPr>
        <p:txBody>
          <a:bodyPr wrap="none" rtlCol="0">
            <a:spAutoFit/>
          </a:bodyPr>
          <a:lstStyle/>
          <a:p>
            <a:r>
              <a:rPr lang="en-US" sz="5000" dirty="0">
                <a:latin typeface="+mj-lt"/>
              </a:rPr>
              <a:t>Chi-Square Test</a:t>
            </a:r>
          </a:p>
        </p:txBody>
      </p:sp>
      <p:sp>
        <p:nvSpPr>
          <p:cNvPr id="2" name="Slide Number Placeholder 1">
            <a:extLst>
              <a:ext uri="{FF2B5EF4-FFF2-40B4-BE49-F238E27FC236}">
                <a16:creationId xmlns:a16="http://schemas.microsoft.com/office/drawing/2014/main" id="{1677F616-E76C-2012-CC2A-DEA9770E8378}"/>
              </a:ext>
            </a:extLst>
          </p:cNvPr>
          <p:cNvSpPr>
            <a:spLocks noGrp="1"/>
          </p:cNvSpPr>
          <p:nvPr>
            <p:ph type="sldNum" sz="quarter" idx="7"/>
          </p:nvPr>
        </p:nvSpPr>
        <p:spPr/>
        <p:txBody>
          <a:bodyPr/>
          <a:lstStyle/>
          <a:p>
            <a:fld id="{B6F15528-21DE-4FAA-801E-634DDDAF4B2B}" type="slidenum">
              <a:rPr lang="en-US"/>
              <a:t>4</a:t>
            </a:fld>
            <a:endParaRPr lang="en-US"/>
          </a:p>
        </p:txBody>
      </p:sp>
      <p:sp>
        <p:nvSpPr>
          <p:cNvPr id="3" name="TextBox 2">
            <a:extLst>
              <a:ext uri="{FF2B5EF4-FFF2-40B4-BE49-F238E27FC236}">
                <a16:creationId xmlns:a16="http://schemas.microsoft.com/office/drawing/2014/main" id="{9A6AE8AC-A734-52B6-3DA4-05A9114D00A4}"/>
              </a:ext>
            </a:extLst>
          </p:cNvPr>
          <p:cNvSpPr txBox="1"/>
          <p:nvPr/>
        </p:nvSpPr>
        <p:spPr>
          <a:xfrm>
            <a:off x="907366" y="30889135"/>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400" dirty="0">
                <a:solidFill>
                  <a:srgbClr val="000000"/>
                </a:solidFill>
                <a:latin typeface="Calibri"/>
                <a:ea typeface="Calibri"/>
                <a:cs typeface="Calibri"/>
              </a:rPr>
              <a:t>3</a:t>
            </a:r>
          </a:p>
        </p:txBody>
      </p:sp>
    </p:spTree>
    <p:extLst>
      <p:ext uri="{BB962C8B-B14F-4D97-AF65-F5344CB8AC3E}">
        <p14:creationId xmlns:p14="http://schemas.microsoft.com/office/powerpoint/2010/main" val="1510659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9D25F1-42F0-F208-C5A3-29BF12FB0BE5}"/>
              </a:ext>
            </a:extLst>
          </p:cNvPr>
          <p:cNvSpPr txBox="1"/>
          <p:nvPr/>
        </p:nvSpPr>
        <p:spPr>
          <a:xfrm>
            <a:off x="3433160" y="430306"/>
            <a:ext cx="37024879" cy="3631763"/>
          </a:xfrm>
          <a:prstGeom prst="rect">
            <a:avLst/>
          </a:prstGeom>
          <a:noFill/>
        </p:spPr>
        <p:txBody>
          <a:bodyPr wrap="none" rtlCol="0">
            <a:spAutoFit/>
          </a:bodyPr>
          <a:lstStyle/>
          <a:p>
            <a:r>
              <a:rPr lang="en-US" sz="23000" dirty="0">
                <a:latin typeface="+mj-lt"/>
              </a:rPr>
              <a:t>Null &amp; Alternative Hypotheses </a:t>
            </a:r>
          </a:p>
        </p:txBody>
      </p:sp>
      <p:sp>
        <p:nvSpPr>
          <p:cNvPr id="4" name="TextBox 3">
            <a:extLst>
              <a:ext uri="{FF2B5EF4-FFF2-40B4-BE49-F238E27FC236}">
                <a16:creationId xmlns:a16="http://schemas.microsoft.com/office/drawing/2014/main" id="{7A2B913E-0819-CF0B-D2FD-4F0AA430C3E7}"/>
              </a:ext>
            </a:extLst>
          </p:cNvPr>
          <p:cNvSpPr txBox="1"/>
          <p:nvPr/>
        </p:nvSpPr>
        <p:spPr>
          <a:xfrm>
            <a:off x="5271247" y="7046259"/>
            <a:ext cx="18234212" cy="21051917"/>
          </a:xfrm>
          <a:prstGeom prst="rect">
            <a:avLst/>
          </a:prstGeom>
          <a:noFill/>
        </p:spPr>
        <p:txBody>
          <a:bodyPr wrap="square" rtlCol="0">
            <a:spAutoFit/>
          </a:bodyPr>
          <a:lstStyle/>
          <a:p>
            <a:pPr algn="ctr"/>
            <a:r>
              <a:rPr lang="en-US" sz="10500" b="1" i="0" u="none" strike="noStrike" dirty="0">
                <a:solidFill>
                  <a:srgbClr val="000000"/>
                </a:solidFill>
                <a:effectLst/>
                <a:latin typeface="Arial" panose="020B0604020202020204" pitchFamily="34" charset="0"/>
                <a:cs typeface="Arial" panose="020B0604020202020204" pitchFamily="34" charset="0"/>
              </a:rPr>
              <a:t>Null Hypothesis:</a:t>
            </a:r>
            <a:r>
              <a:rPr lang="en-US" sz="10500" b="0" i="0" u="none" strike="noStrike" dirty="0">
                <a:solidFill>
                  <a:srgbClr val="000000"/>
                </a:solidFill>
                <a:effectLst/>
                <a:latin typeface="Arial" panose="020B0604020202020204" pitchFamily="34" charset="0"/>
                <a:cs typeface="Arial" panose="020B0604020202020204" pitchFamily="34" charset="0"/>
              </a:rPr>
              <a:t> </a:t>
            </a:r>
          </a:p>
          <a:p>
            <a:pPr algn="ctr"/>
            <a:endParaRPr lang="en-US" sz="9600" dirty="0">
              <a:solidFill>
                <a:srgbClr val="000000"/>
              </a:solidFill>
              <a:latin typeface="Arial" panose="020B0604020202020204" pitchFamily="34" charset="0"/>
              <a:cs typeface="Arial" panose="020B0604020202020204" pitchFamily="34" charset="0"/>
            </a:endParaRPr>
          </a:p>
          <a:p>
            <a:pPr algn="ctr"/>
            <a:r>
              <a:rPr lang="en-US" sz="9600" b="0" i="0" u="none" strike="noStrike" dirty="0">
                <a:solidFill>
                  <a:srgbClr val="000000"/>
                </a:solidFill>
                <a:effectLst/>
                <a:latin typeface="Arial" panose="020B0604020202020204" pitchFamily="34" charset="0"/>
                <a:cs typeface="Arial" panose="020B0604020202020204" pitchFamily="34" charset="0"/>
              </a:rPr>
              <a:t>Vote choice has no significant influence on beliefs pertaining to environmental spending initiatives and preferences.</a:t>
            </a:r>
          </a:p>
          <a:p>
            <a:pPr algn="ctr"/>
            <a:endParaRPr lang="en-US" sz="9600" dirty="0">
              <a:solidFill>
                <a:srgbClr val="000000"/>
              </a:solidFill>
              <a:latin typeface="Arial" panose="020B0604020202020204" pitchFamily="34" charset="0"/>
              <a:cs typeface="Arial" panose="020B0604020202020204" pitchFamily="34" charset="0"/>
            </a:endParaRPr>
          </a:p>
          <a:p>
            <a:pPr algn="ctr"/>
            <a:r>
              <a:rPr lang="en-US" sz="10500" b="1" i="0" u="none" strike="noStrike" dirty="0">
                <a:solidFill>
                  <a:srgbClr val="000000"/>
                </a:solidFill>
                <a:effectLst/>
                <a:latin typeface="Arial" panose="020B0604020202020204" pitchFamily="34" charset="0"/>
                <a:cs typeface="Arial" panose="020B0604020202020204" pitchFamily="34" charset="0"/>
              </a:rPr>
              <a:t>Alternative Hypothesis: </a:t>
            </a:r>
          </a:p>
          <a:p>
            <a:pPr algn="ctr"/>
            <a:endParaRPr lang="en-US" sz="9600" b="1" dirty="0">
              <a:solidFill>
                <a:srgbClr val="000000"/>
              </a:solidFill>
              <a:latin typeface="Arial" panose="020B0604020202020204" pitchFamily="34" charset="0"/>
              <a:cs typeface="Arial" panose="020B0604020202020204" pitchFamily="34" charset="0"/>
            </a:endParaRPr>
          </a:p>
          <a:p>
            <a:pPr algn="ctr"/>
            <a:r>
              <a:rPr lang="en-US" sz="9600" i="0" u="none" strike="noStrike" dirty="0">
                <a:solidFill>
                  <a:srgbClr val="000000"/>
                </a:solidFill>
                <a:effectLst/>
                <a:latin typeface="Arial" panose="020B0604020202020204" pitchFamily="34" charset="0"/>
                <a:cs typeface="Arial" panose="020B0604020202020204" pitchFamily="34" charset="0"/>
              </a:rPr>
              <a:t>Vote choice </a:t>
            </a:r>
            <a:r>
              <a:rPr lang="en-US" sz="9600" b="0" i="0" u="none" strike="noStrike" dirty="0">
                <a:solidFill>
                  <a:srgbClr val="000000"/>
                </a:solidFill>
                <a:effectLst/>
                <a:latin typeface="Arial" panose="020B0604020202020204" pitchFamily="34" charset="0"/>
                <a:cs typeface="Arial" panose="020B0604020202020204" pitchFamily="34" charset="0"/>
              </a:rPr>
              <a:t>has a significant influence on beliefs pertaining to environmental spending initiatives and preferences.</a:t>
            </a:r>
            <a:endParaRPr lang="en-US" sz="9600" dirty="0">
              <a:solidFill>
                <a:srgbClr val="000000"/>
              </a:solidFill>
              <a:latin typeface="Arial" panose="020B0604020202020204" pitchFamily="34" charset="0"/>
              <a:cs typeface="Arial" panose="020B0604020202020204" pitchFamily="34" charset="0"/>
            </a:endParaRPr>
          </a:p>
          <a:p>
            <a:pPr algn="ctr"/>
            <a:endParaRPr lang="en-US" sz="9600" dirty="0"/>
          </a:p>
        </p:txBody>
      </p:sp>
      <p:pic>
        <p:nvPicPr>
          <p:cNvPr id="5" name="Picture 4">
            <a:extLst>
              <a:ext uri="{FF2B5EF4-FFF2-40B4-BE49-F238E27FC236}">
                <a16:creationId xmlns:a16="http://schemas.microsoft.com/office/drawing/2014/main" id="{BE753EE3-6B9F-A06C-6AA7-2BD45C587FB2}"/>
              </a:ext>
            </a:extLst>
          </p:cNvPr>
          <p:cNvPicPr>
            <a:picLocks noChangeAspect="1"/>
          </p:cNvPicPr>
          <p:nvPr/>
        </p:nvPicPr>
        <p:blipFill>
          <a:blip r:embed="rId2"/>
          <a:stretch>
            <a:fillRect/>
          </a:stretch>
        </p:blipFill>
        <p:spPr>
          <a:xfrm>
            <a:off x="25545571" y="7046259"/>
            <a:ext cx="15706165" cy="19632707"/>
          </a:xfrm>
          <a:prstGeom prst="rect">
            <a:avLst/>
          </a:prstGeom>
          <a:ln w="190500">
            <a:solidFill>
              <a:schemeClr val="accent1">
                <a:lumMod val="50000"/>
              </a:schemeClr>
            </a:solidFill>
          </a:ln>
        </p:spPr>
      </p:pic>
      <p:sp>
        <p:nvSpPr>
          <p:cNvPr id="3" name="Slide Number Placeholder 2">
            <a:extLst>
              <a:ext uri="{FF2B5EF4-FFF2-40B4-BE49-F238E27FC236}">
                <a16:creationId xmlns:a16="http://schemas.microsoft.com/office/drawing/2014/main" id="{4B363B6B-653E-7757-8B5F-61AC29AF7421}"/>
              </a:ext>
            </a:extLst>
          </p:cNvPr>
          <p:cNvSpPr>
            <a:spLocks noGrp="1"/>
          </p:cNvSpPr>
          <p:nvPr>
            <p:ph type="sldNum" sz="quarter" idx="7"/>
          </p:nvPr>
        </p:nvSpPr>
        <p:spPr/>
        <p:txBody>
          <a:bodyPr/>
          <a:lstStyle/>
          <a:p>
            <a:fld id="{B6F15528-21DE-4FAA-801E-634DDDAF4B2B}" type="slidenum">
              <a:rPr lang="en-US"/>
              <a:t>5</a:t>
            </a:fld>
            <a:endParaRPr lang="en-US"/>
          </a:p>
        </p:txBody>
      </p:sp>
      <p:sp>
        <p:nvSpPr>
          <p:cNvPr id="6" name="TextBox 5">
            <a:extLst>
              <a:ext uri="{FF2B5EF4-FFF2-40B4-BE49-F238E27FC236}">
                <a16:creationId xmlns:a16="http://schemas.microsoft.com/office/drawing/2014/main" id="{F3CC0DE6-270A-E6E5-FA92-01741ABDEA35}"/>
              </a:ext>
            </a:extLst>
          </p:cNvPr>
          <p:cNvSpPr txBox="1"/>
          <p:nvPr/>
        </p:nvSpPr>
        <p:spPr>
          <a:xfrm>
            <a:off x="2060917" y="30889135"/>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400" dirty="0">
                <a:latin typeface="Calibri"/>
              </a:rPr>
              <a:t>4</a:t>
            </a:r>
            <a:endParaRPr lang="en-US" sz="5400" dirty="0">
              <a:latin typeface="Calibri"/>
              <a:ea typeface="Calibri"/>
              <a:cs typeface="Calibri"/>
            </a:endParaRPr>
          </a:p>
        </p:txBody>
      </p:sp>
    </p:spTree>
    <p:extLst>
      <p:ext uri="{BB962C8B-B14F-4D97-AF65-F5344CB8AC3E}">
        <p14:creationId xmlns:p14="http://schemas.microsoft.com/office/powerpoint/2010/main" val="819146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726124-1809-4922-D961-3AC867FEE83C}"/>
              </a:ext>
            </a:extLst>
          </p:cNvPr>
          <p:cNvSpPr txBox="1"/>
          <p:nvPr/>
        </p:nvSpPr>
        <p:spPr>
          <a:xfrm>
            <a:off x="9475076" y="1751549"/>
            <a:ext cx="24966273" cy="36317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3000" dirty="0">
                <a:latin typeface="Calibri"/>
                <a:ea typeface="Calibri"/>
                <a:cs typeface="Calibri"/>
              </a:rPr>
              <a:t>Descriptive statistics</a:t>
            </a:r>
          </a:p>
        </p:txBody>
      </p:sp>
      <p:sp>
        <p:nvSpPr>
          <p:cNvPr id="4" name="TextBox 3">
            <a:extLst>
              <a:ext uri="{FF2B5EF4-FFF2-40B4-BE49-F238E27FC236}">
                <a16:creationId xmlns:a16="http://schemas.microsoft.com/office/drawing/2014/main" id="{8DA5BA73-BA0A-B81D-987D-C83B3789885E}"/>
              </a:ext>
            </a:extLst>
          </p:cNvPr>
          <p:cNvSpPr txBox="1"/>
          <p:nvPr/>
        </p:nvSpPr>
        <p:spPr>
          <a:xfrm>
            <a:off x="1528549" y="6387152"/>
            <a:ext cx="40857914" cy="203132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5400" dirty="0">
                <a:solidFill>
                  <a:srgbClr val="000000"/>
                </a:solidFill>
              </a:rPr>
              <a:t>PRES20:</a:t>
            </a:r>
          </a:p>
          <a:p>
            <a:pPr algn="l"/>
            <a:endParaRPr lang="en-US" sz="5400" dirty="0">
              <a:solidFill>
                <a:srgbClr val="000000"/>
              </a:solidFill>
            </a:endParaRPr>
          </a:p>
          <a:p>
            <a:pPr algn="l"/>
            <a:r>
              <a:rPr lang="en-US" sz="5400" dirty="0">
                <a:solidFill>
                  <a:srgbClr val="000000"/>
                </a:solidFill>
                <a:latin typeface="Times New Roman"/>
                <a:cs typeface="Times New Roman"/>
              </a:rPr>
              <a:t>Min.       1st Qu.     Median    Mean       3rd Qu.      Max.      NA's </a:t>
            </a:r>
            <a:endParaRPr lang="en-US" sz="5400"/>
          </a:p>
          <a:p>
            <a:pPr algn="l"/>
            <a:br>
              <a:rPr lang="en-US" dirty="0"/>
            </a:br>
            <a:endParaRPr lang="en-US" sz="5400"/>
          </a:p>
          <a:p>
            <a:pPr algn="l"/>
            <a:r>
              <a:rPr lang="en-US" sz="5400" dirty="0">
                <a:solidFill>
                  <a:srgbClr val="000000"/>
                </a:solidFill>
                <a:latin typeface="Times New Roman"/>
                <a:cs typeface="Times New Roman"/>
              </a:rPr>
              <a:t> 1.000       1.000       1.000       1.428        2.000        4.000     1352 </a:t>
            </a:r>
            <a:endParaRPr lang="en-US" sz="5400">
              <a:latin typeface="Times New Roman"/>
              <a:cs typeface="Times New Roman"/>
            </a:endParaRPr>
          </a:p>
          <a:p>
            <a:pPr algn="l"/>
            <a:endParaRPr lang="en-US" sz="5400" dirty="0">
              <a:solidFill>
                <a:srgbClr val="000000"/>
              </a:solidFill>
              <a:latin typeface="Times New Roman"/>
              <a:cs typeface="Times New Roman"/>
            </a:endParaRPr>
          </a:p>
          <a:p>
            <a:pPr algn="l"/>
            <a:r>
              <a:rPr lang="en-US" sz="5400" dirty="0">
                <a:solidFill>
                  <a:srgbClr val="000000"/>
                </a:solidFill>
                <a:latin typeface="Times New Roman"/>
                <a:cs typeface="Times New Roman"/>
              </a:rPr>
              <a:t>Interpretation: These statistical values summarize the distribution variable PRES20. The distribution is skewed right based on the minimum, 1st quartile, median, and 3rd quartile, indicating that most values are concentrated around 1.0 and 2.0. The median (1.000) is slightly lower than the mean (1.428), suggesting a right-skewed tendency. The upper limit of the data is shown by the maximum value of 4.000, while a substantial amount of incomplete data is indicated by the 1,325 missing values (NAs).</a:t>
            </a:r>
          </a:p>
          <a:p>
            <a:pPr algn="l"/>
            <a:br>
              <a:rPr lang="en-US" dirty="0"/>
            </a:br>
            <a:endParaRPr lang="en-US" sz="5400"/>
          </a:p>
          <a:p>
            <a:pPr algn="l"/>
            <a:r>
              <a:rPr lang="en-US" sz="5400" dirty="0">
                <a:solidFill>
                  <a:srgbClr val="000000"/>
                </a:solidFill>
                <a:latin typeface="Times New Roman"/>
                <a:cs typeface="Times New Roman"/>
              </a:rPr>
              <a:t>NEWS: </a:t>
            </a:r>
          </a:p>
          <a:p>
            <a:pPr algn="l"/>
            <a:endParaRPr lang="en-US" sz="5400" dirty="0">
              <a:solidFill>
                <a:srgbClr val="000000"/>
              </a:solidFill>
              <a:latin typeface="Times New Roman"/>
              <a:cs typeface="Times New Roman"/>
            </a:endParaRPr>
          </a:p>
          <a:p>
            <a:pPr algn="l"/>
            <a:r>
              <a:rPr lang="en-US" sz="5400" dirty="0">
                <a:solidFill>
                  <a:srgbClr val="000000"/>
                </a:solidFill>
                <a:latin typeface="Times New Roman"/>
                <a:cs typeface="Times New Roman"/>
              </a:rPr>
              <a:t> Min.        1st Qu.       Median       Mean       3rd Qu.      Max.    NA's </a:t>
            </a:r>
            <a:endParaRPr lang="en-US" sz="5400"/>
          </a:p>
          <a:p>
            <a:pPr algn="l"/>
            <a:br>
              <a:rPr lang="en-US" dirty="0"/>
            </a:br>
            <a:endParaRPr lang="en-US" sz="5400"/>
          </a:p>
          <a:p>
            <a:pPr algn="l"/>
            <a:r>
              <a:rPr lang="en-US" sz="5400" dirty="0">
                <a:solidFill>
                  <a:srgbClr val="000000"/>
                </a:solidFill>
                <a:latin typeface="Times New Roman"/>
                <a:cs typeface="Times New Roman"/>
              </a:rPr>
              <a:t> 1.000       2.000          4.000          3.717        5.000       5.000     1397 </a:t>
            </a:r>
            <a:endParaRPr lang="en-US" sz="5400"/>
          </a:p>
          <a:p>
            <a:pPr algn="l"/>
            <a:endParaRPr lang="en-US" sz="5400" dirty="0">
              <a:solidFill>
                <a:srgbClr val="000000"/>
              </a:solidFill>
              <a:latin typeface="Times New Roman"/>
              <a:cs typeface="Times New Roman"/>
            </a:endParaRPr>
          </a:p>
          <a:p>
            <a:pPr algn="l"/>
            <a:r>
              <a:rPr lang="en-US" sz="5400" dirty="0">
                <a:solidFill>
                  <a:srgbClr val="000000"/>
                </a:solidFill>
                <a:latin typeface="Times New Roman"/>
                <a:cs typeface="Times New Roman"/>
              </a:rPr>
              <a:t>Interpretation: These statistical values summarize the distribution variable of NEWS. The distribution appears slightly left-skewed based on the minimum, first quartile, median, and third quartile, suggesting that most values are concentrated around 2.000 and 4.000. The mean (3.717) is slightly lower than the median (4.000), reinforcing this left-skewed tendency.</a:t>
            </a:r>
            <a:endParaRPr lang="en-US" sz="5400">
              <a:solidFill>
                <a:srgbClr val="000000"/>
              </a:solidFill>
            </a:endParaRPr>
          </a:p>
          <a:p>
            <a:pPr algn="l"/>
            <a:endParaRPr lang="en-US" sz="4800" dirty="0">
              <a:solidFill>
                <a:srgbClr val="000000"/>
              </a:solidFill>
              <a:latin typeface="Times New Roman"/>
              <a:cs typeface="Times New Roman"/>
            </a:endParaRPr>
          </a:p>
          <a:p>
            <a:pPr algn="l"/>
            <a:endParaRPr lang="en-US" sz="4800" dirty="0">
              <a:solidFill>
                <a:srgbClr val="000000"/>
              </a:solidFill>
              <a:latin typeface="Times New Roman"/>
              <a:cs typeface="Times New Roman"/>
            </a:endParaRPr>
          </a:p>
          <a:p>
            <a:pPr algn="l"/>
            <a:endParaRPr lang="en-US" sz="4800" dirty="0">
              <a:solidFill>
                <a:srgbClr val="000000"/>
              </a:solidFill>
              <a:latin typeface="Times New Roman"/>
              <a:cs typeface="Times New Roman"/>
            </a:endParaRPr>
          </a:p>
          <a:p>
            <a:pPr algn="l"/>
            <a:br>
              <a:rPr lang="en-US" dirty="0"/>
            </a:br>
            <a:endParaRPr lang="en-US" dirty="0"/>
          </a:p>
        </p:txBody>
      </p:sp>
      <p:sp>
        <p:nvSpPr>
          <p:cNvPr id="2" name="Slide Number Placeholder 1">
            <a:extLst>
              <a:ext uri="{FF2B5EF4-FFF2-40B4-BE49-F238E27FC236}">
                <a16:creationId xmlns:a16="http://schemas.microsoft.com/office/drawing/2014/main" id="{A877048F-D766-8A7D-9D6C-98D3DFFA5B2A}"/>
              </a:ext>
            </a:extLst>
          </p:cNvPr>
          <p:cNvSpPr>
            <a:spLocks noGrp="1"/>
          </p:cNvSpPr>
          <p:nvPr>
            <p:ph type="sldNum" sz="quarter" idx="7"/>
          </p:nvPr>
        </p:nvSpPr>
        <p:spPr/>
        <p:txBody>
          <a:bodyPr/>
          <a:lstStyle/>
          <a:p>
            <a:fld id="{B6F15528-21DE-4FAA-801E-634DDDAF4B2B}" type="slidenum">
              <a:rPr lang="en-US"/>
              <a:t>6</a:t>
            </a:fld>
            <a:endParaRPr lang="en-US"/>
          </a:p>
        </p:txBody>
      </p:sp>
      <p:sp>
        <p:nvSpPr>
          <p:cNvPr id="5" name="TextBox 4">
            <a:extLst>
              <a:ext uri="{FF2B5EF4-FFF2-40B4-BE49-F238E27FC236}">
                <a16:creationId xmlns:a16="http://schemas.microsoft.com/office/drawing/2014/main" id="{C3119E8D-EAE3-D204-0002-55B9074A3524}"/>
              </a:ext>
            </a:extLst>
          </p:cNvPr>
          <p:cNvSpPr txBox="1"/>
          <p:nvPr/>
        </p:nvSpPr>
        <p:spPr>
          <a:xfrm>
            <a:off x="1529255" y="30886225"/>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400" dirty="0">
                <a:solidFill>
                  <a:srgbClr val="000000"/>
                </a:solidFill>
                <a:latin typeface="Calibri"/>
                <a:ea typeface="Calibri"/>
                <a:cs typeface="Calibri"/>
              </a:rPr>
              <a:t>5</a:t>
            </a:r>
            <a:endParaRPr lang="en-US" sz="5400" dirty="0">
              <a:latin typeface="Calibri"/>
              <a:ea typeface="Calibri"/>
              <a:cs typeface="Calibri"/>
            </a:endParaRPr>
          </a:p>
        </p:txBody>
      </p:sp>
    </p:spTree>
    <p:extLst>
      <p:ext uri="{BB962C8B-B14F-4D97-AF65-F5344CB8AC3E}">
        <p14:creationId xmlns:p14="http://schemas.microsoft.com/office/powerpoint/2010/main" val="2661514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C8CED4-9579-61CA-D3A1-03A54624A55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9F5BA7F-9AD6-6CB9-DA48-2358C2BE0AAC}"/>
              </a:ext>
            </a:extLst>
          </p:cNvPr>
          <p:cNvSpPr txBox="1"/>
          <p:nvPr/>
        </p:nvSpPr>
        <p:spPr>
          <a:xfrm>
            <a:off x="9475076" y="1751549"/>
            <a:ext cx="24966273" cy="36317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3000" dirty="0">
                <a:latin typeface="Calibri"/>
                <a:ea typeface="Calibri"/>
                <a:cs typeface="Calibri"/>
              </a:rPr>
              <a:t>Descriptive statistics</a:t>
            </a:r>
          </a:p>
        </p:txBody>
      </p:sp>
      <p:sp>
        <p:nvSpPr>
          <p:cNvPr id="4" name="TextBox 3">
            <a:extLst>
              <a:ext uri="{FF2B5EF4-FFF2-40B4-BE49-F238E27FC236}">
                <a16:creationId xmlns:a16="http://schemas.microsoft.com/office/drawing/2014/main" id="{3A854A79-4B7D-0564-0DCF-D3EA821A178A}"/>
              </a:ext>
            </a:extLst>
          </p:cNvPr>
          <p:cNvSpPr txBox="1"/>
          <p:nvPr/>
        </p:nvSpPr>
        <p:spPr>
          <a:xfrm>
            <a:off x="1528549" y="6387152"/>
            <a:ext cx="40857914" cy="210519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5400" dirty="0">
                <a:solidFill>
                  <a:srgbClr val="000000"/>
                </a:solidFill>
                <a:latin typeface="Times New Roman"/>
                <a:cs typeface="Times New Roman"/>
              </a:rPr>
              <a:t>NATPARK: </a:t>
            </a:r>
          </a:p>
          <a:p>
            <a:pPr algn="l"/>
            <a:endParaRPr lang="en-US" sz="5400" dirty="0">
              <a:solidFill>
                <a:srgbClr val="000000"/>
              </a:solidFill>
              <a:latin typeface="Times New Roman"/>
              <a:cs typeface="Times New Roman"/>
            </a:endParaRPr>
          </a:p>
          <a:p>
            <a:pPr algn="l"/>
            <a:r>
              <a:rPr lang="en-US" sz="5400" dirty="0">
                <a:solidFill>
                  <a:srgbClr val="000000"/>
                </a:solidFill>
                <a:latin typeface="Times New Roman"/>
                <a:cs typeface="Times New Roman"/>
              </a:rPr>
              <a:t> Min.     1st Qu.      Median        Mean      3rd Qu.      Max.      NA's </a:t>
            </a:r>
            <a:endParaRPr lang="en-US" sz="5400"/>
          </a:p>
          <a:p>
            <a:pPr algn="l"/>
            <a:br>
              <a:rPr lang="en-US" dirty="0"/>
            </a:br>
            <a:endParaRPr lang="en-US" sz="5400"/>
          </a:p>
          <a:p>
            <a:pPr algn="l"/>
            <a:r>
              <a:rPr lang="en-US" sz="5400" dirty="0">
                <a:solidFill>
                  <a:srgbClr val="000000"/>
                </a:solidFill>
                <a:latin typeface="Times New Roman"/>
                <a:cs typeface="Times New Roman"/>
              </a:rPr>
              <a:t> 1.000     1.000          2.000          1.667      2.000        3.000       73 </a:t>
            </a:r>
            <a:endParaRPr lang="en-US" sz="5400"/>
          </a:p>
          <a:p>
            <a:pPr algn="l"/>
            <a:br>
              <a:rPr lang="en-US" dirty="0"/>
            </a:br>
            <a:endParaRPr lang="en-US" sz="5400"/>
          </a:p>
          <a:p>
            <a:pPr algn="l"/>
            <a:r>
              <a:rPr lang="en-US" sz="5400" dirty="0">
                <a:solidFill>
                  <a:srgbClr val="000000"/>
                </a:solidFill>
                <a:latin typeface="Times New Roman"/>
                <a:cs typeface="Times New Roman"/>
              </a:rPr>
              <a:t>Interpretation: These statistical values summarize the variables of NATPARK. The minimum value is 1.000, and the maximum is 3.000, indicating a relatively small range. The 1st quartile (1.000) and median (2.000) suggest that at least half of the data is concentrated between 1.000 and 2.000. The mean (1.667) is slightly lower than the median, which suggests a slight left skew in the distribution. The 3rd quartile (2.000) indicates that most values do not exceed 2.000, with only a few reaching 3.000. There are 73 missing values (NAs) in the dataset.</a:t>
            </a:r>
            <a:endParaRPr lang="en-US" sz="5400">
              <a:solidFill>
                <a:srgbClr val="000000"/>
              </a:solidFill>
            </a:endParaRPr>
          </a:p>
          <a:p>
            <a:pPr algn="l"/>
            <a:endParaRPr lang="en-US" sz="5400" dirty="0">
              <a:solidFill>
                <a:srgbClr val="000000"/>
              </a:solidFill>
              <a:latin typeface="Times New Roman"/>
              <a:cs typeface="Times New Roman"/>
            </a:endParaRPr>
          </a:p>
          <a:p>
            <a:pPr algn="l"/>
            <a:endParaRPr lang="en-US" sz="5400" dirty="0">
              <a:solidFill>
                <a:srgbClr val="000000"/>
              </a:solidFill>
              <a:latin typeface="Times New Roman"/>
              <a:cs typeface="Times New Roman"/>
            </a:endParaRPr>
          </a:p>
          <a:p>
            <a:pPr algn="l"/>
            <a:r>
              <a:rPr lang="en-US" sz="5400" dirty="0">
                <a:solidFill>
                  <a:srgbClr val="000000"/>
                </a:solidFill>
                <a:latin typeface="Times New Roman"/>
                <a:cs typeface="Times New Roman"/>
              </a:rPr>
              <a:t>NATENRGY:</a:t>
            </a:r>
          </a:p>
          <a:p>
            <a:pPr algn="l"/>
            <a:endParaRPr lang="en-US" sz="5400" dirty="0">
              <a:solidFill>
                <a:srgbClr val="000000"/>
              </a:solidFill>
              <a:latin typeface="Times New Roman"/>
              <a:cs typeface="Times New Roman"/>
            </a:endParaRPr>
          </a:p>
          <a:p>
            <a:pPr algn="l"/>
            <a:r>
              <a:rPr lang="en-US" sz="5400" dirty="0">
                <a:solidFill>
                  <a:srgbClr val="000000"/>
                </a:solidFill>
                <a:latin typeface="Times New Roman"/>
                <a:cs typeface="Times New Roman"/>
              </a:rPr>
              <a:t>Min       1st Qu.      Median    Mean      3rd Qu.       Max        NA’S</a:t>
            </a:r>
            <a:endParaRPr lang="en-US" sz="5400"/>
          </a:p>
          <a:p>
            <a:pPr algn="l"/>
            <a:br>
              <a:rPr lang="en-US" dirty="0"/>
            </a:br>
            <a:endParaRPr lang="en-US" sz="5400"/>
          </a:p>
          <a:p>
            <a:pPr algn="l"/>
            <a:r>
              <a:rPr lang="en-US" sz="5400" dirty="0">
                <a:solidFill>
                  <a:srgbClr val="000000"/>
                </a:solidFill>
                <a:latin typeface="Times New Roman"/>
                <a:cs typeface="Times New Roman"/>
              </a:rPr>
              <a:t>1.000     1.000           1.000       1.561       2.000         3.000      123</a:t>
            </a:r>
            <a:endParaRPr lang="en-US" sz="5400"/>
          </a:p>
          <a:p>
            <a:pPr algn="l"/>
            <a:br>
              <a:rPr lang="en-US" dirty="0"/>
            </a:br>
            <a:endParaRPr lang="en-US" sz="5400"/>
          </a:p>
          <a:p>
            <a:pPr algn="l"/>
            <a:r>
              <a:rPr lang="en-US" sz="5400" dirty="0">
                <a:solidFill>
                  <a:srgbClr val="000000"/>
                </a:solidFill>
                <a:latin typeface="Times New Roman"/>
                <a:cs typeface="Times New Roman"/>
              </a:rPr>
              <a:t>Interpretation: These statistical values summarize the variables of NATENRGY. The minimum (1.000), 1st quartile (1.000), and median (1.000) indicate that a large portion of the data is concentrated at the lowest value. The mean (1.561) is slightly higher than the median, suggesting a slight right skew in the distribution. The 3rd quartile (2.000) and maximum (3.000) show that while most values are low, a portion extends to higher numbers. Additionally, there are 123 missing values (NAs) in the dataset.</a:t>
            </a:r>
            <a:endParaRPr lang="en-US" sz="5400">
              <a:solidFill>
                <a:srgbClr val="000000"/>
              </a:solidFill>
            </a:endParaRPr>
          </a:p>
          <a:p>
            <a:pPr algn="l"/>
            <a:br>
              <a:rPr lang="en-US" dirty="0"/>
            </a:br>
            <a:endParaRPr lang="en-US" sz="4800"/>
          </a:p>
          <a:p>
            <a:pPr algn="l"/>
            <a:br>
              <a:rPr lang="en-US" dirty="0"/>
            </a:br>
            <a:endParaRPr lang="en-US" dirty="0"/>
          </a:p>
        </p:txBody>
      </p:sp>
      <p:sp>
        <p:nvSpPr>
          <p:cNvPr id="2" name="Slide Number Placeholder 1">
            <a:extLst>
              <a:ext uri="{FF2B5EF4-FFF2-40B4-BE49-F238E27FC236}">
                <a16:creationId xmlns:a16="http://schemas.microsoft.com/office/drawing/2014/main" id="{9002C456-E1F0-41A0-4196-24F9E3FF8B60}"/>
              </a:ext>
            </a:extLst>
          </p:cNvPr>
          <p:cNvSpPr>
            <a:spLocks noGrp="1"/>
          </p:cNvSpPr>
          <p:nvPr>
            <p:ph type="sldNum" sz="quarter" idx="7"/>
          </p:nvPr>
        </p:nvSpPr>
        <p:spPr/>
        <p:txBody>
          <a:bodyPr/>
          <a:lstStyle/>
          <a:p>
            <a:fld id="{B6F15528-21DE-4FAA-801E-634DDDAF4B2B}" type="slidenum">
              <a:rPr lang="en-US"/>
              <a:t>7</a:t>
            </a:fld>
            <a:endParaRPr lang="en-US"/>
          </a:p>
        </p:txBody>
      </p:sp>
      <p:sp>
        <p:nvSpPr>
          <p:cNvPr id="5" name="TextBox 4">
            <a:extLst>
              <a:ext uri="{FF2B5EF4-FFF2-40B4-BE49-F238E27FC236}">
                <a16:creationId xmlns:a16="http://schemas.microsoft.com/office/drawing/2014/main" id="{3B6E169C-FA3D-AFB6-2BC2-F87AA37D0E2C}"/>
              </a:ext>
            </a:extLst>
          </p:cNvPr>
          <p:cNvSpPr txBox="1"/>
          <p:nvPr/>
        </p:nvSpPr>
        <p:spPr>
          <a:xfrm>
            <a:off x="1529255" y="30280829"/>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400" dirty="0">
                <a:solidFill>
                  <a:srgbClr val="000000"/>
                </a:solidFill>
                <a:latin typeface="Calibri"/>
                <a:ea typeface="Calibri"/>
                <a:cs typeface="Calibri"/>
              </a:rPr>
              <a:t>6</a:t>
            </a:r>
            <a:endParaRPr lang="en-US" sz="5400" dirty="0">
              <a:latin typeface="Calibri"/>
              <a:ea typeface="Calibri"/>
              <a:cs typeface="Calibri"/>
            </a:endParaRPr>
          </a:p>
        </p:txBody>
      </p:sp>
    </p:spTree>
    <p:extLst>
      <p:ext uri="{BB962C8B-B14F-4D97-AF65-F5344CB8AC3E}">
        <p14:creationId xmlns:p14="http://schemas.microsoft.com/office/powerpoint/2010/main" val="2896045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891200" cy="32918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9C07D7D-2414-A507-3DEE-1CCBFB03EC13}"/>
              </a:ext>
            </a:extLst>
          </p:cNvPr>
          <p:cNvSpPr txBox="1"/>
          <p:nvPr/>
        </p:nvSpPr>
        <p:spPr>
          <a:xfrm>
            <a:off x="2271369" y="3069696"/>
            <a:ext cx="12344400" cy="8251545"/>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l" rtl="0">
              <a:lnSpc>
                <a:spcPct val="90000"/>
              </a:lnSpc>
              <a:spcBef>
                <a:spcPct val="0"/>
              </a:spcBef>
              <a:spcAft>
                <a:spcPts val="600"/>
              </a:spcAft>
            </a:pPr>
            <a:r>
              <a:rPr lang="en-US" sz="22700" kern="1200">
                <a:solidFill>
                  <a:schemeClr val="tx1"/>
                </a:solidFill>
                <a:latin typeface="+mj-lt"/>
                <a:ea typeface="+mj-ea"/>
                <a:cs typeface="+mj-cs"/>
              </a:rPr>
              <a:t>Data Analysis</a:t>
            </a:r>
          </a:p>
        </p:txBody>
      </p:sp>
      <p:sp>
        <p:nvSpPr>
          <p:cNvPr id="32"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5800" y="12354028"/>
            <a:ext cx="11718342" cy="87783"/>
          </a:xfrm>
          <a:custGeom>
            <a:avLst/>
            <a:gdLst>
              <a:gd name="connsiteX0" fmla="*/ 0 w 11718342"/>
              <a:gd name="connsiteY0" fmla="*/ 0 h 87783"/>
              <a:gd name="connsiteX1" fmla="*/ 337764 w 11718342"/>
              <a:gd name="connsiteY1" fmla="*/ 0 h 87783"/>
              <a:gd name="connsiteX2" fmla="*/ 1144262 w 11718342"/>
              <a:gd name="connsiteY2" fmla="*/ 0 h 87783"/>
              <a:gd name="connsiteX3" fmla="*/ 1482026 w 11718342"/>
              <a:gd name="connsiteY3" fmla="*/ 0 h 87783"/>
              <a:gd name="connsiteX4" fmla="*/ 1819790 w 11718342"/>
              <a:gd name="connsiteY4" fmla="*/ 0 h 87783"/>
              <a:gd name="connsiteX5" fmla="*/ 2743471 w 11718342"/>
              <a:gd name="connsiteY5" fmla="*/ 0 h 87783"/>
              <a:gd name="connsiteX6" fmla="*/ 3432785 w 11718342"/>
              <a:gd name="connsiteY6" fmla="*/ 0 h 87783"/>
              <a:gd name="connsiteX7" fmla="*/ 3770549 w 11718342"/>
              <a:gd name="connsiteY7" fmla="*/ 0 h 87783"/>
              <a:gd name="connsiteX8" fmla="*/ 4459863 w 11718342"/>
              <a:gd name="connsiteY8" fmla="*/ 0 h 87783"/>
              <a:gd name="connsiteX9" fmla="*/ 5383544 w 11718342"/>
              <a:gd name="connsiteY9" fmla="*/ 0 h 87783"/>
              <a:gd name="connsiteX10" fmla="*/ 5955675 w 11718342"/>
              <a:gd name="connsiteY10" fmla="*/ 0 h 87783"/>
              <a:gd name="connsiteX11" fmla="*/ 6527806 w 11718342"/>
              <a:gd name="connsiteY11" fmla="*/ 0 h 87783"/>
              <a:gd name="connsiteX12" fmla="*/ 7217120 w 11718342"/>
              <a:gd name="connsiteY12" fmla="*/ 0 h 87783"/>
              <a:gd name="connsiteX13" fmla="*/ 8023618 w 11718342"/>
              <a:gd name="connsiteY13" fmla="*/ 0 h 87783"/>
              <a:gd name="connsiteX14" fmla="*/ 8830115 w 11718342"/>
              <a:gd name="connsiteY14" fmla="*/ 0 h 87783"/>
              <a:gd name="connsiteX15" fmla="*/ 9636613 w 11718342"/>
              <a:gd name="connsiteY15" fmla="*/ 0 h 87783"/>
              <a:gd name="connsiteX16" fmla="*/ 10560294 w 11718342"/>
              <a:gd name="connsiteY16" fmla="*/ 0 h 87783"/>
              <a:gd name="connsiteX17" fmla="*/ 11718342 w 11718342"/>
              <a:gd name="connsiteY17" fmla="*/ 0 h 87783"/>
              <a:gd name="connsiteX18" fmla="*/ 11718342 w 11718342"/>
              <a:gd name="connsiteY18" fmla="*/ 87783 h 87783"/>
              <a:gd name="connsiteX19" fmla="*/ 10911844 w 11718342"/>
              <a:gd name="connsiteY19" fmla="*/ 87783 h 87783"/>
              <a:gd name="connsiteX20" fmla="*/ 10574080 w 11718342"/>
              <a:gd name="connsiteY20" fmla="*/ 87783 h 87783"/>
              <a:gd name="connsiteX21" fmla="*/ 9884766 w 11718342"/>
              <a:gd name="connsiteY21" fmla="*/ 87783 h 87783"/>
              <a:gd name="connsiteX22" fmla="*/ 9312635 w 11718342"/>
              <a:gd name="connsiteY22" fmla="*/ 87783 h 87783"/>
              <a:gd name="connsiteX23" fmla="*/ 8740505 w 11718342"/>
              <a:gd name="connsiteY23" fmla="*/ 87783 h 87783"/>
              <a:gd name="connsiteX24" fmla="*/ 8168374 w 11718342"/>
              <a:gd name="connsiteY24" fmla="*/ 87783 h 87783"/>
              <a:gd name="connsiteX25" fmla="*/ 7596243 w 11718342"/>
              <a:gd name="connsiteY25" fmla="*/ 87783 h 87783"/>
              <a:gd name="connsiteX26" fmla="*/ 6789745 w 11718342"/>
              <a:gd name="connsiteY26" fmla="*/ 87783 h 87783"/>
              <a:gd name="connsiteX27" fmla="*/ 6100431 w 11718342"/>
              <a:gd name="connsiteY27" fmla="*/ 87783 h 87783"/>
              <a:gd name="connsiteX28" fmla="*/ 5762667 w 11718342"/>
              <a:gd name="connsiteY28" fmla="*/ 87783 h 87783"/>
              <a:gd name="connsiteX29" fmla="*/ 5190536 w 11718342"/>
              <a:gd name="connsiteY29" fmla="*/ 87783 h 87783"/>
              <a:gd name="connsiteX30" fmla="*/ 4384039 w 11718342"/>
              <a:gd name="connsiteY30" fmla="*/ 87783 h 87783"/>
              <a:gd name="connsiteX31" fmla="*/ 3929091 w 11718342"/>
              <a:gd name="connsiteY31" fmla="*/ 87783 h 87783"/>
              <a:gd name="connsiteX32" fmla="*/ 3005410 w 11718342"/>
              <a:gd name="connsiteY32" fmla="*/ 87783 h 87783"/>
              <a:gd name="connsiteX33" fmla="*/ 2081729 w 11718342"/>
              <a:gd name="connsiteY33" fmla="*/ 87783 h 87783"/>
              <a:gd name="connsiteX34" fmla="*/ 1392415 w 11718342"/>
              <a:gd name="connsiteY34" fmla="*/ 87783 h 87783"/>
              <a:gd name="connsiteX35" fmla="*/ 0 w 11718342"/>
              <a:gd name="connsiteY35" fmla="*/ 87783 h 87783"/>
              <a:gd name="connsiteX36" fmla="*/ 0 w 11718342"/>
              <a:gd name="connsiteY36" fmla="*/ 0 h 87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1718342" h="87783" fill="none" extrusionOk="0">
                <a:moveTo>
                  <a:pt x="0" y="0"/>
                </a:moveTo>
                <a:cubicBezTo>
                  <a:pt x="99247" y="554"/>
                  <a:pt x="254145" y="-15673"/>
                  <a:pt x="337764" y="0"/>
                </a:cubicBezTo>
                <a:cubicBezTo>
                  <a:pt x="421383" y="15673"/>
                  <a:pt x="958996" y="34604"/>
                  <a:pt x="1144262" y="0"/>
                </a:cubicBezTo>
                <a:cubicBezTo>
                  <a:pt x="1329528" y="-34604"/>
                  <a:pt x="1413366" y="11064"/>
                  <a:pt x="1482026" y="0"/>
                </a:cubicBezTo>
                <a:cubicBezTo>
                  <a:pt x="1550686" y="-11064"/>
                  <a:pt x="1750482" y="-12701"/>
                  <a:pt x="1819790" y="0"/>
                </a:cubicBezTo>
                <a:cubicBezTo>
                  <a:pt x="1889098" y="12701"/>
                  <a:pt x="2528910" y="8120"/>
                  <a:pt x="2743471" y="0"/>
                </a:cubicBezTo>
                <a:cubicBezTo>
                  <a:pt x="2958032" y="-8120"/>
                  <a:pt x="3199307" y="-3376"/>
                  <a:pt x="3432785" y="0"/>
                </a:cubicBezTo>
                <a:cubicBezTo>
                  <a:pt x="3666263" y="3376"/>
                  <a:pt x="3621245" y="8561"/>
                  <a:pt x="3770549" y="0"/>
                </a:cubicBezTo>
                <a:cubicBezTo>
                  <a:pt x="3919853" y="-8561"/>
                  <a:pt x="4318224" y="31912"/>
                  <a:pt x="4459863" y="0"/>
                </a:cubicBezTo>
                <a:cubicBezTo>
                  <a:pt x="4601502" y="-31912"/>
                  <a:pt x="4975954" y="17383"/>
                  <a:pt x="5383544" y="0"/>
                </a:cubicBezTo>
                <a:cubicBezTo>
                  <a:pt x="5791134" y="-17383"/>
                  <a:pt x="5723884" y="9114"/>
                  <a:pt x="5955675" y="0"/>
                </a:cubicBezTo>
                <a:cubicBezTo>
                  <a:pt x="6187466" y="-9114"/>
                  <a:pt x="6358030" y="21192"/>
                  <a:pt x="6527806" y="0"/>
                </a:cubicBezTo>
                <a:cubicBezTo>
                  <a:pt x="6697582" y="-21192"/>
                  <a:pt x="7039980" y="-6183"/>
                  <a:pt x="7217120" y="0"/>
                </a:cubicBezTo>
                <a:cubicBezTo>
                  <a:pt x="7394260" y="6183"/>
                  <a:pt x="7622700" y="24149"/>
                  <a:pt x="8023618" y="0"/>
                </a:cubicBezTo>
                <a:cubicBezTo>
                  <a:pt x="8424536" y="-24149"/>
                  <a:pt x="8447263" y="33079"/>
                  <a:pt x="8830115" y="0"/>
                </a:cubicBezTo>
                <a:cubicBezTo>
                  <a:pt x="9212967" y="-33079"/>
                  <a:pt x="9371785" y="-21078"/>
                  <a:pt x="9636613" y="0"/>
                </a:cubicBezTo>
                <a:cubicBezTo>
                  <a:pt x="9901441" y="21078"/>
                  <a:pt x="10213260" y="-5212"/>
                  <a:pt x="10560294" y="0"/>
                </a:cubicBezTo>
                <a:cubicBezTo>
                  <a:pt x="10907328" y="5212"/>
                  <a:pt x="11390073" y="-50687"/>
                  <a:pt x="11718342" y="0"/>
                </a:cubicBezTo>
                <a:cubicBezTo>
                  <a:pt x="11720333" y="19219"/>
                  <a:pt x="11715760" y="63041"/>
                  <a:pt x="11718342" y="87783"/>
                </a:cubicBezTo>
                <a:cubicBezTo>
                  <a:pt x="11554120" y="71808"/>
                  <a:pt x="11103676" y="95296"/>
                  <a:pt x="10911844" y="87783"/>
                </a:cubicBezTo>
                <a:cubicBezTo>
                  <a:pt x="10720012" y="80270"/>
                  <a:pt x="10688587" y="88588"/>
                  <a:pt x="10574080" y="87783"/>
                </a:cubicBezTo>
                <a:cubicBezTo>
                  <a:pt x="10459573" y="86978"/>
                  <a:pt x="10181812" y="62177"/>
                  <a:pt x="9884766" y="87783"/>
                </a:cubicBezTo>
                <a:cubicBezTo>
                  <a:pt x="9587720" y="113389"/>
                  <a:pt x="9428748" y="111558"/>
                  <a:pt x="9312635" y="87783"/>
                </a:cubicBezTo>
                <a:cubicBezTo>
                  <a:pt x="9196522" y="64008"/>
                  <a:pt x="8960951" y="77231"/>
                  <a:pt x="8740505" y="87783"/>
                </a:cubicBezTo>
                <a:cubicBezTo>
                  <a:pt x="8520059" y="98336"/>
                  <a:pt x="8326520" y="92756"/>
                  <a:pt x="8168374" y="87783"/>
                </a:cubicBezTo>
                <a:cubicBezTo>
                  <a:pt x="8010228" y="82810"/>
                  <a:pt x="7840690" y="95088"/>
                  <a:pt x="7596243" y="87783"/>
                </a:cubicBezTo>
                <a:cubicBezTo>
                  <a:pt x="7351796" y="80478"/>
                  <a:pt x="6994251" y="63929"/>
                  <a:pt x="6789745" y="87783"/>
                </a:cubicBezTo>
                <a:cubicBezTo>
                  <a:pt x="6585239" y="111637"/>
                  <a:pt x="6274311" y="105839"/>
                  <a:pt x="6100431" y="87783"/>
                </a:cubicBezTo>
                <a:cubicBezTo>
                  <a:pt x="5926551" y="69727"/>
                  <a:pt x="5862560" y="84809"/>
                  <a:pt x="5762667" y="87783"/>
                </a:cubicBezTo>
                <a:cubicBezTo>
                  <a:pt x="5662774" y="90757"/>
                  <a:pt x="5342298" y="83268"/>
                  <a:pt x="5190536" y="87783"/>
                </a:cubicBezTo>
                <a:cubicBezTo>
                  <a:pt x="5038774" y="92298"/>
                  <a:pt x="4605711" y="99996"/>
                  <a:pt x="4384039" y="87783"/>
                </a:cubicBezTo>
                <a:cubicBezTo>
                  <a:pt x="4162367" y="75570"/>
                  <a:pt x="4132805" y="85702"/>
                  <a:pt x="3929091" y="87783"/>
                </a:cubicBezTo>
                <a:cubicBezTo>
                  <a:pt x="3725377" y="89864"/>
                  <a:pt x="3194980" y="62898"/>
                  <a:pt x="3005410" y="87783"/>
                </a:cubicBezTo>
                <a:cubicBezTo>
                  <a:pt x="2815840" y="112668"/>
                  <a:pt x="2517134" y="90826"/>
                  <a:pt x="2081729" y="87783"/>
                </a:cubicBezTo>
                <a:cubicBezTo>
                  <a:pt x="1646324" y="84740"/>
                  <a:pt x="1659529" y="111123"/>
                  <a:pt x="1392415" y="87783"/>
                </a:cubicBezTo>
                <a:cubicBezTo>
                  <a:pt x="1125301" y="64443"/>
                  <a:pt x="356731" y="125135"/>
                  <a:pt x="0" y="87783"/>
                </a:cubicBezTo>
                <a:cubicBezTo>
                  <a:pt x="1550" y="57952"/>
                  <a:pt x="-3430" y="32461"/>
                  <a:pt x="0" y="0"/>
                </a:cubicBezTo>
                <a:close/>
              </a:path>
              <a:path w="11718342" h="87783" stroke="0" extrusionOk="0">
                <a:moveTo>
                  <a:pt x="0" y="0"/>
                </a:moveTo>
                <a:cubicBezTo>
                  <a:pt x="209731" y="-3628"/>
                  <a:pt x="407329" y="27883"/>
                  <a:pt x="572131" y="0"/>
                </a:cubicBezTo>
                <a:cubicBezTo>
                  <a:pt x="736933" y="-27883"/>
                  <a:pt x="786198" y="-5742"/>
                  <a:pt x="909895" y="0"/>
                </a:cubicBezTo>
                <a:cubicBezTo>
                  <a:pt x="1033592" y="5742"/>
                  <a:pt x="1634564" y="17090"/>
                  <a:pt x="1833576" y="0"/>
                </a:cubicBezTo>
                <a:cubicBezTo>
                  <a:pt x="2032588" y="-17090"/>
                  <a:pt x="2203173" y="19570"/>
                  <a:pt x="2405707" y="0"/>
                </a:cubicBezTo>
                <a:cubicBezTo>
                  <a:pt x="2608241" y="-19570"/>
                  <a:pt x="2811292" y="25014"/>
                  <a:pt x="2977837" y="0"/>
                </a:cubicBezTo>
                <a:cubicBezTo>
                  <a:pt x="3144382" y="-25014"/>
                  <a:pt x="3699163" y="-8724"/>
                  <a:pt x="3901519" y="0"/>
                </a:cubicBezTo>
                <a:cubicBezTo>
                  <a:pt x="4103875" y="8724"/>
                  <a:pt x="4138849" y="-4347"/>
                  <a:pt x="4356466" y="0"/>
                </a:cubicBezTo>
                <a:cubicBezTo>
                  <a:pt x="4574083" y="4347"/>
                  <a:pt x="4960867" y="7703"/>
                  <a:pt x="5280147" y="0"/>
                </a:cubicBezTo>
                <a:cubicBezTo>
                  <a:pt x="5599427" y="-7703"/>
                  <a:pt x="5868673" y="-4846"/>
                  <a:pt x="6203828" y="0"/>
                </a:cubicBezTo>
                <a:cubicBezTo>
                  <a:pt x="6538983" y="4846"/>
                  <a:pt x="6652166" y="11317"/>
                  <a:pt x="6893142" y="0"/>
                </a:cubicBezTo>
                <a:cubicBezTo>
                  <a:pt x="7134118" y="-11317"/>
                  <a:pt x="7510865" y="43592"/>
                  <a:pt x="7816823" y="0"/>
                </a:cubicBezTo>
                <a:cubicBezTo>
                  <a:pt x="8122781" y="-43592"/>
                  <a:pt x="8138025" y="-11114"/>
                  <a:pt x="8388954" y="0"/>
                </a:cubicBezTo>
                <a:cubicBezTo>
                  <a:pt x="8639883" y="11114"/>
                  <a:pt x="8769055" y="-19736"/>
                  <a:pt x="8961085" y="0"/>
                </a:cubicBezTo>
                <a:cubicBezTo>
                  <a:pt x="9153115" y="19736"/>
                  <a:pt x="9576674" y="-31368"/>
                  <a:pt x="9767583" y="0"/>
                </a:cubicBezTo>
                <a:cubicBezTo>
                  <a:pt x="9958492" y="31368"/>
                  <a:pt x="10108788" y="10219"/>
                  <a:pt x="10339714" y="0"/>
                </a:cubicBezTo>
                <a:cubicBezTo>
                  <a:pt x="10570640" y="-10219"/>
                  <a:pt x="11273557" y="52943"/>
                  <a:pt x="11718342" y="0"/>
                </a:cubicBezTo>
                <a:cubicBezTo>
                  <a:pt x="11718204" y="24385"/>
                  <a:pt x="11715127" y="45420"/>
                  <a:pt x="11718342" y="87783"/>
                </a:cubicBezTo>
                <a:cubicBezTo>
                  <a:pt x="11543527" y="95022"/>
                  <a:pt x="11157213" y="88231"/>
                  <a:pt x="10911844" y="87783"/>
                </a:cubicBezTo>
                <a:cubicBezTo>
                  <a:pt x="10666475" y="87335"/>
                  <a:pt x="10671632" y="104283"/>
                  <a:pt x="10574080" y="87783"/>
                </a:cubicBezTo>
                <a:cubicBezTo>
                  <a:pt x="10476528" y="71283"/>
                  <a:pt x="10250822" y="94215"/>
                  <a:pt x="10119133" y="87783"/>
                </a:cubicBezTo>
                <a:cubicBezTo>
                  <a:pt x="9987444" y="81351"/>
                  <a:pt x="9541757" y="108032"/>
                  <a:pt x="9195452" y="87783"/>
                </a:cubicBezTo>
                <a:cubicBezTo>
                  <a:pt x="8849147" y="67534"/>
                  <a:pt x="8811656" y="97421"/>
                  <a:pt x="8506138" y="87783"/>
                </a:cubicBezTo>
                <a:cubicBezTo>
                  <a:pt x="8200620" y="78145"/>
                  <a:pt x="8242658" y="65331"/>
                  <a:pt x="8051190" y="87783"/>
                </a:cubicBezTo>
                <a:cubicBezTo>
                  <a:pt x="7859722" y="110235"/>
                  <a:pt x="7511095" y="55767"/>
                  <a:pt x="7361876" y="87783"/>
                </a:cubicBezTo>
                <a:cubicBezTo>
                  <a:pt x="7212657" y="119799"/>
                  <a:pt x="7156869" y="99605"/>
                  <a:pt x="7024112" y="87783"/>
                </a:cubicBezTo>
                <a:cubicBezTo>
                  <a:pt x="6891355" y="75961"/>
                  <a:pt x="6796488" y="87071"/>
                  <a:pt x="6686348" y="87783"/>
                </a:cubicBezTo>
                <a:cubicBezTo>
                  <a:pt x="6576208" y="88495"/>
                  <a:pt x="6283673" y="114307"/>
                  <a:pt x="5997034" y="87783"/>
                </a:cubicBezTo>
                <a:cubicBezTo>
                  <a:pt x="5710395" y="61259"/>
                  <a:pt x="5706800" y="102383"/>
                  <a:pt x="5542086" y="87783"/>
                </a:cubicBezTo>
                <a:cubicBezTo>
                  <a:pt x="5377372" y="73183"/>
                  <a:pt x="5069807" y="94310"/>
                  <a:pt x="4735589" y="87783"/>
                </a:cubicBezTo>
                <a:cubicBezTo>
                  <a:pt x="4401371" y="81256"/>
                  <a:pt x="4381706" y="83257"/>
                  <a:pt x="4280641" y="87783"/>
                </a:cubicBezTo>
                <a:cubicBezTo>
                  <a:pt x="4179576" y="92309"/>
                  <a:pt x="3655597" y="93649"/>
                  <a:pt x="3474144" y="87783"/>
                </a:cubicBezTo>
                <a:cubicBezTo>
                  <a:pt x="3292691" y="81917"/>
                  <a:pt x="3207316" y="103922"/>
                  <a:pt x="3136380" y="87783"/>
                </a:cubicBezTo>
                <a:cubicBezTo>
                  <a:pt x="3065444" y="71644"/>
                  <a:pt x="2557561" y="66262"/>
                  <a:pt x="2329882" y="87783"/>
                </a:cubicBezTo>
                <a:cubicBezTo>
                  <a:pt x="2102203" y="109304"/>
                  <a:pt x="2026473" y="107382"/>
                  <a:pt x="1874935" y="87783"/>
                </a:cubicBezTo>
                <a:cubicBezTo>
                  <a:pt x="1723397" y="68184"/>
                  <a:pt x="1609805" y="103478"/>
                  <a:pt x="1537171" y="87783"/>
                </a:cubicBezTo>
                <a:cubicBezTo>
                  <a:pt x="1464537" y="72088"/>
                  <a:pt x="1203010" y="100282"/>
                  <a:pt x="1082223" y="87783"/>
                </a:cubicBezTo>
                <a:cubicBezTo>
                  <a:pt x="961436" y="75284"/>
                  <a:pt x="318511" y="114723"/>
                  <a:pt x="0" y="87783"/>
                </a:cubicBezTo>
                <a:cubicBezTo>
                  <a:pt x="-2144" y="63956"/>
                  <a:pt x="-717" y="33053"/>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6552803-7579-D772-0DF5-9DC1255CC9E1}"/>
              </a:ext>
            </a:extLst>
          </p:cNvPr>
          <p:cNvSpPr txBox="1"/>
          <p:nvPr/>
        </p:nvSpPr>
        <p:spPr>
          <a:xfrm>
            <a:off x="1404282" y="13372482"/>
            <a:ext cx="14078573" cy="16374106"/>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gn="l" rtl="0">
              <a:lnSpc>
                <a:spcPct val="90000"/>
              </a:lnSpc>
              <a:spcAft>
                <a:spcPts val="600"/>
              </a:spcAft>
            </a:pPr>
            <a:r>
              <a:rPr lang="en-US" sz="9200" kern="1200" dirty="0">
                <a:solidFill>
                  <a:schemeClr val="tx1"/>
                </a:solidFill>
                <a:latin typeface="+mn-lt"/>
                <a:ea typeface="+mn-ea"/>
                <a:cs typeface="+mn-cs"/>
              </a:rPr>
              <a:t>This bar chart shows opinions on alternative energy spending by survey respondents (A). </a:t>
            </a:r>
          </a:p>
          <a:p>
            <a:pPr algn="l" rtl="0">
              <a:lnSpc>
                <a:spcPct val="90000"/>
              </a:lnSpc>
              <a:spcAft>
                <a:spcPts val="600"/>
              </a:spcAft>
            </a:pPr>
            <a:endParaRPr lang="en-US" sz="9200" kern="1200" dirty="0">
              <a:solidFill>
                <a:schemeClr val="tx1"/>
              </a:solidFill>
              <a:latin typeface="+mn-lt"/>
              <a:ea typeface="+mn-ea"/>
              <a:cs typeface="+mn-cs"/>
            </a:endParaRPr>
          </a:p>
          <a:p>
            <a:pPr algn="l" rtl="0">
              <a:lnSpc>
                <a:spcPct val="90000"/>
              </a:lnSpc>
              <a:spcAft>
                <a:spcPts val="600"/>
              </a:spcAft>
            </a:pPr>
            <a:r>
              <a:rPr lang="en-US" sz="9200" kern="1200" dirty="0">
                <a:solidFill>
                  <a:schemeClr val="tx1"/>
                </a:solidFill>
                <a:latin typeface="+mn-lt"/>
                <a:ea typeface="+mn-ea"/>
                <a:cs typeface="+mn-cs"/>
              </a:rPr>
              <a:t>Without political party consideration, there is a general consensus that majority of survey respondents believe that too little is being spent on alternative energy sources.</a:t>
            </a:r>
            <a:endParaRPr lang="en-US" sz="9200" kern="1200" dirty="0">
              <a:solidFill>
                <a:schemeClr val="tx1"/>
              </a:solidFill>
              <a:latin typeface="+mn-lt"/>
              <a:ea typeface="Calibri"/>
              <a:cs typeface="Calibri"/>
            </a:endParaRPr>
          </a:p>
          <a:p>
            <a:pPr algn="l" rtl="0">
              <a:lnSpc>
                <a:spcPct val="90000"/>
              </a:lnSpc>
              <a:spcAft>
                <a:spcPts val="600"/>
              </a:spcAft>
            </a:pPr>
            <a:endParaRPr lang="en-US" sz="5400" kern="1200" dirty="0">
              <a:solidFill>
                <a:schemeClr val="tx1"/>
              </a:solidFill>
              <a:latin typeface="+mn-lt"/>
              <a:ea typeface="Calibri"/>
              <a:cs typeface="Calibri"/>
            </a:endParaRPr>
          </a:p>
          <a:p>
            <a:pPr indent="-228600" algn="l">
              <a:lnSpc>
                <a:spcPct val="90000"/>
              </a:lnSpc>
              <a:spcAft>
                <a:spcPts val="600"/>
              </a:spcAft>
              <a:buFont typeface="Arial" panose="020B0604020202020204" pitchFamily="34" charset="0"/>
              <a:buChar char="•"/>
            </a:pPr>
            <a:endParaRPr lang="en-US" sz="9200" kern="1200" dirty="0">
              <a:solidFill>
                <a:schemeClr val="tx1"/>
              </a:solidFill>
              <a:latin typeface="+mn-lt"/>
              <a:ea typeface="Calibri"/>
              <a:cs typeface="Calibri"/>
            </a:endParaRPr>
          </a:p>
        </p:txBody>
      </p:sp>
      <p:pic>
        <p:nvPicPr>
          <p:cNvPr id="11" name="Picture 10" descr="A graph showing the amount of support&#10;&#10;AI-generated content may be incorrect.">
            <a:extLst>
              <a:ext uri="{FF2B5EF4-FFF2-40B4-BE49-F238E27FC236}">
                <a16:creationId xmlns:a16="http://schemas.microsoft.com/office/drawing/2014/main" id="{B2BDF48A-5955-7858-5D74-3BA26AB9BFDD}"/>
              </a:ext>
            </a:extLst>
          </p:cNvPr>
          <p:cNvPicPr>
            <a:picLocks noChangeAspect="1"/>
          </p:cNvPicPr>
          <p:nvPr/>
        </p:nvPicPr>
        <p:blipFill>
          <a:blip r:embed="rId3"/>
          <a:stretch>
            <a:fillRect/>
          </a:stretch>
        </p:blipFill>
        <p:spPr>
          <a:xfrm>
            <a:off x="15982209" y="7674600"/>
            <a:ext cx="26586447" cy="18948145"/>
          </a:xfrm>
          <a:prstGeom prst="rect">
            <a:avLst/>
          </a:prstGeom>
          <a:solidFill>
            <a:schemeClr val="bg2"/>
          </a:solidFill>
          <a:ln w="165100">
            <a:solidFill>
              <a:srgbClr val="5E92D5"/>
            </a:solidFill>
          </a:ln>
        </p:spPr>
      </p:pic>
      <p:sp>
        <p:nvSpPr>
          <p:cNvPr id="4" name="Slide Number Placeholder 3">
            <a:extLst>
              <a:ext uri="{FF2B5EF4-FFF2-40B4-BE49-F238E27FC236}">
                <a16:creationId xmlns:a16="http://schemas.microsoft.com/office/drawing/2014/main" id="{69892C70-BD2B-BF77-533B-A0AFC3F5684E}"/>
              </a:ext>
            </a:extLst>
          </p:cNvPr>
          <p:cNvSpPr>
            <a:spLocks noGrp="1"/>
          </p:cNvSpPr>
          <p:nvPr>
            <p:ph type="sldNum" sz="quarter" idx="7"/>
          </p:nvPr>
        </p:nvSpPr>
        <p:spPr/>
        <p:txBody>
          <a:bodyPr/>
          <a:lstStyle/>
          <a:p>
            <a:fld id="{B6F15528-21DE-4FAA-801E-634DDDAF4B2B}" type="slidenum">
              <a:rPr lang="en-US"/>
              <a:t>8</a:t>
            </a:fld>
            <a:endParaRPr lang="en-US"/>
          </a:p>
        </p:txBody>
      </p:sp>
      <p:sp>
        <p:nvSpPr>
          <p:cNvPr id="5" name="TextBox 4">
            <a:extLst>
              <a:ext uri="{FF2B5EF4-FFF2-40B4-BE49-F238E27FC236}">
                <a16:creationId xmlns:a16="http://schemas.microsoft.com/office/drawing/2014/main" id="{DEE4F2B1-02A4-735C-755F-7BBCFCF03026}"/>
              </a:ext>
            </a:extLst>
          </p:cNvPr>
          <p:cNvSpPr txBox="1"/>
          <p:nvPr/>
        </p:nvSpPr>
        <p:spPr>
          <a:xfrm>
            <a:off x="935502" y="30889135"/>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400" dirty="0">
                <a:solidFill>
                  <a:srgbClr val="000000"/>
                </a:solidFill>
                <a:latin typeface="Calibri"/>
                <a:ea typeface="Calibri"/>
                <a:cs typeface="Calibri"/>
              </a:rPr>
              <a:t>7</a:t>
            </a:r>
          </a:p>
        </p:txBody>
      </p:sp>
    </p:spTree>
    <p:extLst>
      <p:ext uri="{BB962C8B-B14F-4D97-AF65-F5344CB8AC3E}">
        <p14:creationId xmlns:p14="http://schemas.microsoft.com/office/powerpoint/2010/main" val="2968285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C89358-F621-1C4F-5888-6AC841E3FE61}"/>
            </a:ext>
          </a:extLst>
        </p:cNvPr>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3A3241C5-F36B-5C02-62DB-C362885F2C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891200" cy="32918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CE515E6-9F21-F771-CD39-FE232CEE7A62}"/>
              </a:ext>
            </a:extLst>
          </p:cNvPr>
          <p:cNvSpPr txBox="1"/>
          <p:nvPr/>
        </p:nvSpPr>
        <p:spPr>
          <a:xfrm>
            <a:off x="2271369" y="3069696"/>
            <a:ext cx="12344400" cy="8251545"/>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l" rtl="0">
              <a:lnSpc>
                <a:spcPct val="90000"/>
              </a:lnSpc>
              <a:spcBef>
                <a:spcPct val="0"/>
              </a:spcBef>
              <a:spcAft>
                <a:spcPts val="600"/>
              </a:spcAft>
            </a:pPr>
            <a:r>
              <a:rPr lang="en-US" sz="22700" kern="1200" dirty="0">
                <a:solidFill>
                  <a:schemeClr val="tx1"/>
                </a:solidFill>
                <a:latin typeface="+mj-lt"/>
                <a:ea typeface="+mj-ea"/>
                <a:cs typeface="+mj-cs"/>
              </a:rPr>
              <a:t>Data Analysis</a:t>
            </a:r>
          </a:p>
        </p:txBody>
      </p:sp>
      <p:sp>
        <p:nvSpPr>
          <p:cNvPr id="32" name="sketch line">
            <a:extLst>
              <a:ext uri="{FF2B5EF4-FFF2-40B4-BE49-F238E27FC236}">
                <a16:creationId xmlns:a16="http://schemas.microsoft.com/office/drawing/2014/main" id="{45B0AD5D-3E56-3AAD-0728-8BE034F3E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5800" y="12354028"/>
            <a:ext cx="11718342" cy="87783"/>
          </a:xfrm>
          <a:custGeom>
            <a:avLst/>
            <a:gdLst>
              <a:gd name="connsiteX0" fmla="*/ 0 w 11718342"/>
              <a:gd name="connsiteY0" fmla="*/ 0 h 87783"/>
              <a:gd name="connsiteX1" fmla="*/ 337764 w 11718342"/>
              <a:gd name="connsiteY1" fmla="*/ 0 h 87783"/>
              <a:gd name="connsiteX2" fmla="*/ 1144262 w 11718342"/>
              <a:gd name="connsiteY2" fmla="*/ 0 h 87783"/>
              <a:gd name="connsiteX3" fmla="*/ 1482026 w 11718342"/>
              <a:gd name="connsiteY3" fmla="*/ 0 h 87783"/>
              <a:gd name="connsiteX4" fmla="*/ 1819790 w 11718342"/>
              <a:gd name="connsiteY4" fmla="*/ 0 h 87783"/>
              <a:gd name="connsiteX5" fmla="*/ 2743471 w 11718342"/>
              <a:gd name="connsiteY5" fmla="*/ 0 h 87783"/>
              <a:gd name="connsiteX6" fmla="*/ 3432785 w 11718342"/>
              <a:gd name="connsiteY6" fmla="*/ 0 h 87783"/>
              <a:gd name="connsiteX7" fmla="*/ 3770549 w 11718342"/>
              <a:gd name="connsiteY7" fmla="*/ 0 h 87783"/>
              <a:gd name="connsiteX8" fmla="*/ 4459863 w 11718342"/>
              <a:gd name="connsiteY8" fmla="*/ 0 h 87783"/>
              <a:gd name="connsiteX9" fmla="*/ 5383544 w 11718342"/>
              <a:gd name="connsiteY9" fmla="*/ 0 h 87783"/>
              <a:gd name="connsiteX10" fmla="*/ 5955675 w 11718342"/>
              <a:gd name="connsiteY10" fmla="*/ 0 h 87783"/>
              <a:gd name="connsiteX11" fmla="*/ 6527806 w 11718342"/>
              <a:gd name="connsiteY11" fmla="*/ 0 h 87783"/>
              <a:gd name="connsiteX12" fmla="*/ 7217120 w 11718342"/>
              <a:gd name="connsiteY12" fmla="*/ 0 h 87783"/>
              <a:gd name="connsiteX13" fmla="*/ 8023618 w 11718342"/>
              <a:gd name="connsiteY13" fmla="*/ 0 h 87783"/>
              <a:gd name="connsiteX14" fmla="*/ 8830115 w 11718342"/>
              <a:gd name="connsiteY14" fmla="*/ 0 h 87783"/>
              <a:gd name="connsiteX15" fmla="*/ 9636613 w 11718342"/>
              <a:gd name="connsiteY15" fmla="*/ 0 h 87783"/>
              <a:gd name="connsiteX16" fmla="*/ 10560294 w 11718342"/>
              <a:gd name="connsiteY16" fmla="*/ 0 h 87783"/>
              <a:gd name="connsiteX17" fmla="*/ 11718342 w 11718342"/>
              <a:gd name="connsiteY17" fmla="*/ 0 h 87783"/>
              <a:gd name="connsiteX18" fmla="*/ 11718342 w 11718342"/>
              <a:gd name="connsiteY18" fmla="*/ 87783 h 87783"/>
              <a:gd name="connsiteX19" fmla="*/ 10911844 w 11718342"/>
              <a:gd name="connsiteY19" fmla="*/ 87783 h 87783"/>
              <a:gd name="connsiteX20" fmla="*/ 10574080 w 11718342"/>
              <a:gd name="connsiteY20" fmla="*/ 87783 h 87783"/>
              <a:gd name="connsiteX21" fmla="*/ 9884766 w 11718342"/>
              <a:gd name="connsiteY21" fmla="*/ 87783 h 87783"/>
              <a:gd name="connsiteX22" fmla="*/ 9312635 w 11718342"/>
              <a:gd name="connsiteY22" fmla="*/ 87783 h 87783"/>
              <a:gd name="connsiteX23" fmla="*/ 8740505 w 11718342"/>
              <a:gd name="connsiteY23" fmla="*/ 87783 h 87783"/>
              <a:gd name="connsiteX24" fmla="*/ 8168374 w 11718342"/>
              <a:gd name="connsiteY24" fmla="*/ 87783 h 87783"/>
              <a:gd name="connsiteX25" fmla="*/ 7596243 w 11718342"/>
              <a:gd name="connsiteY25" fmla="*/ 87783 h 87783"/>
              <a:gd name="connsiteX26" fmla="*/ 6789745 w 11718342"/>
              <a:gd name="connsiteY26" fmla="*/ 87783 h 87783"/>
              <a:gd name="connsiteX27" fmla="*/ 6100431 w 11718342"/>
              <a:gd name="connsiteY27" fmla="*/ 87783 h 87783"/>
              <a:gd name="connsiteX28" fmla="*/ 5762667 w 11718342"/>
              <a:gd name="connsiteY28" fmla="*/ 87783 h 87783"/>
              <a:gd name="connsiteX29" fmla="*/ 5190536 w 11718342"/>
              <a:gd name="connsiteY29" fmla="*/ 87783 h 87783"/>
              <a:gd name="connsiteX30" fmla="*/ 4384039 w 11718342"/>
              <a:gd name="connsiteY30" fmla="*/ 87783 h 87783"/>
              <a:gd name="connsiteX31" fmla="*/ 3929091 w 11718342"/>
              <a:gd name="connsiteY31" fmla="*/ 87783 h 87783"/>
              <a:gd name="connsiteX32" fmla="*/ 3005410 w 11718342"/>
              <a:gd name="connsiteY32" fmla="*/ 87783 h 87783"/>
              <a:gd name="connsiteX33" fmla="*/ 2081729 w 11718342"/>
              <a:gd name="connsiteY33" fmla="*/ 87783 h 87783"/>
              <a:gd name="connsiteX34" fmla="*/ 1392415 w 11718342"/>
              <a:gd name="connsiteY34" fmla="*/ 87783 h 87783"/>
              <a:gd name="connsiteX35" fmla="*/ 0 w 11718342"/>
              <a:gd name="connsiteY35" fmla="*/ 87783 h 87783"/>
              <a:gd name="connsiteX36" fmla="*/ 0 w 11718342"/>
              <a:gd name="connsiteY36" fmla="*/ 0 h 87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1718342" h="87783" fill="none" extrusionOk="0">
                <a:moveTo>
                  <a:pt x="0" y="0"/>
                </a:moveTo>
                <a:cubicBezTo>
                  <a:pt x="99247" y="554"/>
                  <a:pt x="254145" y="-15673"/>
                  <a:pt x="337764" y="0"/>
                </a:cubicBezTo>
                <a:cubicBezTo>
                  <a:pt x="421383" y="15673"/>
                  <a:pt x="958996" y="34604"/>
                  <a:pt x="1144262" y="0"/>
                </a:cubicBezTo>
                <a:cubicBezTo>
                  <a:pt x="1329528" y="-34604"/>
                  <a:pt x="1413366" y="11064"/>
                  <a:pt x="1482026" y="0"/>
                </a:cubicBezTo>
                <a:cubicBezTo>
                  <a:pt x="1550686" y="-11064"/>
                  <a:pt x="1750482" y="-12701"/>
                  <a:pt x="1819790" y="0"/>
                </a:cubicBezTo>
                <a:cubicBezTo>
                  <a:pt x="1889098" y="12701"/>
                  <a:pt x="2528910" y="8120"/>
                  <a:pt x="2743471" y="0"/>
                </a:cubicBezTo>
                <a:cubicBezTo>
                  <a:pt x="2958032" y="-8120"/>
                  <a:pt x="3199307" y="-3376"/>
                  <a:pt x="3432785" y="0"/>
                </a:cubicBezTo>
                <a:cubicBezTo>
                  <a:pt x="3666263" y="3376"/>
                  <a:pt x="3621245" y="8561"/>
                  <a:pt x="3770549" y="0"/>
                </a:cubicBezTo>
                <a:cubicBezTo>
                  <a:pt x="3919853" y="-8561"/>
                  <a:pt x="4318224" y="31912"/>
                  <a:pt x="4459863" y="0"/>
                </a:cubicBezTo>
                <a:cubicBezTo>
                  <a:pt x="4601502" y="-31912"/>
                  <a:pt x="4975954" y="17383"/>
                  <a:pt x="5383544" y="0"/>
                </a:cubicBezTo>
                <a:cubicBezTo>
                  <a:pt x="5791134" y="-17383"/>
                  <a:pt x="5723884" y="9114"/>
                  <a:pt x="5955675" y="0"/>
                </a:cubicBezTo>
                <a:cubicBezTo>
                  <a:pt x="6187466" y="-9114"/>
                  <a:pt x="6358030" y="21192"/>
                  <a:pt x="6527806" y="0"/>
                </a:cubicBezTo>
                <a:cubicBezTo>
                  <a:pt x="6697582" y="-21192"/>
                  <a:pt x="7039980" y="-6183"/>
                  <a:pt x="7217120" y="0"/>
                </a:cubicBezTo>
                <a:cubicBezTo>
                  <a:pt x="7394260" y="6183"/>
                  <a:pt x="7622700" y="24149"/>
                  <a:pt x="8023618" y="0"/>
                </a:cubicBezTo>
                <a:cubicBezTo>
                  <a:pt x="8424536" y="-24149"/>
                  <a:pt x="8447263" y="33079"/>
                  <a:pt x="8830115" y="0"/>
                </a:cubicBezTo>
                <a:cubicBezTo>
                  <a:pt x="9212967" y="-33079"/>
                  <a:pt x="9371785" y="-21078"/>
                  <a:pt x="9636613" y="0"/>
                </a:cubicBezTo>
                <a:cubicBezTo>
                  <a:pt x="9901441" y="21078"/>
                  <a:pt x="10213260" y="-5212"/>
                  <a:pt x="10560294" y="0"/>
                </a:cubicBezTo>
                <a:cubicBezTo>
                  <a:pt x="10907328" y="5212"/>
                  <a:pt x="11390073" y="-50687"/>
                  <a:pt x="11718342" y="0"/>
                </a:cubicBezTo>
                <a:cubicBezTo>
                  <a:pt x="11720333" y="19219"/>
                  <a:pt x="11715760" y="63041"/>
                  <a:pt x="11718342" y="87783"/>
                </a:cubicBezTo>
                <a:cubicBezTo>
                  <a:pt x="11554120" y="71808"/>
                  <a:pt x="11103676" y="95296"/>
                  <a:pt x="10911844" y="87783"/>
                </a:cubicBezTo>
                <a:cubicBezTo>
                  <a:pt x="10720012" y="80270"/>
                  <a:pt x="10688587" y="88588"/>
                  <a:pt x="10574080" y="87783"/>
                </a:cubicBezTo>
                <a:cubicBezTo>
                  <a:pt x="10459573" y="86978"/>
                  <a:pt x="10181812" y="62177"/>
                  <a:pt x="9884766" y="87783"/>
                </a:cubicBezTo>
                <a:cubicBezTo>
                  <a:pt x="9587720" y="113389"/>
                  <a:pt x="9428748" y="111558"/>
                  <a:pt x="9312635" y="87783"/>
                </a:cubicBezTo>
                <a:cubicBezTo>
                  <a:pt x="9196522" y="64008"/>
                  <a:pt x="8960951" y="77231"/>
                  <a:pt x="8740505" y="87783"/>
                </a:cubicBezTo>
                <a:cubicBezTo>
                  <a:pt x="8520059" y="98336"/>
                  <a:pt x="8326520" y="92756"/>
                  <a:pt x="8168374" y="87783"/>
                </a:cubicBezTo>
                <a:cubicBezTo>
                  <a:pt x="8010228" y="82810"/>
                  <a:pt x="7840690" y="95088"/>
                  <a:pt x="7596243" y="87783"/>
                </a:cubicBezTo>
                <a:cubicBezTo>
                  <a:pt x="7351796" y="80478"/>
                  <a:pt x="6994251" y="63929"/>
                  <a:pt x="6789745" y="87783"/>
                </a:cubicBezTo>
                <a:cubicBezTo>
                  <a:pt x="6585239" y="111637"/>
                  <a:pt x="6274311" y="105839"/>
                  <a:pt x="6100431" y="87783"/>
                </a:cubicBezTo>
                <a:cubicBezTo>
                  <a:pt x="5926551" y="69727"/>
                  <a:pt x="5862560" y="84809"/>
                  <a:pt x="5762667" y="87783"/>
                </a:cubicBezTo>
                <a:cubicBezTo>
                  <a:pt x="5662774" y="90757"/>
                  <a:pt x="5342298" y="83268"/>
                  <a:pt x="5190536" y="87783"/>
                </a:cubicBezTo>
                <a:cubicBezTo>
                  <a:pt x="5038774" y="92298"/>
                  <a:pt x="4605711" y="99996"/>
                  <a:pt x="4384039" y="87783"/>
                </a:cubicBezTo>
                <a:cubicBezTo>
                  <a:pt x="4162367" y="75570"/>
                  <a:pt x="4132805" y="85702"/>
                  <a:pt x="3929091" y="87783"/>
                </a:cubicBezTo>
                <a:cubicBezTo>
                  <a:pt x="3725377" y="89864"/>
                  <a:pt x="3194980" y="62898"/>
                  <a:pt x="3005410" y="87783"/>
                </a:cubicBezTo>
                <a:cubicBezTo>
                  <a:pt x="2815840" y="112668"/>
                  <a:pt x="2517134" y="90826"/>
                  <a:pt x="2081729" y="87783"/>
                </a:cubicBezTo>
                <a:cubicBezTo>
                  <a:pt x="1646324" y="84740"/>
                  <a:pt x="1659529" y="111123"/>
                  <a:pt x="1392415" y="87783"/>
                </a:cubicBezTo>
                <a:cubicBezTo>
                  <a:pt x="1125301" y="64443"/>
                  <a:pt x="356731" y="125135"/>
                  <a:pt x="0" y="87783"/>
                </a:cubicBezTo>
                <a:cubicBezTo>
                  <a:pt x="1550" y="57952"/>
                  <a:pt x="-3430" y="32461"/>
                  <a:pt x="0" y="0"/>
                </a:cubicBezTo>
                <a:close/>
              </a:path>
              <a:path w="11718342" h="87783" stroke="0" extrusionOk="0">
                <a:moveTo>
                  <a:pt x="0" y="0"/>
                </a:moveTo>
                <a:cubicBezTo>
                  <a:pt x="209731" y="-3628"/>
                  <a:pt x="407329" y="27883"/>
                  <a:pt x="572131" y="0"/>
                </a:cubicBezTo>
                <a:cubicBezTo>
                  <a:pt x="736933" y="-27883"/>
                  <a:pt x="786198" y="-5742"/>
                  <a:pt x="909895" y="0"/>
                </a:cubicBezTo>
                <a:cubicBezTo>
                  <a:pt x="1033592" y="5742"/>
                  <a:pt x="1634564" y="17090"/>
                  <a:pt x="1833576" y="0"/>
                </a:cubicBezTo>
                <a:cubicBezTo>
                  <a:pt x="2032588" y="-17090"/>
                  <a:pt x="2203173" y="19570"/>
                  <a:pt x="2405707" y="0"/>
                </a:cubicBezTo>
                <a:cubicBezTo>
                  <a:pt x="2608241" y="-19570"/>
                  <a:pt x="2811292" y="25014"/>
                  <a:pt x="2977837" y="0"/>
                </a:cubicBezTo>
                <a:cubicBezTo>
                  <a:pt x="3144382" y="-25014"/>
                  <a:pt x="3699163" y="-8724"/>
                  <a:pt x="3901519" y="0"/>
                </a:cubicBezTo>
                <a:cubicBezTo>
                  <a:pt x="4103875" y="8724"/>
                  <a:pt x="4138849" y="-4347"/>
                  <a:pt x="4356466" y="0"/>
                </a:cubicBezTo>
                <a:cubicBezTo>
                  <a:pt x="4574083" y="4347"/>
                  <a:pt x="4960867" y="7703"/>
                  <a:pt x="5280147" y="0"/>
                </a:cubicBezTo>
                <a:cubicBezTo>
                  <a:pt x="5599427" y="-7703"/>
                  <a:pt x="5868673" y="-4846"/>
                  <a:pt x="6203828" y="0"/>
                </a:cubicBezTo>
                <a:cubicBezTo>
                  <a:pt x="6538983" y="4846"/>
                  <a:pt x="6652166" y="11317"/>
                  <a:pt x="6893142" y="0"/>
                </a:cubicBezTo>
                <a:cubicBezTo>
                  <a:pt x="7134118" y="-11317"/>
                  <a:pt x="7510865" y="43592"/>
                  <a:pt x="7816823" y="0"/>
                </a:cubicBezTo>
                <a:cubicBezTo>
                  <a:pt x="8122781" y="-43592"/>
                  <a:pt x="8138025" y="-11114"/>
                  <a:pt x="8388954" y="0"/>
                </a:cubicBezTo>
                <a:cubicBezTo>
                  <a:pt x="8639883" y="11114"/>
                  <a:pt x="8769055" y="-19736"/>
                  <a:pt x="8961085" y="0"/>
                </a:cubicBezTo>
                <a:cubicBezTo>
                  <a:pt x="9153115" y="19736"/>
                  <a:pt x="9576674" y="-31368"/>
                  <a:pt x="9767583" y="0"/>
                </a:cubicBezTo>
                <a:cubicBezTo>
                  <a:pt x="9958492" y="31368"/>
                  <a:pt x="10108788" y="10219"/>
                  <a:pt x="10339714" y="0"/>
                </a:cubicBezTo>
                <a:cubicBezTo>
                  <a:pt x="10570640" y="-10219"/>
                  <a:pt x="11273557" y="52943"/>
                  <a:pt x="11718342" y="0"/>
                </a:cubicBezTo>
                <a:cubicBezTo>
                  <a:pt x="11718204" y="24385"/>
                  <a:pt x="11715127" y="45420"/>
                  <a:pt x="11718342" y="87783"/>
                </a:cubicBezTo>
                <a:cubicBezTo>
                  <a:pt x="11543527" y="95022"/>
                  <a:pt x="11157213" y="88231"/>
                  <a:pt x="10911844" y="87783"/>
                </a:cubicBezTo>
                <a:cubicBezTo>
                  <a:pt x="10666475" y="87335"/>
                  <a:pt x="10671632" y="104283"/>
                  <a:pt x="10574080" y="87783"/>
                </a:cubicBezTo>
                <a:cubicBezTo>
                  <a:pt x="10476528" y="71283"/>
                  <a:pt x="10250822" y="94215"/>
                  <a:pt x="10119133" y="87783"/>
                </a:cubicBezTo>
                <a:cubicBezTo>
                  <a:pt x="9987444" y="81351"/>
                  <a:pt x="9541757" y="108032"/>
                  <a:pt x="9195452" y="87783"/>
                </a:cubicBezTo>
                <a:cubicBezTo>
                  <a:pt x="8849147" y="67534"/>
                  <a:pt x="8811656" y="97421"/>
                  <a:pt x="8506138" y="87783"/>
                </a:cubicBezTo>
                <a:cubicBezTo>
                  <a:pt x="8200620" y="78145"/>
                  <a:pt x="8242658" y="65331"/>
                  <a:pt x="8051190" y="87783"/>
                </a:cubicBezTo>
                <a:cubicBezTo>
                  <a:pt x="7859722" y="110235"/>
                  <a:pt x="7511095" y="55767"/>
                  <a:pt x="7361876" y="87783"/>
                </a:cubicBezTo>
                <a:cubicBezTo>
                  <a:pt x="7212657" y="119799"/>
                  <a:pt x="7156869" y="99605"/>
                  <a:pt x="7024112" y="87783"/>
                </a:cubicBezTo>
                <a:cubicBezTo>
                  <a:pt x="6891355" y="75961"/>
                  <a:pt x="6796488" y="87071"/>
                  <a:pt x="6686348" y="87783"/>
                </a:cubicBezTo>
                <a:cubicBezTo>
                  <a:pt x="6576208" y="88495"/>
                  <a:pt x="6283673" y="114307"/>
                  <a:pt x="5997034" y="87783"/>
                </a:cubicBezTo>
                <a:cubicBezTo>
                  <a:pt x="5710395" y="61259"/>
                  <a:pt x="5706800" y="102383"/>
                  <a:pt x="5542086" y="87783"/>
                </a:cubicBezTo>
                <a:cubicBezTo>
                  <a:pt x="5377372" y="73183"/>
                  <a:pt x="5069807" y="94310"/>
                  <a:pt x="4735589" y="87783"/>
                </a:cubicBezTo>
                <a:cubicBezTo>
                  <a:pt x="4401371" y="81256"/>
                  <a:pt x="4381706" y="83257"/>
                  <a:pt x="4280641" y="87783"/>
                </a:cubicBezTo>
                <a:cubicBezTo>
                  <a:pt x="4179576" y="92309"/>
                  <a:pt x="3655597" y="93649"/>
                  <a:pt x="3474144" y="87783"/>
                </a:cubicBezTo>
                <a:cubicBezTo>
                  <a:pt x="3292691" y="81917"/>
                  <a:pt x="3207316" y="103922"/>
                  <a:pt x="3136380" y="87783"/>
                </a:cubicBezTo>
                <a:cubicBezTo>
                  <a:pt x="3065444" y="71644"/>
                  <a:pt x="2557561" y="66262"/>
                  <a:pt x="2329882" y="87783"/>
                </a:cubicBezTo>
                <a:cubicBezTo>
                  <a:pt x="2102203" y="109304"/>
                  <a:pt x="2026473" y="107382"/>
                  <a:pt x="1874935" y="87783"/>
                </a:cubicBezTo>
                <a:cubicBezTo>
                  <a:pt x="1723397" y="68184"/>
                  <a:pt x="1609805" y="103478"/>
                  <a:pt x="1537171" y="87783"/>
                </a:cubicBezTo>
                <a:cubicBezTo>
                  <a:pt x="1464537" y="72088"/>
                  <a:pt x="1203010" y="100282"/>
                  <a:pt x="1082223" y="87783"/>
                </a:cubicBezTo>
                <a:cubicBezTo>
                  <a:pt x="961436" y="75284"/>
                  <a:pt x="318511" y="114723"/>
                  <a:pt x="0" y="87783"/>
                </a:cubicBezTo>
                <a:cubicBezTo>
                  <a:pt x="-2144" y="63956"/>
                  <a:pt x="-717" y="33053"/>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AA85D64-8FC9-877C-70ED-83ED1A57684F}"/>
              </a:ext>
            </a:extLst>
          </p:cNvPr>
          <p:cNvSpPr txBox="1"/>
          <p:nvPr/>
        </p:nvSpPr>
        <p:spPr>
          <a:xfrm>
            <a:off x="1458063" y="13373826"/>
            <a:ext cx="13157706" cy="1637141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algn="l" rtl="0">
              <a:lnSpc>
                <a:spcPct val="90000"/>
              </a:lnSpc>
              <a:spcAft>
                <a:spcPts val="600"/>
              </a:spcAft>
            </a:pPr>
            <a:r>
              <a:rPr lang="en-US" sz="8400" kern="1200" dirty="0">
                <a:solidFill>
                  <a:schemeClr val="tx1"/>
                </a:solidFill>
                <a:latin typeface="+mn-lt"/>
                <a:ea typeface="+mn-ea"/>
                <a:cs typeface="+mn-cs"/>
              </a:rPr>
              <a:t>This bar chart shows survey respondents voting choices in the 2020 U.S. presidential election (B).</a:t>
            </a:r>
          </a:p>
          <a:p>
            <a:pPr algn="l" rtl="0">
              <a:lnSpc>
                <a:spcPct val="90000"/>
              </a:lnSpc>
              <a:spcAft>
                <a:spcPts val="600"/>
              </a:spcAft>
            </a:pPr>
            <a:endParaRPr lang="en-US" sz="8400" kern="1200" dirty="0">
              <a:solidFill>
                <a:schemeClr val="tx1"/>
              </a:solidFill>
              <a:latin typeface="+mn-lt"/>
              <a:ea typeface="+mn-ea"/>
              <a:cs typeface="+mn-cs"/>
            </a:endParaRPr>
          </a:p>
          <a:p>
            <a:pPr algn="l" rtl="0">
              <a:lnSpc>
                <a:spcPct val="90000"/>
              </a:lnSpc>
              <a:spcAft>
                <a:spcPts val="600"/>
              </a:spcAft>
            </a:pPr>
            <a:r>
              <a:rPr lang="en-US" sz="8400" kern="1200" dirty="0">
                <a:solidFill>
                  <a:schemeClr val="tx1"/>
                </a:solidFill>
                <a:latin typeface="+mn-lt"/>
                <a:ea typeface="+mn-ea"/>
                <a:cs typeface="+mn-cs"/>
              </a:rPr>
              <a:t>The N/A bar column represents survey respondents who did not vote or did not disclose who they voted for.</a:t>
            </a:r>
          </a:p>
          <a:p>
            <a:pPr algn="l" rtl="0">
              <a:lnSpc>
                <a:spcPct val="90000"/>
              </a:lnSpc>
              <a:spcAft>
                <a:spcPts val="600"/>
              </a:spcAft>
            </a:pPr>
            <a:endParaRPr lang="en-US" sz="8400" kern="1200" dirty="0">
              <a:solidFill>
                <a:schemeClr val="tx1"/>
              </a:solidFill>
              <a:latin typeface="+mn-lt"/>
              <a:ea typeface="+mn-ea"/>
              <a:cs typeface="+mn-cs"/>
            </a:endParaRPr>
          </a:p>
          <a:p>
            <a:pPr algn="l" rtl="0">
              <a:lnSpc>
                <a:spcPct val="90000"/>
              </a:lnSpc>
              <a:spcAft>
                <a:spcPts val="600"/>
              </a:spcAft>
            </a:pPr>
            <a:r>
              <a:rPr lang="en-US" sz="8400" kern="1200" dirty="0">
                <a:solidFill>
                  <a:schemeClr val="tx1"/>
                </a:solidFill>
                <a:latin typeface="+mn-lt"/>
                <a:ea typeface="+mn-ea"/>
                <a:cs typeface="+mn-cs"/>
              </a:rPr>
              <a:t>President Biden received the highest number of votes among survey respondents, followed by President Trump.</a:t>
            </a:r>
          </a:p>
          <a:p>
            <a:pPr algn="l" rtl="0">
              <a:lnSpc>
                <a:spcPct val="90000"/>
              </a:lnSpc>
              <a:spcAft>
                <a:spcPts val="600"/>
              </a:spcAft>
            </a:pPr>
            <a:endParaRPr lang="en-US" sz="8400" kern="1200" dirty="0">
              <a:solidFill>
                <a:schemeClr val="tx1"/>
              </a:solidFill>
              <a:latin typeface="+mn-lt"/>
              <a:ea typeface="+mn-ea"/>
              <a:cs typeface="+mn-cs"/>
            </a:endParaRPr>
          </a:p>
          <a:p>
            <a:pPr indent="-228600" algn="l" rtl="0">
              <a:lnSpc>
                <a:spcPct val="90000"/>
              </a:lnSpc>
              <a:spcAft>
                <a:spcPts val="600"/>
              </a:spcAft>
              <a:buFont typeface="Arial" panose="020B0604020202020204" pitchFamily="34" charset="0"/>
              <a:buChar char="•"/>
            </a:pPr>
            <a:endParaRPr lang="en-US" sz="8400" kern="1200" dirty="0">
              <a:solidFill>
                <a:schemeClr val="tx1"/>
              </a:solidFill>
              <a:latin typeface="+mn-lt"/>
              <a:ea typeface="+mn-ea"/>
              <a:cs typeface="+mn-cs"/>
            </a:endParaRPr>
          </a:p>
        </p:txBody>
      </p:sp>
      <p:pic>
        <p:nvPicPr>
          <p:cNvPr id="9" name="Picture 6" descr="A graph of blue rectangular bars&#10;&#10;AI-generated content may be incorrect.">
            <a:extLst>
              <a:ext uri="{FF2B5EF4-FFF2-40B4-BE49-F238E27FC236}">
                <a16:creationId xmlns:a16="http://schemas.microsoft.com/office/drawing/2014/main" id="{3137FB70-74B9-75E6-7CDD-33A299515F4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5551397" y="3866863"/>
            <a:ext cx="26401523" cy="24949430"/>
          </a:xfrm>
          <a:prstGeom prst="rect">
            <a:avLst/>
          </a:prstGeom>
          <a:noFill/>
          <a:ln w="165100">
            <a:solidFill>
              <a:srgbClr val="5E92D5"/>
            </a:solidFill>
          </a:ln>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EA918D1B-0B32-C78D-3A93-5D155A2D6B3F}"/>
              </a:ext>
            </a:extLst>
          </p:cNvPr>
          <p:cNvSpPr>
            <a:spLocks noGrp="1"/>
          </p:cNvSpPr>
          <p:nvPr>
            <p:ph type="sldNum" sz="quarter" idx="7"/>
          </p:nvPr>
        </p:nvSpPr>
        <p:spPr/>
        <p:txBody>
          <a:bodyPr/>
          <a:lstStyle/>
          <a:p>
            <a:fld id="{B6F15528-21DE-4FAA-801E-634DDDAF4B2B}" type="slidenum">
              <a:rPr lang="en-US"/>
              <a:t>9</a:t>
            </a:fld>
            <a:endParaRPr lang="en-US"/>
          </a:p>
        </p:txBody>
      </p:sp>
      <p:sp>
        <p:nvSpPr>
          <p:cNvPr id="5" name="TextBox 4">
            <a:extLst>
              <a:ext uri="{FF2B5EF4-FFF2-40B4-BE49-F238E27FC236}">
                <a16:creationId xmlns:a16="http://schemas.microsoft.com/office/drawing/2014/main" id="{0BA4ED48-FFCD-212D-4BE4-2F74BA310CCC}"/>
              </a:ext>
            </a:extLst>
          </p:cNvPr>
          <p:cNvSpPr txBox="1"/>
          <p:nvPr/>
        </p:nvSpPr>
        <p:spPr>
          <a:xfrm>
            <a:off x="879231" y="31592520"/>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400" dirty="0">
                <a:latin typeface="Calibri"/>
                <a:ea typeface="Calibri"/>
                <a:cs typeface="Calibri"/>
              </a:rPr>
              <a:t>8</a:t>
            </a:r>
          </a:p>
        </p:txBody>
      </p:sp>
    </p:spTree>
    <p:extLst>
      <p:ext uri="{BB962C8B-B14F-4D97-AF65-F5344CB8AC3E}">
        <p14:creationId xmlns:p14="http://schemas.microsoft.com/office/powerpoint/2010/main" val="1505308312"/>
      </p:ext>
    </p:extLst>
  </p:cSld>
  <p:clrMapOvr>
    <a:masterClrMapping/>
  </p:clrMapOvr>
</p:sld>
</file>

<file path=ppt/theme/theme1.xml><?xml version="1.0" encoding="utf-8"?>
<a:theme xmlns:a="http://schemas.openxmlformats.org/drawingml/2006/main" name="Office Theme">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28577573-47c2-4f3f-a8f6-06ba88295bab"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F36075CECB0B14599E9491FC4B5921F" ma:contentTypeVersion="10" ma:contentTypeDescription="Create a new document." ma:contentTypeScope="" ma:versionID="cf7219a5c8bfd17ca56f8b112c55985c">
  <xsd:schema xmlns:xsd="http://www.w3.org/2001/XMLSchema" xmlns:xs="http://www.w3.org/2001/XMLSchema" xmlns:p="http://schemas.microsoft.com/office/2006/metadata/properties" xmlns:ns3="28577573-47c2-4f3f-a8f6-06ba88295bab" xmlns:ns4="66d0c0f2-f2d9-4405-b0a1-1d72fe1025e6" targetNamespace="http://schemas.microsoft.com/office/2006/metadata/properties" ma:root="true" ma:fieldsID="8ca2a644d868436ce35f857b10004c3f" ns3:_="" ns4:_="">
    <xsd:import namespace="28577573-47c2-4f3f-a8f6-06ba88295bab"/>
    <xsd:import namespace="66d0c0f2-f2d9-4405-b0a1-1d72fe1025e6"/>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_activity" minOccurs="0"/>
                <xsd:element ref="ns3:MediaServiceObjectDetectorVersion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8577573-47c2-4f3f-a8f6-06ba88295ba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_activity" ma:index="15" nillable="true" ma:displayName="_activity" ma:hidden="true" ma:internalName="_activity">
      <xsd:simpleType>
        <xsd:restriction base="dms:Note"/>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earchProperties" ma:index="17"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6d0c0f2-f2d9-4405-b0a1-1d72fe1025e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6293766-96E8-446E-8F46-5BE10F8326B5}">
  <ds:schemaRefs>
    <ds:schemaRef ds:uri="http://schemas.microsoft.com/sharepoint/v3/contenttype/forms"/>
  </ds:schemaRefs>
</ds:datastoreItem>
</file>

<file path=customXml/itemProps2.xml><?xml version="1.0" encoding="utf-8"?>
<ds:datastoreItem xmlns:ds="http://schemas.openxmlformats.org/officeDocument/2006/customXml" ds:itemID="{4D835304-24C6-42D6-92D3-860DD09E6BC5}">
  <ds:schemaRefs>
    <ds:schemaRef ds:uri="28577573-47c2-4f3f-a8f6-06ba88295bab"/>
    <ds:schemaRef ds:uri="http://purl.org/dc/terms/"/>
    <ds:schemaRef ds:uri="http://purl.org/dc/elements/1.1/"/>
    <ds:schemaRef ds:uri="http://www.w3.org/XML/1998/namespace"/>
    <ds:schemaRef ds:uri="http://schemas.microsoft.com/office/2006/documentManagement/types"/>
    <ds:schemaRef ds:uri="http://purl.org/dc/dcmitype/"/>
    <ds:schemaRef ds:uri="66d0c0f2-f2d9-4405-b0a1-1d72fe1025e6"/>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9C6E36D6-D4B8-48AD-949D-7E70CCF53B8B}">
  <ds:schemaRefs>
    <ds:schemaRef ds:uri="28577573-47c2-4f3f-a8f6-06ba88295bab"/>
    <ds:schemaRef ds:uri="66d0c0f2-f2d9-4405-b0a1-1d72fe1025e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0</TotalTime>
  <Words>2672</Words>
  <Application>Microsoft Office PowerPoint</Application>
  <PresentationFormat>Custom</PresentationFormat>
  <Paragraphs>222</Paragraphs>
  <Slides>18</Slides>
  <Notes>9</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University at Buffalo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 Research Poster Template</dc:title>
  <dc:creator>James G Snyder</dc:creator>
  <cp:lastModifiedBy>Victoria Iuzzolino1</cp:lastModifiedBy>
  <cp:revision>132</cp:revision>
  <dcterms:created xsi:type="dcterms:W3CDTF">2023-02-16T17:40:21Z</dcterms:created>
  <dcterms:modified xsi:type="dcterms:W3CDTF">2025-05-05T20:37:30Z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2020-02-05T00:00:00Z</vt:filetime>
  </property>
  <property fmtid="{D5CDD505-2E9C-101B-9397-08002B2CF9AE}" pid="3" name="Creator">
    <vt:lpwstr>Acrobat PDFMaker 19 for PowerPoint</vt:lpwstr>
  </property>
  <property fmtid="{D5CDD505-2E9C-101B-9397-08002B2CF9AE}" pid="4" name="LastSaved">
    <vt:filetime>2023-02-16T00:00:00Z</vt:filetime>
  </property>
  <property fmtid="{D5CDD505-2E9C-101B-9397-08002B2CF9AE}" pid="5" name="Producer">
    <vt:lpwstr>Adobe PDF Library 19.21.90</vt:lpwstr>
  </property>
  <property fmtid="{D5CDD505-2E9C-101B-9397-08002B2CF9AE}" pid="6" name="ContentTypeId">
    <vt:lpwstr>0x0101006F36075CECB0B14599E9491FC4B5921F</vt:lpwstr>
  </property>
</Properties>
</file>