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31" r:id="rId3"/>
    <p:sldId id="258" r:id="rId4"/>
    <p:sldId id="257" r:id="rId5"/>
    <p:sldId id="330" r:id="rId6"/>
    <p:sldId id="260" r:id="rId7"/>
    <p:sldId id="323" r:id="rId8"/>
    <p:sldId id="273" r:id="rId9"/>
    <p:sldId id="274" r:id="rId10"/>
    <p:sldId id="276" r:id="rId11"/>
    <p:sldId id="265" r:id="rId12"/>
    <p:sldId id="259" r:id="rId13"/>
    <p:sldId id="266" r:id="rId14"/>
    <p:sldId id="267" r:id="rId15"/>
    <p:sldId id="325" r:id="rId16"/>
    <p:sldId id="326" r:id="rId17"/>
    <p:sldId id="263" r:id="rId18"/>
    <p:sldId id="271" r:id="rId19"/>
    <p:sldId id="329" r:id="rId20"/>
    <p:sldId id="327" r:id="rId21"/>
    <p:sldId id="328" r:id="rId22"/>
    <p:sldId id="269" r:id="rId23"/>
    <p:sldId id="301" r:id="rId24"/>
    <p:sldId id="324" r:id="rId25"/>
    <p:sldId id="305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32" r:id="rId36"/>
    <p:sldId id="333" r:id="rId37"/>
    <p:sldId id="334" r:id="rId38"/>
    <p:sldId id="33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532C-A741-46FC-B4D2-1EDF2F4562F8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5CFE-38E8-497A-873A-12ED6AF23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37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7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27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88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14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61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21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170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567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44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ws.amazon.com/free/?sc_ichannel=ha&amp;sc_icountry=en&amp;sc_icampaign=freetier&amp;sc_icontent=ha_112&amp;sc_idetail=ha_en_112_1&amp;sc_iplace=ha_hero_c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Cloud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Cluster level: racks connected by one cluster-level switch</a:t>
            </a:r>
          </a:p>
          <a:p>
            <a:r>
              <a:rPr lang="en-US" sz="2800" dirty="0" smtClean="0"/>
              <a:t>Rack level: 42 blade servers layered one above another, connected by a local Ethernet switch (1~10 GPS).</a:t>
            </a:r>
          </a:p>
          <a:p>
            <a:r>
              <a:rPr lang="en-US" sz="2800" dirty="0" smtClean="0"/>
              <a:t>Server level: inside a blade enclosure, multiple units connected thru PCI bus.</a:t>
            </a:r>
          </a:p>
          <a:p>
            <a:pPr lvl="1"/>
            <a:r>
              <a:rPr lang="en-US" dirty="0" smtClean="0"/>
              <a:t>Multi-core CPU, internal cache, local shared DRAM, directly attached disk drives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7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75210" y="1690429"/>
            <a:ext cx="7735390" cy="5015171"/>
          </a:xfrm>
          <a:prstGeom prst="rect">
            <a:avLst/>
          </a:prstGeom>
          <a:noFill/>
          <a:ln/>
        </p:spPr>
      </p:pic>
      <p:grpSp>
        <p:nvGrpSpPr>
          <p:cNvPr id="6" name="Group 5"/>
          <p:cNvGrpSpPr/>
          <p:nvPr/>
        </p:nvGrpSpPr>
        <p:grpSpPr>
          <a:xfrm>
            <a:off x="112680" y="4311026"/>
            <a:ext cx="1711372" cy="984141"/>
            <a:chOff x="152400" y="5334000"/>
            <a:chExt cx="1196831" cy="793505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52400" y="5334000"/>
              <a:ext cx="1196831" cy="5326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Chip (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node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)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2 </a:t>
              </a:r>
              <a:r>
                <a:rPr lang="es-ES_tradnl" altLang="en-US" sz="1451" dirty="0" err="1" smtClean="0">
                  <a:solidFill>
                    <a:schemeClr val="tx1"/>
                  </a:solidFill>
                  <a:latin typeface="Tahoma" panose="020B0604030504040204" pitchFamily="34" charset="0"/>
                </a:rPr>
                <a:t>processors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24799" y="5864926"/>
              <a:ext cx="95832" cy="2625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8257" y="3429000"/>
            <a:ext cx="1912353" cy="986118"/>
            <a:chOff x="727978" y="4452357"/>
            <a:chExt cx="1337386" cy="795099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27978" y="4452357"/>
              <a:ext cx="1337386" cy="5326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Compute 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Card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2 </a:t>
              </a:r>
              <a:r>
                <a:rPr lang="es-ES_tradnl" altLang="en-US" sz="1451" dirty="0" smtClean="0">
                  <a:solidFill>
                    <a:schemeClr val="tx1"/>
                  </a:solidFill>
                  <a:latin typeface="Tahoma" panose="020B0604030504040204" pitchFamily="34" charset="0"/>
                </a:rPr>
                <a:t>chips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51377" y="4984877"/>
              <a:ext cx="95832" cy="2625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262850" y="2590709"/>
            <a:ext cx="1796637" cy="1143144"/>
            <a:chOff x="1856" y="1111"/>
            <a:chExt cx="1180" cy="860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56" y="1111"/>
              <a:ext cx="1180" cy="5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Node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Card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 smtClean="0">
                  <a:solidFill>
                    <a:schemeClr val="tx1"/>
                  </a:solidFill>
                  <a:latin typeface="Tahoma" panose="020B0604030504040204" pitchFamily="34" charset="0"/>
                </a:rPr>
                <a:t>16 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compute, 0-2 I/O </a:t>
              </a:r>
              <a:r>
                <a:rPr lang="es-ES_tradnl" altLang="en-US" sz="1451" dirty="0" err="1" smtClean="0">
                  <a:solidFill>
                    <a:schemeClr val="tx1"/>
                  </a:solidFill>
                  <a:latin typeface="Tahoma" panose="020B0604030504040204" pitchFamily="34" charset="0"/>
                </a:rPr>
                <a:t>cards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448" y="1726"/>
              <a:ext cx="90" cy="2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424310" y="5339831"/>
            <a:ext cx="1285053" cy="935782"/>
            <a:chOff x="5365" y="2971"/>
            <a:chExt cx="844" cy="704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365" y="3178"/>
              <a:ext cx="844" cy="4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System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64 </a:t>
              </a:r>
              <a:r>
                <a:rPr lang="es-ES_tradnl" altLang="en-US" sz="1451" dirty="0" smtClean="0">
                  <a:solidFill>
                    <a:schemeClr val="tx1"/>
                  </a:solidFill>
                  <a:latin typeface="Tahoma" panose="020B0604030504040204" pitchFamily="34" charset="0"/>
                </a:rPr>
                <a:t>Racks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 flipV="1">
              <a:off x="5443" y="2971"/>
              <a:ext cx="181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596041" y="5641144"/>
            <a:ext cx="1921488" cy="951734"/>
            <a:chOff x="3977" y="3107"/>
            <a:chExt cx="1262" cy="716"/>
          </a:xfrm>
        </p:grpSpPr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977" y="3326"/>
              <a:ext cx="1262" cy="4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38" tIns="42452" rIns="81638" bIns="42452">
              <a:spAutoFit/>
            </a:bodyPr>
            <a:lstStyle>
              <a:lvl1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Rack</a:t>
              </a:r>
            </a:p>
            <a:p>
              <a:pPr algn="ctr" defTabSz="829452">
                <a:lnSpc>
                  <a:spcPct val="100000"/>
                </a:lnSpc>
                <a:buClrTx/>
                <a:buSzTx/>
              </a:pP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32 </a:t>
              </a:r>
              <a:r>
                <a:rPr lang="es-ES_tradnl" altLang="en-US" sz="1451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Node</a:t>
              </a:r>
              <a:r>
                <a:rPr lang="es-ES_tradnl" altLang="en-US" sz="1451" dirty="0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s-ES_tradnl" altLang="en-US" sz="1451" dirty="0" err="1" smtClean="0">
                  <a:solidFill>
                    <a:schemeClr val="tx1"/>
                  </a:solidFill>
                  <a:latin typeface="Tahoma" panose="020B0604030504040204" pitchFamily="34" charset="0"/>
                </a:rPr>
                <a:t>cards</a:t>
              </a:r>
              <a:endParaRPr lang="es-ES_tradnl" altLang="en-US" sz="1451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 flipV="1">
              <a:off x="4354" y="3107"/>
              <a:ext cx="91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38" tIns="42452" rIns="81638" bIns="42452">
              <a:spAutoFit/>
            </a:bodyPr>
            <a:lstStyle/>
            <a:p>
              <a:endParaRPr lang="en-US" sz="1633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76201" y="6388236"/>
            <a:ext cx="397471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Timothy 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</a:rPr>
              <a:t>Mark </a:t>
            </a:r>
            <a:r>
              <a:rPr lang="en-US" altLang="en-US" sz="1200" dirty="0" smtClean="0">
                <a:solidFill>
                  <a:schemeClr val="bg1">
                    <a:lumMod val="65000"/>
                  </a:schemeClr>
                </a:solidFill>
              </a:rPr>
              <a:t>Pinkston, José </a:t>
            </a:r>
            <a:r>
              <a:rPr lang="en-US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Duato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Typical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architecture: Networking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Fundamental challenge:</a:t>
            </a:r>
          </a:p>
          <a:p>
            <a:pPr lvl="1"/>
            <a:r>
              <a:rPr lang="en-US" dirty="0" smtClean="0"/>
              <a:t>How to interconnect 100K nodes using commodity switches?</a:t>
            </a:r>
          </a:p>
          <a:p>
            <a:r>
              <a:rPr lang="en-US" sz="2800" dirty="0" smtClean="0"/>
              <a:t>Switch price goes super-linearly with port counts.</a:t>
            </a:r>
          </a:p>
          <a:p>
            <a:r>
              <a:rPr lang="en-US" sz="2800" dirty="0" smtClean="0"/>
              <a:t>Cost too much by using one huge switch</a:t>
            </a:r>
          </a:p>
          <a:p>
            <a:r>
              <a:rPr lang="en-US" sz="2800" dirty="0" smtClean="0"/>
              <a:t>Thus two-level switches at rack- and cluster-levels</a:t>
            </a:r>
          </a:p>
          <a:p>
            <a:pPr lvl="1"/>
            <a:r>
              <a:rPr lang="en-US" dirty="0" smtClean="0"/>
              <a:t>Rack-level switch connects 40 servers inside a rack </a:t>
            </a:r>
          </a:p>
          <a:p>
            <a:pPr lvl="1"/>
            <a:r>
              <a:rPr lang="en-US" dirty="0" smtClean="0"/>
              <a:t>Rack-level switches use uplinks to one cluster-level switch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architecture: Networking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Characteristic: Cluster-level bandwidth is scarce</a:t>
            </a:r>
          </a:p>
          <a:p>
            <a:pPr lvl="1"/>
            <a:r>
              <a:rPr lang="en-US" dirty="0" smtClean="0"/>
              <a:t>Intra-rack is faster, cheaper than inter-rack</a:t>
            </a:r>
          </a:p>
          <a:p>
            <a:r>
              <a:rPr lang="en-US" sz="2800" dirty="0" smtClean="0"/>
              <a:t>Implication to software/programmer: be aware of rack-level locality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architecture: Networking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Three-level fat tree topology</a:t>
            </a:r>
          </a:p>
          <a:p>
            <a:pPr lvl="1"/>
            <a:r>
              <a:rPr lang="en-US" dirty="0" smtClean="0"/>
              <a:t>Cluster-level switch becomes the bottleneck</a:t>
            </a:r>
          </a:p>
          <a:p>
            <a:pPr lvl="1"/>
            <a:r>
              <a:rPr lang="en-US" dirty="0" smtClean="0"/>
              <a:t>Oversubscribing network at cluster-level switch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92" y="3435839"/>
            <a:ext cx="5841508" cy="31935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4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networking: Other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3340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SDN: network virtualization</a:t>
            </a:r>
          </a:p>
          <a:p>
            <a:pPr lvl="1"/>
            <a:r>
              <a:rPr lang="en-US" dirty="0" smtClean="0"/>
              <a:t>Idea: pulling control plane (intelligence) out of data plane.</a:t>
            </a:r>
          </a:p>
          <a:p>
            <a:pPr lvl="1"/>
            <a:r>
              <a:rPr lang="en-US" dirty="0" smtClean="0"/>
              <a:t>In database, the idea is to separate schema and data store.</a:t>
            </a:r>
          </a:p>
          <a:p>
            <a:pPr lvl="1"/>
            <a:r>
              <a:rPr lang="en-US" dirty="0" smtClean="0"/>
              <a:t>In computer, the idea is to </a:t>
            </a:r>
            <a:r>
              <a:rPr lang="en-US" dirty="0" err="1" smtClean="0"/>
              <a:t>virtualize</a:t>
            </a:r>
            <a:r>
              <a:rPr lang="en-US" dirty="0" smtClean="0"/>
              <a:t> computing unit from HW</a:t>
            </a:r>
          </a:p>
          <a:p>
            <a:pPr lvl="1"/>
            <a:r>
              <a:rPr lang="en-US" dirty="0" smtClean="0"/>
              <a:t>SDN enables software controlled network management, and simplifies it.</a:t>
            </a:r>
          </a:p>
          <a:p>
            <a:pPr lvl="1"/>
            <a:r>
              <a:rPr lang="en-US" dirty="0" smtClean="0"/>
              <a:t>Important: VM in cloud causes connection endpoints to float, making network management increasing complicated.</a:t>
            </a:r>
          </a:p>
          <a:p>
            <a:pPr lvl="1"/>
            <a:endParaRPr lang="en-US" sz="1100" dirty="0"/>
          </a:p>
          <a:p>
            <a:r>
              <a:rPr lang="en-US" dirty="0"/>
              <a:t>Comparing </a:t>
            </a:r>
            <a:r>
              <a:rPr lang="en-US" dirty="0" smtClean="0"/>
              <a:t>cloud, HPC network’s more demanding</a:t>
            </a:r>
          </a:p>
          <a:p>
            <a:pPr lvl="1"/>
            <a:r>
              <a:rPr lang="en-US" dirty="0" smtClean="0"/>
              <a:t>Use of high-end </a:t>
            </a:r>
            <a:r>
              <a:rPr lang="en-US" sz="2800" dirty="0" err="1" smtClean="0"/>
              <a:t>Infini</a:t>
            </a:r>
            <a:r>
              <a:rPr lang="en-US" sz="2800" dirty="0" smtClean="0"/>
              <a:t>-band</a:t>
            </a:r>
            <a:endParaRPr lang="en-US" dirty="0"/>
          </a:p>
          <a:p>
            <a:pPr lvl="1"/>
            <a:r>
              <a:rPr lang="en-US" dirty="0" smtClean="0"/>
              <a:t>Networking at CPU level.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8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architecture: Storage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7467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layout options:</a:t>
            </a:r>
          </a:p>
          <a:p>
            <a:pPr lvl="1"/>
            <a:r>
              <a:rPr lang="en-US" dirty="0" smtClean="0"/>
              <a:t>NAS: Network attached storage</a:t>
            </a:r>
          </a:p>
          <a:p>
            <a:pPr lvl="2"/>
            <a:r>
              <a:rPr lang="en-US" sz="2800" dirty="0" smtClean="0"/>
              <a:t>Dedicated cluster for storage service</a:t>
            </a:r>
          </a:p>
          <a:p>
            <a:pPr lvl="2"/>
            <a:r>
              <a:rPr lang="en-US" sz="2800" dirty="0" smtClean="0"/>
              <a:t>Better security, easier to outsource</a:t>
            </a:r>
          </a:p>
          <a:p>
            <a:pPr lvl="1"/>
            <a:r>
              <a:rPr lang="en-US" dirty="0" smtClean="0"/>
              <a:t>Disk collocated with computing units</a:t>
            </a:r>
          </a:p>
          <a:p>
            <a:pPr lvl="2"/>
            <a:r>
              <a:rPr lang="en-US" sz="2800" dirty="0" smtClean="0"/>
              <a:t>Disk drives attached to individual servers</a:t>
            </a:r>
          </a:p>
          <a:p>
            <a:pPr lvl="2"/>
            <a:r>
              <a:rPr lang="en-US" sz="2800" dirty="0" smtClean="0"/>
              <a:t>Better locality: adopted by GFS, HDFS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44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architecture: Storage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7467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Storage medium</a:t>
            </a:r>
          </a:p>
          <a:p>
            <a:r>
              <a:rPr lang="en-US" dirty="0" smtClean="0"/>
              <a:t>HDD:</a:t>
            </a:r>
          </a:p>
          <a:p>
            <a:pPr lvl="1"/>
            <a:r>
              <a:rPr lang="en-US" dirty="0" smtClean="0"/>
              <a:t>Class: desktop-class, enterprise-grade</a:t>
            </a:r>
          </a:p>
          <a:p>
            <a:pPr lvl="1"/>
            <a:r>
              <a:rPr lang="en-US" dirty="0" smtClean="0"/>
              <a:t>Characteristics: fault rate with variance </a:t>
            </a:r>
          </a:p>
          <a:p>
            <a:r>
              <a:rPr lang="en-US" dirty="0" smtClean="0"/>
              <a:t>SSD: NAND flash technology</a:t>
            </a:r>
          </a:p>
          <a:p>
            <a:pPr lvl="1"/>
            <a:r>
              <a:rPr lang="en-US" dirty="0" smtClean="0"/>
              <a:t>SSD is displacing HDD, but still more $ per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44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hardware used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commodity?</a:t>
            </a:r>
          </a:p>
          <a:p>
            <a:pPr lvl="1"/>
            <a:r>
              <a:rPr lang="en-US" dirty="0" smtClean="0"/>
              <a:t>Wimpy servers</a:t>
            </a:r>
          </a:p>
          <a:p>
            <a:pPr lvl="1"/>
            <a:r>
              <a:rPr lang="en-US" dirty="0" smtClean="0"/>
              <a:t>Brawny servers</a:t>
            </a:r>
          </a:p>
          <a:p>
            <a:pPr lvl="1"/>
            <a:r>
              <a:rPr lang="en-US" dirty="0" smtClean="0"/>
              <a:t>High-end servers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Wimpy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even slower CPU:</a:t>
            </a:r>
          </a:p>
          <a:p>
            <a:pPr lvl="1"/>
            <a:r>
              <a:rPr lang="en-US" dirty="0" smtClean="0"/>
              <a:t>CPU for embedded system, mobile-class CPU,</a:t>
            </a:r>
          </a:p>
          <a:p>
            <a:pPr lvl="1"/>
            <a:endParaRPr lang="en-US" dirty="0"/>
          </a:p>
          <a:p>
            <a:r>
              <a:rPr lang="en-US" dirty="0" smtClean="0"/>
              <a:t>The cases for slower CPUs and wimpy servers:</a:t>
            </a:r>
          </a:p>
          <a:p>
            <a:pPr lvl="1"/>
            <a:r>
              <a:rPr lang="en-US" dirty="0" smtClean="0"/>
              <a:t>It is cheaper to buy slower CPUs for the same throughput.</a:t>
            </a:r>
          </a:p>
          <a:p>
            <a:pPr lvl="1"/>
            <a:r>
              <a:rPr lang="en-US" dirty="0" smtClean="0"/>
              <a:t>Many applications are memory- or IO-bound</a:t>
            </a:r>
          </a:p>
          <a:p>
            <a:pPr lvl="1"/>
            <a:r>
              <a:rPr lang="en-US" dirty="0" smtClean="0"/>
              <a:t>Slower CPUs are more power efficient:</a:t>
            </a:r>
          </a:p>
          <a:p>
            <a:pPr lvl="2"/>
            <a:r>
              <a:rPr lang="en-US" dirty="0" smtClean="0"/>
              <a:t>Power decreases by </a:t>
            </a:r>
            <a:r>
              <a:rPr lang="en-US" i="1" dirty="0" smtClean="0"/>
              <a:t>O(k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 if CPU frequency decreases by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Systems: </a:t>
            </a:r>
          </a:p>
          <a:p>
            <a:pPr lvl="1"/>
            <a:r>
              <a:rPr lang="en-US" dirty="0" smtClean="0"/>
              <a:t>FAWN project[8]: Key-value storage on Flash memory with less powerful cores.</a:t>
            </a:r>
          </a:p>
          <a:p>
            <a:pPr lvl="1"/>
            <a:r>
              <a:rPr lang="en-US" dirty="0" smtClean="0"/>
              <a:t>Industry: AMD </a:t>
            </a:r>
            <a:r>
              <a:rPr lang="en-US" dirty="0" err="1" smtClean="0"/>
              <a:t>SeaMicro</a:t>
            </a:r>
            <a:r>
              <a:rPr lang="en-US" dirty="0" smtClean="0"/>
              <a:t> [1], HP Moonshot [74]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Brawny versus wimpy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Wimpy server: Atom-based embedded machines </a:t>
            </a:r>
          </a:p>
          <a:p>
            <a:r>
              <a:rPr lang="en-US" dirty="0" smtClean="0"/>
              <a:t>Brawny server: Xeon-based servers</a:t>
            </a:r>
          </a:p>
          <a:p>
            <a:endParaRPr lang="en-US" dirty="0"/>
          </a:p>
          <a:p>
            <a:r>
              <a:rPr lang="en-US" dirty="0" smtClean="0"/>
              <a:t>The cases against wimpy servers</a:t>
            </a:r>
          </a:p>
          <a:p>
            <a:pPr lvl="1"/>
            <a:r>
              <a:rPr lang="en-US" dirty="0" smtClean="0"/>
              <a:t>Hardware cost versus software cost</a:t>
            </a:r>
          </a:p>
          <a:p>
            <a:pPr lvl="1"/>
            <a:r>
              <a:rPr lang="en-US" dirty="0" smtClean="0"/>
              <a:t>CPU cost versus networking cost</a:t>
            </a:r>
          </a:p>
          <a:p>
            <a:pPr lvl="1"/>
            <a:r>
              <a:rPr lang="en-US" dirty="0" smtClean="0"/>
              <a:t>Challenging to schedule if smaller server/bins</a:t>
            </a:r>
          </a:p>
          <a:p>
            <a:pPr lvl="1"/>
            <a:endParaRPr lang="en-US" dirty="0"/>
          </a:p>
          <a:p>
            <a:r>
              <a:rPr lang="en-US" dirty="0" smtClean="0"/>
              <a:t>Bottom-line: </a:t>
            </a:r>
          </a:p>
          <a:p>
            <a:pPr lvl="1"/>
            <a:r>
              <a:rPr lang="en-US" dirty="0" smtClean="0"/>
              <a:t>The sweet spot is to favor low-end range of server-class machines (or high-end personal computers)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3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9517"/>
            <a:ext cx="7391400" cy="5130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6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</a:t>
            </a:r>
            <a:r>
              <a:rPr lang="en-US" dirty="0" err="1" smtClean="0"/>
              <a:t>btwn</a:t>
            </a:r>
            <a:r>
              <a:rPr lang="en-US" dirty="0" smtClean="0"/>
              <a:t> network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perf</a:t>
            </a:r>
            <a:r>
              <a:rPr lang="en-US" dirty="0" smtClean="0"/>
              <a:t>. is </a:t>
            </a:r>
            <a:r>
              <a:rPr lang="en-US" dirty="0"/>
              <a:t>so </a:t>
            </a:r>
            <a:r>
              <a:rPr lang="en-US" dirty="0" smtClean="0"/>
              <a:t>improved that locality does not even matter (much) in the disk tier.</a:t>
            </a:r>
          </a:p>
          <a:p>
            <a:pPr lvl="1"/>
            <a:r>
              <a:rPr lang="en-US" dirty="0" smtClean="0"/>
              <a:t>Remote memory access (thru network) is faster than local disk IO.</a:t>
            </a:r>
          </a:p>
          <a:p>
            <a:pPr lvl="1"/>
            <a:endParaRPr lang="en-US" dirty="0"/>
          </a:p>
          <a:p>
            <a:r>
              <a:rPr lang="en-US" dirty="0" smtClean="0"/>
              <a:t>Data locality matters at Flash level and above in storage hierarchy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1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Cloud software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software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User-facing software</a:t>
            </a:r>
          </a:p>
          <a:p>
            <a:pPr lvl="1"/>
            <a:r>
              <a:rPr lang="en-US" dirty="0" smtClean="0"/>
              <a:t>Programming framework</a:t>
            </a:r>
          </a:p>
          <a:p>
            <a:pPr lvl="1"/>
            <a:r>
              <a:rPr lang="en-US" dirty="0" smtClean="0"/>
              <a:t>Hardware abstraction</a:t>
            </a:r>
          </a:p>
          <a:p>
            <a:pPr lvl="1"/>
            <a:r>
              <a:rPr lang="en-US" sz="2000" dirty="0" smtClean="0"/>
              <a:t>Examples: GFS/HDFS, </a:t>
            </a:r>
            <a:r>
              <a:rPr lang="en-US" sz="2000" dirty="0" err="1" smtClean="0"/>
              <a:t>BigTable</a:t>
            </a:r>
            <a:r>
              <a:rPr lang="en-US" sz="2000" dirty="0" smtClean="0"/>
              <a:t>/</a:t>
            </a:r>
            <a:r>
              <a:rPr lang="en-US" sz="2000" dirty="0" smtClean="0">
                <a:sym typeface="Wingdings" pitchFamily="2" charset="2"/>
              </a:rPr>
              <a:t>Spanner/</a:t>
            </a:r>
            <a:r>
              <a:rPr lang="en-US" sz="2000" dirty="0" err="1" smtClean="0">
                <a:sym typeface="Wingdings" pitchFamily="2" charset="2"/>
              </a:rPr>
              <a:t>ElasticSearch</a:t>
            </a:r>
            <a:r>
              <a:rPr lang="en-US" sz="2000" dirty="0" smtClean="0">
                <a:sym typeface="Wingdings" pitchFamily="2" charset="2"/>
              </a:rPr>
              <a:t>/Titan, </a:t>
            </a:r>
            <a:r>
              <a:rPr lang="en-US" sz="2000" dirty="0" err="1" smtClean="0">
                <a:sym typeface="Wingdings" pitchFamily="2" charset="2"/>
              </a:rPr>
              <a:t>Memcached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MapReduce</a:t>
            </a:r>
            <a:r>
              <a:rPr lang="en-US" sz="2000" dirty="0" smtClean="0">
                <a:sym typeface="Wingdings" pitchFamily="2" charset="2"/>
              </a:rPr>
              <a:t>/YARN/Impala/Spark/Hive, </a:t>
            </a:r>
            <a:r>
              <a:rPr lang="en-US" sz="2000" dirty="0" smtClean="0">
                <a:sym typeface="Wingdings" pitchFamily="2" charset="2"/>
              </a:rPr>
              <a:t>Chubby/Zookeeper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</a:t>
            </a:r>
            <a:r>
              <a:rPr lang="en-US" sz="2800" dirty="0" smtClean="0"/>
              <a:t>software: used by administrator</a:t>
            </a:r>
          </a:p>
          <a:p>
            <a:pPr lvl="1"/>
            <a:r>
              <a:rPr lang="en-US" dirty="0" smtClean="0"/>
              <a:t>Maintenance by resource mgmt, scheduling, </a:t>
            </a:r>
            <a:r>
              <a:rPr lang="en-US" dirty="0" err="1" smtClean="0"/>
              <a:t>perf</a:t>
            </a:r>
            <a:r>
              <a:rPr lang="en-US" dirty="0" smtClean="0"/>
              <a:t>. monitoring/debugging</a:t>
            </a:r>
          </a:p>
          <a:p>
            <a:pPr lvl="1"/>
            <a:r>
              <a:rPr lang="en-US" dirty="0" smtClean="0"/>
              <a:t>Deployment by image </a:t>
            </a:r>
            <a:r>
              <a:rPr lang="en-US" dirty="0" err="1" smtClean="0"/>
              <a:t>config</a:t>
            </a:r>
            <a:r>
              <a:rPr lang="en-US" dirty="0" smtClean="0"/>
              <a:t>./distr.</a:t>
            </a:r>
          </a:p>
          <a:p>
            <a:pPr lvl="1"/>
            <a:r>
              <a:rPr lang="en-US" sz="2000" dirty="0" smtClean="0"/>
              <a:t>Examples: Dapper/</a:t>
            </a:r>
            <a:r>
              <a:rPr lang="en-US" sz="2000" dirty="0" err="1" smtClean="0"/>
              <a:t>Htrace</a:t>
            </a:r>
            <a:r>
              <a:rPr lang="en-US" sz="2000" dirty="0" smtClean="0"/>
              <a:t>/</a:t>
            </a:r>
            <a:r>
              <a:rPr lang="en-US" sz="2000" dirty="0" err="1" smtClean="0"/>
              <a:t>Xtrace</a:t>
            </a:r>
            <a:r>
              <a:rPr lang="en-US" sz="2000" dirty="0" smtClean="0"/>
              <a:t>, MS Autopilot, Google’s system </a:t>
            </a:r>
            <a:r>
              <a:rPr lang="en-US" sz="2000" dirty="0" smtClean="0"/>
              <a:t>health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User-facing software: Programming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Why programming framework dedicated for cloud?</a:t>
            </a:r>
          </a:p>
          <a:p>
            <a:pPr lvl="1"/>
            <a:r>
              <a:rPr lang="en-US" dirty="0" smtClean="0"/>
              <a:t>Handles all complexities introduced by large-scale cloud</a:t>
            </a:r>
          </a:p>
          <a:p>
            <a:pPr lvl="2"/>
            <a:r>
              <a:rPr lang="en-US" dirty="0" smtClean="0"/>
              <a:t>Data </a:t>
            </a:r>
            <a:r>
              <a:rPr lang="en-US" dirty="0" err="1" smtClean="0"/>
              <a:t>sharding</a:t>
            </a:r>
            <a:r>
              <a:rPr lang="en-US" dirty="0" smtClean="0"/>
              <a:t>, distribution, fault tolerance</a:t>
            </a:r>
          </a:p>
          <a:p>
            <a:pPr lvl="1"/>
            <a:r>
              <a:rPr lang="en-US" dirty="0" smtClean="0"/>
              <a:t>Present programmer an abstract and clean view</a:t>
            </a:r>
          </a:p>
          <a:p>
            <a:pPr lvl="1"/>
            <a:endParaRPr lang="en-US" dirty="0"/>
          </a:p>
          <a:p>
            <a:r>
              <a:rPr lang="en-US" dirty="0" smtClean="0"/>
              <a:t>Programming framework: </a:t>
            </a:r>
            <a:r>
              <a:rPr lang="en-US" dirty="0"/>
              <a:t>Computation</a:t>
            </a:r>
            <a:endParaRPr lang="en-US" dirty="0" smtClean="0"/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: </a:t>
            </a:r>
            <a:r>
              <a:rPr lang="en-US" i="1" dirty="0" smtClean="0"/>
              <a:t>map()/reduce()</a:t>
            </a:r>
          </a:p>
          <a:p>
            <a:pPr lvl="1"/>
            <a:r>
              <a:rPr lang="en-US" dirty="0" smtClean="0"/>
              <a:t>Hive: </a:t>
            </a:r>
            <a:r>
              <a:rPr lang="en-US" i="1" dirty="0" smtClean="0"/>
              <a:t>SQL</a:t>
            </a:r>
          </a:p>
          <a:p>
            <a:pPr lvl="1"/>
            <a:r>
              <a:rPr lang="en-US" dirty="0" err="1" smtClean="0"/>
              <a:t>Drayd</a:t>
            </a:r>
            <a:r>
              <a:rPr lang="en-US" dirty="0" smtClean="0"/>
              <a:t>: </a:t>
            </a:r>
            <a:r>
              <a:rPr lang="en-US" i="1" dirty="0" smtClean="0"/>
              <a:t>DAG dataflow</a:t>
            </a:r>
          </a:p>
          <a:p>
            <a:pPr lvl="1"/>
            <a:r>
              <a:rPr lang="en-US" dirty="0" smtClean="0"/>
              <a:t>Spark: </a:t>
            </a:r>
            <a:r>
              <a:rPr lang="en-US" i="1" dirty="0" smtClean="0"/>
              <a:t>parallelized dataset (RDD)</a:t>
            </a:r>
          </a:p>
          <a:p>
            <a:pPr lvl="1"/>
            <a:r>
              <a:rPr lang="en-US" dirty="0" err="1" smtClean="0"/>
              <a:t>Pregel</a:t>
            </a:r>
            <a:r>
              <a:rPr lang="en-US" dirty="0" smtClean="0"/>
              <a:t>:</a:t>
            </a:r>
            <a:r>
              <a:rPr lang="en-US" i="1" dirty="0" smtClean="0"/>
              <a:t> Graph computations</a:t>
            </a:r>
          </a:p>
          <a:p>
            <a:pPr lvl="1"/>
            <a:r>
              <a:rPr lang="en-US" i="1" dirty="0" smtClean="0"/>
              <a:t>Chubby/zookeeper: locking</a:t>
            </a:r>
          </a:p>
          <a:p>
            <a:r>
              <a:rPr lang="en-US" dirty="0"/>
              <a:t>Programming framework: Storage</a:t>
            </a:r>
            <a:endParaRPr lang="en-US" dirty="0" smtClean="0"/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, Dynamo, </a:t>
            </a:r>
            <a:r>
              <a:rPr lang="en-US" dirty="0" err="1" smtClean="0"/>
              <a:t>etc</a:t>
            </a:r>
            <a:r>
              <a:rPr lang="en-US" dirty="0" smtClean="0"/>
              <a:t>: </a:t>
            </a:r>
            <a:r>
              <a:rPr lang="en-US" i="1" dirty="0" smtClean="0"/>
              <a:t>put()/get()</a:t>
            </a:r>
          </a:p>
          <a:p>
            <a:pPr lvl="1"/>
            <a:r>
              <a:rPr lang="en-US" dirty="0" smtClean="0"/>
              <a:t>Google FS, HDFS, </a:t>
            </a:r>
            <a:r>
              <a:rPr lang="en-US" dirty="0" err="1" smtClean="0"/>
              <a:t>etc</a:t>
            </a:r>
            <a:r>
              <a:rPr lang="en-US" dirty="0" smtClean="0"/>
              <a:t>: </a:t>
            </a:r>
            <a:r>
              <a:rPr lang="en-US" i="1" dirty="0" smtClean="0"/>
              <a:t>file abstraction</a:t>
            </a:r>
          </a:p>
          <a:p>
            <a:pPr lvl="1"/>
            <a:r>
              <a:rPr lang="en-US" dirty="0" smtClean="0"/>
              <a:t>Titan: </a:t>
            </a:r>
            <a:r>
              <a:rPr lang="en-US" i="1" dirty="0" smtClean="0"/>
              <a:t>graph abstraction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19166" t="18519" r="5416" b="5555"/>
          <a:stretch/>
        </p:blipFill>
        <p:spPr>
          <a:xfrm>
            <a:off x="4820299" y="3505200"/>
            <a:ext cx="4171301" cy="2362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59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Input &amp; Output: sets of &lt;key, value&gt; pairs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Programmer writes 2 functions: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 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in_key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in_value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-&gt; list(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out_key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intermediate_value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Processes &lt;</a:t>
            </a:r>
            <a:r>
              <a:rPr lang="en-US" dirty="0" err="1" smtClean="0"/>
              <a:t>k,v</a:t>
            </a:r>
            <a:r>
              <a:rPr lang="en-US" dirty="0" smtClean="0"/>
              <a:t>&gt; pairs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Produces intermediate pairs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reduce (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out_key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list(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interm_val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)) -&gt;    	list(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out_value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Combines intermediate values for a key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Produces a merged set of outputs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42502"/>
            <a:ext cx="145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From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MapReduce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OSDI09 slides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1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Counting Words…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map(String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input_key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input_value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input_key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 document name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input_value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 document contents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each word w in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input_value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 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EmitIntermediate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(w, "1");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reduce(String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output_key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intermediate_values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output_key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 a word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output_values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 a list of counts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result = 0;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each v in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intermediate_values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result +=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(v);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Emit(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(result));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943600"/>
            <a:ext cx="62896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MapReduce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handles all the other details!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42502"/>
            <a:ext cx="145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From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MapReduce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OSDI09 slides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6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parallelization work?</a:t>
            </a:r>
          </a:p>
        </p:txBody>
      </p:sp>
      <p:pic>
        <p:nvPicPr>
          <p:cNvPr id="11267" name="Picture 4" descr="http://code.google.com/edu/parallel/img/mrfig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295400"/>
            <a:ext cx="71723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3581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FILE(s)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295400" y="4038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442502"/>
            <a:ext cx="145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From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MapReduce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OSDI09 slides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2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Two questions to start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 comes to “Cloud”, what is first thing coming to your mind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… what’s new in/with Cloud?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358140" y="5313681"/>
            <a:ext cx="8525194" cy="469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42582" y="3568701"/>
            <a:ext cx="8525194" cy="469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lIns="0" rIns="0"/>
          <a:lstStyle/>
          <a:p>
            <a:pPr eaLnBrk="1" hangingPunct="1"/>
            <a:r>
              <a:rPr lang="en-US" sz="4000" smtClean="0"/>
              <a:t>Hadoop MapReduce: A Closer Look</a:t>
            </a:r>
          </a:p>
        </p:txBody>
      </p:sp>
      <p:sp>
        <p:nvSpPr>
          <p:cNvPr id="3" name="Can 2"/>
          <p:cNvSpPr/>
          <p:nvPr/>
        </p:nvSpPr>
        <p:spPr>
          <a:xfrm>
            <a:off x="685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620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V="1">
            <a:off x="1066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743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7168" name="Straight Arrow Connector 7167"/>
          <p:cNvCxnSpPr>
            <a:endCxn id="13" idx="0"/>
          </p:cNvCxnSpPr>
          <p:nvPr/>
        </p:nvCxnSpPr>
        <p:spPr>
          <a:xfrm>
            <a:off x="2057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6" idx="2"/>
            <a:endCxn id="33" idx="0"/>
          </p:cNvCxnSpPr>
          <p:nvPr/>
        </p:nvCxnSpPr>
        <p:spPr>
          <a:xfrm>
            <a:off x="27432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endCxn id="34" idx="0"/>
          </p:cNvCxnSpPr>
          <p:nvPr/>
        </p:nvCxnSpPr>
        <p:spPr>
          <a:xfrm>
            <a:off x="34290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46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7177" name="Straight Arrow Connector 7176"/>
          <p:cNvCxnSpPr>
            <a:stCxn id="13" idx="2"/>
            <a:endCxn id="41" idx="0"/>
          </p:cNvCxnSpPr>
          <p:nvPr/>
        </p:nvCxnSpPr>
        <p:spPr>
          <a:xfrm>
            <a:off x="2057400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/>
          <p:cNvCxnSpPr>
            <a:stCxn id="33" idx="2"/>
            <a:endCxn id="42" idx="0"/>
          </p:cNvCxnSpPr>
          <p:nvPr/>
        </p:nvCxnSpPr>
        <p:spPr>
          <a:xfrm>
            <a:off x="27432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/>
          <p:cNvCxnSpPr>
            <a:stCxn id="34" idx="2"/>
            <a:endCxn id="43" idx="0"/>
          </p:cNvCxnSpPr>
          <p:nvPr/>
        </p:nvCxnSpPr>
        <p:spPr>
          <a:xfrm>
            <a:off x="34290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800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004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183" name="Straight Arrow Connector 7182"/>
          <p:cNvCxnSpPr>
            <a:stCxn id="41" idx="2"/>
            <a:endCxn id="52" idx="0"/>
          </p:cNvCxnSpPr>
          <p:nvPr/>
        </p:nvCxnSpPr>
        <p:spPr>
          <a:xfrm>
            <a:off x="2057400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>
            <a:stCxn id="42" idx="2"/>
            <a:endCxn id="53" idx="0"/>
          </p:cNvCxnSpPr>
          <p:nvPr/>
        </p:nvCxnSpPr>
        <p:spPr>
          <a:xfrm>
            <a:off x="27432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/>
          <p:cNvCxnSpPr>
            <a:stCxn id="43" idx="2"/>
            <a:endCxn id="54" idx="0"/>
          </p:cNvCxnSpPr>
          <p:nvPr/>
        </p:nvCxnSpPr>
        <p:spPr>
          <a:xfrm>
            <a:off x="34290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7187"/>
          <p:cNvSpPr txBox="1">
            <a:spLocks noChangeArrowheads="1"/>
          </p:cNvSpPr>
          <p:nvPr/>
        </p:nvSpPr>
        <p:spPr bwMode="auto">
          <a:xfrm>
            <a:off x="552450" y="3338513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96863" y="3990975"/>
            <a:ext cx="185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7190" name="Straight Arrow Connector 7189"/>
          <p:cNvCxnSpPr>
            <a:stCxn id="52" idx="2"/>
            <a:endCxn id="62" idx="0"/>
          </p:cNvCxnSpPr>
          <p:nvPr/>
        </p:nvCxnSpPr>
        <p:spPr>
          <a:xfrm>
            <a:off x="2057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stCxn id="53" idx="2"/>
            <a:endCxn id="62" idx="0"/>
          </p:cNvCxnSpPr>
          <p:nvPr/>
        </p:nvCxnSpPr>
        <p:spPr>
          <a:xfrm>
            <a:off x="2743200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/>
          <p:cNvCxnSpPr>
            <a:stCxn id="54" idx="2"/>
            <a:endCxn id="62" idx="0"/>
          </p:cNvCxnSpPr>
          <p:nvPr/>
        </p:nvCxnSpPr>
        <p:spPr>
          <a:xfrm flipH="1">
            <a:off x="2743200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28800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7196" name="Straight Arrow Connector 7195"/>
          <p:cNvCxnSpPr>
            <a:stCxn id="62" idx="2"/>
            <a:endCxn id="70" idx="0"/>
          </p:cNvCxnSpPr>
          <p:nvPr/>
        </p:nvCxnSpPr>
        <p:spPr>
          <a:xfrm>
            <a:off x="2743200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28800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7198" name="Straight Connector 7197"/>
          <p:cNvCxnSpPr>
            <a:stCxn id="74" idx="2"/>
          </p:cNvCxnSpPr>
          <p:nvPr/>
        </p:nvCxnSpPr>
        <p:spPr>
          <a:xfrm>
            <a:off x="2743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6863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6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813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7150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6863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52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  <a:endCxn id="73" idx="0"/>
          </p:cNvCxnSpPr>
          <p:nvPr/>
        </p:nvCxnSpPr>
        <p:spPr>
          <a:xfrm>
            <a:off x="2743200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3" idx="2"/>
            <a:endCxn id="74" idx="0"/>
          </p:cNvCxnSpPr>
          <p:nvPr/>
        </p:nvCxnSpPr>
        <p:spPr>
          <a:xfrm>
            <a:off x="2743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750888" y="5729288"/>
            <a:ext cx="1328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2113" y="6248400"/>
            <a:ext cx="143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99" name="Can 98"/>
          <p:cNvSpPr/>
          <p:nvPr/>
        </p:nvSpPr>
        <p:spPr>
          <a:xfrm>
            <a:off x="7772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80772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8486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70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03" name="Straight Connector 102"/>
          <p:cNvCxnSpPr>
            <a:stCxn id="99" idx="1"/>
          </p:cNvCxnSpPr>
          <p:nvPr/>
        </p:nvCxnSpPr>
        <p:spPr>
          <a:xfrm flipV="1">
            <a:off x="8153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484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6484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570538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563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421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5799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107" idx="0"/>
          </p:cNvCxnSpPr>
          <p:nvPr/>
        </p:nvCxnSpPr>
        <p:spPr>
          <a:xfrm>
            <a:off x="64849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8" idx="0"/>
          </p:cNvCxnSpPr>
          <p:nvPr/>
        </p:nvCxnSpPr>
        <p:spPr>
          <a:xfrm>
            <a:off x="71707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70538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563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421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115" name="Straight Arrow Connector 114"/>
          <p:cNvCxnSpPr>
            <a:stCxn id="106" idx="2"/>
            <a:endCxn id="112" idx="0"/>
          </p:cNvCxnSpPr>
          <p:nvPr/>
        </p:nvCxnSpPr>
        <p:spPr>
          <a:xfrm>
            <a:off x="5799138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13" idx="0"/>
          </p:cNvCxnSpPr>
          <p:nvPr/>
        </p:nvCxnSpPr>
        <p:spPr>
          <a:xfrm>
            <a:off x="64849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4" idx="0"/>
          </p:cNvCxnSpPr>
          <p:nvPr/>
        </p:nvCxnSpPr>
        <p:spPr>
          <a:xfrm>
            <a:off x="71707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70538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563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9421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121" name="Straight Arrow Connector 120"/>
          <p:cNvCxnSpPr>
            <a:stCxn id="112" idx="2"/>
            <a:endCxn id="118" idx="0"/>
          </p:cNvCxnSpPr>
          <p:nvPr/>
        </p:nvCxnSpPr>
        <p:spPr>
          <a:xfrm>
            <a:off x="5799138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9" idx="0"/>
          </p:cNvCxnSpPr>
          <p:nvPr/>
        </p:nvCxnSpPr>
        <p:spPr>
          <a:xfrm>
            <a:off x="64849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0" idx="0"/>
          </p:cNvCxnSpPr>
          <p:nvPr/>
        </p:nvCxnSpPr>
        <p:spPr>
          <a:xfrm>
            <a:off x="71707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483475" y="3348038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7738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13588" y="3990975"/>
            <a:ext cx="1849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127" name="Straight Arrow Connector 126"/>
          <p:cNvCxnSpPr>
            <a:stCxn id="118" idx="2"/>
            <a:endCxn id="125" idx="0"/>
          </p:cNvCxnSpPr>
          <p:nvPr/>
        </p:nvCxnSpPr>
        <p:spPr>
          <a:xfrm>
            <a:off x="5799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5" idx="0"/>
          </p:cNvCxnSpPr>
          <p:nvPr/>
        </p:nvCxnSpPr>
        <p:spPr>
          <a:xfrm>
            <a:off x="6484938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  <a:endCxn id="125" idx="0"/>
          </p:cNvCxnSpPr>
          <p:nvPr/>
        </p:nvCxnSpPr>
        <p:spPr>
          <a:xfrm flipH="1">
            <a:off x="6484938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570538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131" name="Straight Arrow Connector 130"/>
          <p:cNvCxnSpPr>
            <a:stCxn id="125" idx="2"/>
            <a:endCxn id="130" idx="0"/>
          </p:cNvCxnSpPr>
          <p:nvPr/>
        </p:nvCxnSpPr>
        <p:spPr>
          <a:xfrm>
            <a:off x="6484938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570538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570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>
            <a:off x="6484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915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553075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44855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8267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267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2" idx="0"/>
          </p:cNvCxnSpPr>
          <p:nvPr/>
        </p:nvCxnSpPr>
        <p:spPr>
          <a:xfrm>
            <a:off x="6484938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33" idx="0"/>
          </p:cNvCxnSpPr>
          <p:nvPr/>
        </p:nvCxnSpPr>
        <p:spPr>
          <a:xfrm>
            <a:off x="6484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343775" y="5729288"/>
            <a:ext cx="1328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7543800" y="6259513"/>
            <a:ext cx="143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1054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1571625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1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686550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2</a:t>
            </a:r>
          </a:p>
        </p:txBody>
      </p:sp>
      <p:cxnSp>
        <p:nvCxnSpPr>
          <p:cNvPr id="75" name="Straight Arrow Connector 74"/>
          <p:cNvCxnSpPr>
            <a:stCxn id="125" idx="2"/>
            <a:endCxn id="70" idx="0"/>
          </p:cNvCxnSpPr>
          <p:nvPr/>
        </p:nvCxnSpPr>
        <p:spPr>
          <a:xfrm flipH="1"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130" idx="0"/>
          </p:cNvCxnSpPr>
          <p:nvPr/>
        </p:nvCxnSpPr>
        <p:spPr>
          <a:xfrm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4000500" y="4076700"/>
            <a:ext cx="1181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b="1" i="1"/>
              <a:t>Shuffling </a:t>
            </a:r>
          </a:p>
          <a:p>
            <a:pPr algn="ctr" eaLnBrk="1" hangingPunct="1"/>
            <a:r>
              <a:rPr lang="en-US" sz="1200" b="1" i="1"/>
              <a:t>Process</a:t>
            </a:r>
          </a:p>
          <a:p>
            <a:pPr algn="ctr" eaLnBrk="1" hangingPunct="1"/>
            <a:endParaRPr lang="en-US" sz="1200"/>
          </a:p>
          <a:p>
            <a:pPr algn="ctr" eaLnBrk="1" hangingPunct="1"/>
            <a:endParaRPr lang="en-US" sz="1200"/>
          </a:p>
          <a:p>
            <a:pPr algn="ctr" eaLnBrk="1" hangingPunct="1"/>
            <a:r>
              <a:rPr lang="en-US" sz="1200"/>
              <a:t>Intermediate </a:t>
            </a:r>
          </a:p>
          <a:p>
            <a:pPr algn="ctr" eaLnBrk="1" hangingPunct="1"/>
            <a:r>
              <a:rPr lang="en-US" sz="1200"/>
              <a:t>(K,V) pairs </a:t>
            </a:r>
          </a:p>
          <a:p>
            <a:pPr algn="ctr" eaLnBrk="1" hangingPunct="1"/>
            <a:r>
              <a:rPr lang="en-US" sz="1200"/>
              <a:t>exchanged by </a:t>
            </a:r>
          </a:p>
          <a:p>
            <a:pPr algn="ctr" eaLnBrk="1" hangingPunct="1"/>
            <a:r>
              <a:rPr lang="en-US" sz="1200"/>
              <a:t>all nodes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85087" y="44664"/>
            <a:ext cx="14589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From CMU CS 15-440</a:t>
            </a:r>
          </a:p>
          <a:p>
            <a:pPr algn="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Gregory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kesden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0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User-facing software: storage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Unstructured data storage</a:t>
            </a:r>
            <a:endParaRPr lang="en-US" sz="3600" dirty="0" smtClean="0"/>
          </a:p>
          <a:p>
            <a:endParaRPr lang="en-US" sz="4000" dirty="0" smtClean="0"/>
          </a:p>
          <a:p>
            <a:r>
              <a:rPr lang="en-US" sz="4000" dirty="0" smtClean="0"/>
              <a:t>Structured data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2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Unstructured </a:t>
            </a:r>
            <a:r>
              <a:rPr lang="en-US" dirty="0" smtClean="0"/>
              <a:t>storage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large data blobs</a:t>
            </a:r>
          </a:p>
          <a:p>
            <a:pPr lvl="1"/>
            <a:r>
              <a:rPr lang="en-US" dirty="0" smtClean="0"/>
              <a:t>GFS/Closure[58,55,101]</a:t>
            </a:r>
          </a:p>
          <a:p>
            <a:pPr lvl="1"/>
            <a:r>
              <a:rPr lang="en-US" dirty="0" smtClean="0"/>
              <a:t>Core design: fault tolerance</a:t>
            </a:r>
          </a:p>
          <a:p>
            <a:pPr lvl="2"/>
            <a:r>
              <a:rPr lang="en-US" dirty="0" smtClean="0"/>
              <a:t>Where to replicate: avoid </a:t>
            </a:r>
            <a:r>
              <a:rPr lang="en-US" dirty="0" err="1" smtClean="0"/>
              <a:t>colocation</a:t>
            </a:r>
            <a:r>
              <a:rPr lang="en-US" dirty="0" smtClean="0"/>
              <a:t> in single fault domain.</a:t>
            </a:r>
          </a:p>
          <a:p>
            <a:pPr lvl="2"/>
            <a:r>
              <a:rPr lang="en-US" dirty="0" smtClean="0"/>
              <a:t>How to replicate: extra data copy, or Reed-Solomon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4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1" y="4838197"/>
            <a:ext cx="2816774" cy="2019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</a:t>
            </a:r>
            <a:r>
              <a:rPr lang="en-US" dirty="0" smtClean="0"/>
              <a:t>storage in cloud: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Scalable data </a:t>
            </a:r>
            <a:r>
              <a:rPr lang="en-US" dirty="0"/>
              <a:t>store: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[26], Dynamo[36]: </a:t>
            </a:r>
            <a:r>
              <a:rPr lang="en-US" dirty="0"/>
              <a:t>eventual consistency, sacrificed functionality</a:t>
            </a:r>
          </a:p>
          <a:p>
            <a:pPr lvl="1"/>
            <a:r>
              <a:rPr lang="en-US" dirty="0"/>
              <a:t>Megastore, Spanner: stronger-consistency, SQL-like functionality</a:t>
            </a:r>
          </a:p>
          <a:p>
            <a:pPr lvl="2"/>
            <a:r>
              <a:rPr lang="en-US" dirty="0" smtClean="0"/>
              <a:t>Megastore[13]: </a:t>
            </a:r>
            <a:r>
              <a:rPr lang="en-US" dirty="0"/>
              <a:t>synchronous writes</a:t>
            </a:r>
          </a:p>
          <a:p>
            <a:pPr lvl="2"/>
            <a:r>
              <a:rPr lang="en-US" dirty="0" smtClean="0"/>
              <a:t>Spanner[32]: efficiently </a:t>
            </a:r>
            <a:r>
              <a:rPr lang="en-US" dirty="0"/>
              <a:t>serialize globally distributed </a:t>
            </a:r>
            <a:r>
              <a:rPr lang="en-US" dirty="0" err="1"/>
              <a:t>tx</a:t>
            </a:r>
            <a:r>
              <a:rPr lang="en-US" dirty="0"/>
              <a:t>.</a:t>
            </a:r>
          </a:p>
          <a:p>
            <a:r>
              <a:rPr lang="en-US" dirty="0"/>
              <a:t>In-memory store: high-performance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[53]: a distributed cache on top of storage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[113]: storage purely in memory</a:t>
            </a:r>
          </a:p>
          <a:p>
            <a:pPr lvl="2"/>
            <a:r>
              <a:rPr lang="en-US" dirty="0" smtClean="0"/>
              <a:t>Replicated on 3 remote memory units = stored on disk</a:t>
            </a:r>
            <a:endParaRPr lang="en-US" dirty="0"/>
          </a:p>
          <a:p>
            <a:pPr lvl="1"/>
            <a:r>
              <a:rPr lang="en-US" dirty="0" smtClean="0"/>
              <a:t>FAWN-KV[8]: </a:t>
            </a:r>
            <a:r>
              <a:rPr lang="en-US" dirty="0"/>
              <a:t>on SSD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5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storages by design principle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3559861"/>
              </p:ext>
            </p:extLst>
          </p:nvPr>
        </p:nvGraphicFramePr>
        <p:xfrm>
          <a:off x="762000" y="1674341"/>
          <a:ext cx="7620000" cy="442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764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BigTable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Dynamo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Spanner, megastore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RAMCloud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FAWN-KV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Memcached</a:t>
                      </a:r>
                      <a:endParaRPr lang="en-US" dirty="0"/>
                    </a:p>
                  </a:txBody>
                  <a:tcPr/>
                </a:tc>
              </a:tr>
              <a:tr h="818635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5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 smtClean="0"/>
                    </a:p>
                  </a:txBody>
                  <a:tcPr/>
                </a:tc>
              </a:tr>
              <a:tr h="818635">
                <a:tc>
                  <a:txBody>
                    <a:bodyPr/>
                    <a:lstStyle/>
                    <a:p>
                      <a:r>
                        <a:rPr lang="en-US" dirty="0" smtClean="0"/>
                        <a:t>Richness of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5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 smtClean="0"/>
                    </a:p>
                  </a:txBody>
                  <a:tcPr/>
                </a:tc>
              </a:tr>
              <a:tr h="818635"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r>
                        <a:rPr lang="en-US" baseline="0" dirty="0" smtClean="0"/>
                        <a:t>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5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5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 smtClean="0"/>
                    </a:p>
                  </a:txBody>
                  <a:tcPr/>
                </a:tc>
              </a:tr>
              <a:tr h="818635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21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software: Monitoring/</a:t>
            </a:r>
            <a:r>
              <a:rPr lang="en-US" dirty="0" err="1" smtClean="0"/>
              <a:t>perf</a:t>
            </a:r>
            <a:r>
              <a:rPr lang="en-US" dirty="0" smtClean="0"/>
              <a:t>.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Service-level dashboards</a:t>
            </a:r>
          </a:p>
          <a:p>
            <a:pPr lvl="1"/>
            <a:r>
              <a:rPr lang="en-US" dirty="0" smtClean="0"/>
              <a:t>End-to-end request time</a:t>
            </a:r>
          </a:p>
          <a:p>
            <a:pPr lvl="1"/>
            <a:r>
              <a:rPr lang="en-US" dirty="0" smtClean="0"/>
              <a:t>Quality of service (for SLA)</a:t>
            </a:r>
          </a:p>
          <a:p>
            <a:r>
              <a:rPr lang="en-US" dirty="0" smtClean="0"/>
              <a:t>Performance debugging tools</a:t>
            </a:r>
          </a:p>
          <a:p>
            <a:pPr lvl="1"/>
            <a:r>
              <a:rPr lang="en-US" dirty="0" smtClean="0"/>
              <a:t>Need to know “why” a service is slow</a:t>
            </a:r>
            <a:endParaRPr lang="en-US" dirty="0"/>
          </a:p>
          <a:p>
            <a:pPr lvl="1"/>
            <a:r>
              <a:rPr lang="en-US" dirty="0" smtClean="0"/>
              <a:t>Per-node health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4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Perf</a:t>
            </a:r>
            <a:r>
              <a:rPr lang="en-US" dirty="0" smtClean="0"/>
              <a:t>. debugging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Tracing: track distributed execution of a request on multiple machines</a:t>
            </a:r>
          </a:p>
          <a:p>
            <a:pPr lvl="1"/>
            <a:r>
              <a:rPr lang="en-US" dirty="0"/>
              <a:t>Instrumentation systems: </a:t>
            </a:r>
          </a:p>
          <a:p>
            <a:pPr lvl="2"/>
            <a:r>
              <a:rPr lang="en-US" dirty="0"/>
              <a:t>Modify application/middleware to </a:t>
            </a:r>
            <a:br>
              <a:rPr lang="en-US" dirty="0"/>
            </a:br>
            <a:r>
              <a:rPr lang="en-US" dirty="0"/>
              <a:t>pass tracing info. across </a:t>
            </a:r>
            <a:br>
              <a:rPr lang="en-US" dirty="0"/>
            </a:br>
            <a:r>
              <a:rPr lang="en-US" dirty="0"/>
              <a:t>machine/component boundaries.</a:t>
            </a:r>
          </a:p>
          <a:p>
            <a:pPr lvl="2"/>
            <a:r>
              <a:rPr lang="en-US" dirty="0"/>
              <a:t>Pip, Magpie, X-trace and Dapper.</a:t>
            </a:r>
          </a:p>
          <a:p>
            <a:pPr lvl="1"/>
            <a:r>
              <a:rPr lang="en-US" dirty="0" smtClean="0"/>
              <a:t>Black-box monitoring systems: </a:t>
            </a:r>
          </a:p>
          <a:p>
            <a:pPr lvl="2"/>
            <a:r>
              <a:rPr lang="en-US" dirty="0" smtClean="0"/>
              <a:t>Observing network traffic.</a:t>
            </a:r>
          </a:p>
          <a:p>
            <a:pPr lvl="2"/>
            <a:r>
              <a:rPr lang="en-US" dirty="0" smtClean="0"/>
              <a:t>Inferring the message correlations.</a:t>
            </a:r>
          </a:p>
          <a:p>
            <a:r>
              <a:rPr lang="en-US" dirty="0" smtClean="0"/>
              <a:t>Profiling: resource utilization</a:t>
            </a:r>
          </a:p>
          <a:p>
            <a:pPr lvl="1"/>
            <a:r>
              <a:rPr lang="en-US" dirty="0" smtClean="0"/>
              <a:t>By sampling performance counter</a:t>
            </a:r>
          </a:p>
          <a:p>
            <a:pPr lvl="1"/>
            <a:r>
              <a:rPr lang="en-US" dirty="0" smtClean="0"/>
              <a:t>GWP: per-machine profile information combined with procedure identity (symbolic information in binary)</a:t>
            </a:r>
          </a:p>
          <a:p>
            <a:pPr lvl="2"/>
            <a:r>
              <a:rPr lang="en-US" dirty="0" smtClean="0"/>
              <a:t>Which program uses memory the most?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3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</a:t>
            </a:r>
            <a:r>
              <a:rPr lang="en-US" dirty="0" err="1" smtClean="0"/>
              <a:t>HBase</a:t>
            </a:r>
            <a:r>
              <a:rPr lang="en-US" dirty="0" smtClean="0"/>
              <a:t> tracing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732" y="2667000"/>
            <a:ext cx="4268468" cy="4114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YCSB is a service-level measurement tool</a:t>
            </a:r>
          </a:p>
          <a:p>
            <a:pPr lvl="1"/>
            <a:r>
              <a:rPr lang="en-US" sz="2000" dirty="0" smtClean="0"/>
              <a:t>How long is a Get?</a:t>
            </a:r>
            <a:endParaRPr lang="en-US" sz="2000" dirty="0"/>
          </a:p>
          <a:p>
            <a:r>
              <a:rPr lang="en-US" sz="2400" dirty="0" smtClean="0"/>
              <a:t>HTrace is a </a:t>
            </a:r>
            <a:r>
              <a:rPr lang="en-US" sz="2400" dirty="0"/>
              <a:t>tracing tool</a:t>
            </a:r>
          </a:p>
          <a:p>
            <a:pPr lvl="1"/>
            <a:r>
              <a:rPr lang="en-US" sz="2000" dirty="0" smtClean="0"/>
              <a:t>How long Get spend on ZK?</a:t>
            </a:r>
          </a:p>
          <a:p>
            <a:pPr lvl="1"/>
            <a:r>
              <a:rPr lang="en-US" sz="2000" dirty="0" smtClean="0"/>
              <a:t>How </a:t>
            </a:r>
            <a:r>
              <a:rPr lang="en-US" sz="2000" dirty="0"/>
              <a:t>long </a:t>
            </a:r>
            <a:r>
              <a:rPr lang="en-US" sz="2000" dirty="0" smtClean="0"/>
              <a:t>Get </a:t>
            </a:r>
            <a:r>
              <a:rPr lang="en-US" sz="2000" dirty="0"/>
              <a:t>spend on </a:t>
            </a:r>
            <a:r>
              <a:rPr lang="en-US" sz="2000" dirty="0" smtClean="0"/>
              <a:t>RS?</a:t>
            </a:r>
            <a:endParaRPr lang="en-US" sz="2000" dirty="0"/>
          </a:p>
          <a:p>
            <a:pPr lvl="1"/>
            <a:r>
              <a:rPr lang="en-US" sz="2000" dirty="0" smtClean="0"/>
              <a:t>…</a:t>
            </a:r>
          </a:p>
          <a:p>
            <a:r>
              <a:rPr lang="en-US" sz="2400" dirty="0" smtClean="0"/>
              <a:t>Log collection</a:t>
            </a:r>
          </a:p>
          <a:p>
            <a:r>
              <a:rPr lang="en-US" sz="2400" dirty="0" smtClean="0"/>
              <a:t>Log analysis</a:t>
            </a:r>
          </a:p>
          <a:p>
            <a:r>
              <a:rPr lang="en-US" sz="2400" dirty="0" smtClean="0"/>
              <a:t>Log 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9" name="Group 30"/>
          <p:cNvGrpSpPr/>
          <p:nvPr/>
        </p:nvGrpSpPr>
        <p:grpSpPr>
          <a:xfrm>
            <a:off x="304800" y="1661160"/>
            <a:ext cx="3581400" cy="4587240"/>
            <a:chOff x="685800" y="1584960"/>
            <a:chExt cx="2819400" cy="3825240"/>
          </a:xfrm>
        </p:grpSpPr>
        <p:sp>
          <p:nvSpPr>
            <p:cNvPr id="5" name="Flowchart: Process 4"/>
            <p:cNvSpPr/>
            <p:nvPr/>
          </p:nvSpPr>
          <p:spPr>
            <a:xfrm>
              <a:off x="838200" y="2645192"/>
              <a:ext cx="990600" cy="45720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838200" y="4632960"/>
              <a:ext cx="533400" cy="68580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524000" y="4632960"/>
              <a:ext cx="533400" cy="68580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209800" y="4632960"/>
              <a:ext cx="533400" cy="68580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</a:t>
              </a:r>
              <a:endParaRPr lang="en-US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838200" y="3520440"/>
              <a:ext cx="762000" cy="45720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ZK</a:t>
              </a:r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838200" y="4084003"/>
              <a:ext cx="762000" cy="45720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HMaster</a:t>
              </a:r>
              <a:endParaRPr lang="en-US" sz="1200" dirty="0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1285672" y="2955926"/>
              <a:ext cx="543128" cy="146466"/>
            </a:xfrm>
            <a:prstGeom prst="flowChartProces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HTrace</a:t>
              </a:r>
              <a:endParaRPr lang="en-US" sz="500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1365738" y="3824923"/>
              <a:ext cx="234462" cy="152400"/>
            </a:xfrm>
            <a:prstGeom prst="flowChartProces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358118" y="4388486"/>
              <a:ext cx="234462" cy="152400"/>
            </a:xfrm>
            <a:prstGeom prst="flowChartProces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2438400" y="5166360"/>
              <a:ext cx="304800" cy="152400"/>
            </a:xfrm>
            <a:prstGeom prst="flowChartProces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1752600" y="5166360"/>
              <a:ext cx="304800" cy="152400"/>
            </a:xfrm>
            <a:prstGeom prst="flowChartProces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1066800" y="5166360"/>
              <a:ext cx="304800" cy="152400"/>
            </a:xfrm>
            <a:prstGeom prst="flowChartProces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838200" y="1959392"/>
              <a:ext cx="1143000" cy="4572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YCSB</a:t>
              </a:r>
              <a:endParaRPr lang="en-US" dirty="0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2245468" y="1959392"/>
              <a:ext cx="914400" cy="457200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Other </a:t>
              </a:r>
              <a:r>
                <a:rPr lang="en-US" sz="1100" dirty="0" err="1" smtClean="0"/>
                <a:t>Hbase</a:t>
              </a:r>
              <a:r>
                <a:rPr lang="en-US" sz="1100" dirty="0" smtClean="0"/>
                <a:t> programs</a:t>
              </a:r>
              <a:endParaRPr lang="en-US" sz="1100" dirty="0"/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685800" y="1768574"/>
              <a:ext cx="2590800" cy="1425257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Alternate Process 25"/>
            <p:cNvSpPr/>
            <p:nvPr/>
          </p:nvSpPr>
          <p:spPr>
            <a:xfrm>
              <a:off x="685800" y="3413760"/>
              <a:ext cx="2819400" cy="199644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8680" y="1584960"/>
              <a:ext cx="7315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200" y="3229094"/>
              <a:ext cx="914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5600" y="4785360"/>
              <a:ext cx="381000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…</a:t>
              </a:r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4218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use of traces: </a:t>
            </a:r>
            <a:br>
              <a:rPr lang="en-US" dirty="0" smtClean="0"/>
            </a:br>
            <a:r>
              <a:rPr lang="en-US" dirty="0" smtClean="0"/>
              <a:t>Tail tolerance to achieve SLA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87" y="3505200"/>
            <a:ext cx="4292413" cy="335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Traces are used to build detailed cost model</a:t>
            </a:r>
          </a:p>
          <a:p>
            <a:r>
              <a:rPr lang="en-US" sz="2800" dirty="0" smtClean="0"/>
              <a:t>Performance variability in individual system components can not be ignored!</a:t>
            </a:r>
          </a:p>
          <a:p>
            <a:pPr lvl="1"/>
            <a:r>
              <a:rPr lang="en-US" sz="2400" dirty="0" smtClean="0"/>
              <a:t>The effect accumulates as system scales.</a:t>
            </a:r>
          </a:p>
          <a:p>
            <a:r>
              <a:rPr lang="en-US" dirty="0" smtClean="0"/>
              <a:t>Tackled by speculative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6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-35587"/>
          <a:ext cx="9144000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3962400"/>
                <a:gridCol w="2743200"/>
              </a:tblGrid>
              <a:tr h="356961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 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features</a:t>
                      </a:r>
                      <a:endParaRPr lang="en-US" dirty="0"/>
                    </a:p>
                  </a:txBody>
                  <a:tcPr/>
                </a:tc>
              </a:tr>
              <a:tr h="1917411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# of servers: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Cluster/</a:t>
                      </a:r>
                      <a:r>
                        <a:rPr lang="en-US" baseline="0" dirty="0" smtClean="0"/>
                        <a:t>rack/servers</a:t>
                      </a:r>
                    </a:p>
                    <a:p>
                      <a:r>
                        <a:rPr lang="en-US" dirty="0" smtClean="0"/>
                        <a:t>Commodity hardware</a:t>
                      </a:r>
                    </a:p>
                    <a:p>
                      <a:r>
                        <a:rPr lang="en-US" dirty="0" smtClean="0"/>
                        <a:t>Is-one-computer: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Homogenous hardware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One organization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Perf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 scale</a:t>
                      </a:r>
                    </a:p>
                    <a:p>
                      <a:r>
                        <a:rPr lang="en-US" dirty="0" smtClean="0"/>
                        <a:t>Error prone</a:t>
                      </a:r>
                    </a:p>
                    <a:p>
                      <a:r>
                        <a:rPr lang="en-US" dirty="0" smtClean="0"/>
                        <a:t>Performance variability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963271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systems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OS: resource </a:t>
                      </a:r>
                      <a:r>
                        <a:rPr lang="en-US" dirty="0" err="1" smtClean="0"/>
                        <a:t>mngt</a:t>
                      </a:r>
                      <a:r>
                        <a:rPr lang="en-US" dirty="0" smtClean="0"/>
                        <a:t>(FS,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),</a:t>
                      </a:r>
                      <a:r>
                        <a:rPr lang="en-US" baseline="0" dirty="0" smtClean="0"/>
                        <a:t> concurrent </a:t>
                      </a:r>
                      <a:r>
                        <a:rPr lang="en-US" baseline="0" dirty="0" err="1" smtClean="0"/>
                        <a:t>prgm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App: compiler,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GFS, HDFS, </a:t>
                      </a:r>
                    </a:p>
                    <a:p>
                      <a:r>
                        <a:rPr lang="en-US" dirty="0" err="1" smtClean="0"/>
                        <a:t>BigTable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Spanner (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NewSQL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err="1" smtClean="0">
                          <a:sym typeface="Wingdings" pitchFamily="2" charset="2"/>
                        </a:rPr>
                        <a:t>ElasticSearch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/Titan</a:t>
                      </a:r>
                    </a:p>
                    <a:p>
                      <a:r>
                        <a:rPr lang="en-US" baseline="0" dirty="0" err="1" smtClean="0">
                          <a:sym typeface="Wingdings" pitchFamily="2" charset="2"/>
                        </a:rPr>
                        <a:t>Memcached</a:t>
                      </a:r>
                      <a:endParaRPr lang="en-US" baseline="0" dirty="0" smtClean="0">
                        <a:sym typeface="Wingdings" pitchFamily="2" charset="2"/>
                      </a:endParaRPr>
                    </a:p>
                    <a:p>
                      <a:r>
                        <a:rPr lang="en-US" baseline="0" dirty="0" err="1" smtClean="0">
                          <a:sym typeface="Wingdings" pitchFamily="2" charset="2"/>
                        </a:rPr>
                        <a:t>MapReduceYARN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ym typeface="Wingdings" pitchFamily="2" charset="2"/>
                        </a:rPr>
                        <a:t>Impala/Spark/Hive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err="1" smtClean="0">
                          <a:sym typeface="Wingdings" pitchFamily="2" charset="2"/>
                        </a:rPr>
                        <a:t>Pregel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/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Giraph</a:t>
                      </a:r>
                      <a:endParaRPr lang="en-US" baseline="0" dirty="0" smtClean="0">
                        <a:sym typeface="Wingdings" pitchFamily="2" charset="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ym typeface="Wingdings" pitchFamily="2" charset="2"/>
                        </a:rPr>
                        <a:t>S4/Storm/Flume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Chubby, Zookeeper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Other: Scheduling, VM/Hypervisor,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</a:p>
                    <a:p>
                      <a:r>
                        <a:rPr lang="en-US" dirty="0" smtClean="0"/>
                        <a:t>Elasticity, power</a:t>
                      </a:r>
                      <a:r>
                        <a:rPr lang="en-US" baseline="0" dirty="0" smtClean="0"/>
                        <a:t> efficiency</a:t>
                      </a:r>
                    </a:p>
                    <a:p>
                      <a:r>
                        <a:rPr lang="en-US" baseline="0" dirty="0" smtClean="0"/>
                        <a:t>CAP: Fault tolerance, availability, consistency</a:t>
                      </a:r>
                    </a:p>
                    <a:p>
                      <a:r>
                        <a:rPr lang="en-US" baseline="0" dirty="0" smtClean="0"/>
                        <a:t>Performance: </a:t>
                      </a:r>
                      <a:r>
                        <a:rPr lang="en-US" baseline="0" dirty="0" smtClean="0"/>
                        <a:t>SLA</a:t>
                      </a:r>
                    </a:p>
                    <a:p>
                      <a:r>
                        <a:rPr lang="en-US" baseline="0" dirty="0" smtClean="0"/>
                        <a:t>Trustworthy, secure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Integrity, authenticity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confidentiality</a:t>
                      </a:r>
                      <a:endParaRPr lang="en-US" dirty="0"/>
                    </a:p>
                  </a:txBody>
                  <a:tcPr/>
                </a:tc>
              </a:tr>
              <a:tr h="1655946">
                <a:tc>
                  <a:txBody>
                    <a:bodyPr/>
                    <a:lstStyle/>
                    <a:p>
                      <a:r>
                        <a:rPr lang="en-US" dirty="0" smtClean="0"/>
                        <a:t>Users/Services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 err="1" smtClean="0"/>
                        <a:t>Iaas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PaaS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SaaS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SLA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Pay-as-you-go (Utility)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Cheap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Popularity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workloads</a:t>
                      </a:r>
                    </a:p>
                    <a:p>
                      <a:r>
                        <a:rPr lang="en-US" dirty="0" smtClean="0"/>
                        <a:t>Cost-saving</a:t>
                      </a:r>
                    </a:p>
                    <a:p>
                      <a:r>
                        <a:rPr lang="en-US" dirty="0" smtClean="0"/>
                        <a:t>Big-data</a:t>
                      </a:r>
                    </a:p>
                    <a:p>
                      <a:r>
                        <a:rPr lang="en-US" dirty="0" smtClean="0"/>
                        <a:t>Always-on, accessible anywhere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smtClean="0"/>
                        <a:t>anytime</a:t>
                      </a:r>
                    </a:p>
                    <a:p>
                      <a:r>
                        <a:rPr lang="en-US" baseline="0" dirty="0" smtClean="0"/>
                        <a:t>Don’t be evil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057400" y="1219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19800" y="1219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057400" y="3886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057400" y="6172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019800" y="6172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934200" y="188398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858001" y="5008179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1600" y="67687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585847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5400" y="350520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>
          <a:xfrm rot="5400000">
            <a:off x="6477000" y="4648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082" name="Picture 2" descr="http://d3q6qq2zt8nhwv.cloudfront.net/168/large-icon.png"/>
          <p:cNvPicPr>
            <a:picLocks noChangeAspect="1" noChangeArrowheads="1"/>
          </p:cNvPicPr>
          <p:nvPr/>
        </p:nvPicPr>
        <p:blipFill>
          <a:blip r:embed="rId2"/>
          <a:srcRect l="17910" t="13277" r="10448" b="12499"/>
          <a:stretch>
            <a:fillRect/>
          </a:stretch>
        </p:blipFill>
        <p:spPr bwMode="auto">
          <a:xfrm>
            <a:off x="152400" y="990600"/>
            <a:ext cx="1828800" cy="1066800"/>
          </a:xfrm>
          <a:prstGeom prst="rect">
            <a:avLst/>
          </a:prstGeom>
          <a:noFill/>
        </p:spPr>
      </p:pic>
      <p:pic>
        <p:nvPicPr>
          <p:cNvPr id="46084" name="Picture 4" descr="http://www.blueacorn.com/images/computer-user-shocked.jpg"/>
          <p:cNvPicPr>
            <a:picLocks noChangeAspect="1" noChangeArrowheads="1"/>
          </p:cNvPicPr>
          <p:nvPr/>
        </p:nvPicPr>
        <p:blipFill>
          <a:blip r:embed="rId3"/>
          <a:srcRect l="2667" t="4000"/>
          <a:stretch>
            <a:fillRect/>
          </a:stretch>
        </p:blipFill>
        <p:spPr bwMode="auto">
          <a:xfrm>
            <a:off x="92117" y="5796193"/>
            <a:ext cx="1660483" cy="985607"/>
          </a:xfrm>
          <a:prstGeom prst="rect">
            <a:avLst/>
          </a:prstGeom>
          <a:noFill/>
        </p:spPr>
      </p:pic>
      <p:pic>
        <p:nvPicPr>
          <p:cNvPr id="46086" name="Picture 6" descr="http://www.cj-computers.com/wp-content/uploads/2013/12/Operating-System-The-Histor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" y="3657600"/>
            <a:ext cx="1333500" cy="13335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438400" y="2328040"/>
            <a:ext cx="3962400" cy="3137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allAtOnce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Course logistic and </a:t>
            </a:r>
            <a:r>
              <a:rPr lang="en-US" dirty="0" err="1" smtClean="0"/>
              <a:t>administrivia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 r="38500" b="4667"/>
          <a:stretch>
            <a:fillRect/>
          </a:stretch>
        </p:blipFill>
        <p:spPr bwMode="auto">
          <a:xfrm>
            <a:off x="95250" y="6096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introductory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31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Cloud </a:t>
            </a:r>
            <a:r>
              <a:rPr lang="en-US" sz="4000" dirty="0" smtClean="0"/>
              <a:t>services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4000" dirty="0" smtClean="0"/>
              <a:t>Cloud architecture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4000" dirty="0" smtClean="0"/>
              <a:t>Cloud systems</a:t>
            </a:r>
          </a:p>
          <a:p>
            <a:r>
              <a:rPr lang="en-US" sz="4000" dirty="0" smtClean="0"/>
              <a:t>Warehouse scale computer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265294" y="152400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277" y="2578864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064" y="375491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IAAS (Infrastructure As A Service) :</a:t>
            </a:r>
            <a:endParaRPr lang="en-US" dirty="0" smtClean="0"/>
          </a:p>
          <a:p>
            <a:pPr lvl="1" fontAlgn="base"/>
            <a:r>
              <a:rPr lang="en-US" dirty="0" smtClean="0"/>
              <a:t>The base layer: Virtual Machines, Storage (Hard Disks), Servers, Network, Load Balancers etc</a:t>
            </a:r>
          </a:p>
          <a:p>
            <a:pPr lvl="1" fontAlgn="base"/>
            <a:r>
              <a:rPr lang="en-US" dirty="0" err="1" smtClean="0"/>
              <a:t>IaaS</a:t>
            </a:r>
            <a:r>
              <a:rPr lang="en-US" dirty="0" smtClean="0"/>
              <a:t> Examples: Amazon EC2, Windows Azure, </a:t>
            </a:r>
            <a:r>
              <a:rPr lang="en-US" dirty="0" err="1" smtClean="0"/>
              <a:t>Rackspace</a:t>
            </a:r>
            <a:r>
              <a:rPr lang="en-US" dirty="0" smtClean="0"/>
              <a:t>, Google Compute Engine.</a:t>
            </a:r>
          </a:p>
          <a:p>
            <a:pPr fontAlgn="base"/>
            <a:r>
              <a:rPr lang="en-US" b="1" dirty="0" smtClean="0"/>
              <a:t>PAAS (Platform As A Service) :</a:t>
            </a:r>
            <a:endParaRPr lang="en-US" dirty="0" smtClean="0"/>
          </a:p>
          <a:p>
            <a:pPr lvl="1" fontAlgn="base"/>
            <a:r>
              <a:rPr lang="en-US" dirty="0" smtClean="0"/>
              <a:t>On top of IAAS: Program runtimes, databases (</a:t>
            </a:r>
            <a:r>
              <a:rPr lang="en-US" dirty="0" err="1" smtClean="0"/>
              <a:t>mySql</a:t>
            </a:r>
            <a:r>
              <a:rPr lang="en-US" dirty="0" smtClean="0"/>
              <a:t>), web servers (tomcat) </a:t>
            </a:r>
          </a:p>
          <a:p>
            <a:pPr lvl="1" fontAlgn="base"/>
            <a:r>
              <a:rPr lang="en-US" dirty="0" err="1" smtClean="0"/>
              <a:t>PaaS</a:t>
            </a:r>
            <a:r>
              <a:rPr lang="en-US" dirty="0" smtClean="0"/>
              <a:t> Examples: AWS Elastic Beanstalk, Windows Azure, </a:t>
            </a:r>
            <a:r>
              <a:rPr lang="en-US" dirty="0" err="1" smtClean="0"/>
              <a:t>Heroku</a:t>
            </a:r>
            <a:r>
              <a:rPr lang="en-US" dirty="0" smtClean="0"/>
              <a:t>, Salesforce.com, Google App Engine, Apache </a:t>
            </a:r>
            <a:r>
              <a:rPr lang="en-US" dirty="0" err="1" smtClean="0"/>
              <a:t>Stratos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SAAS (Software As A Service) :</a:t>
            </a:r>
            <a:endParaRPr lang="en-US" dirty="0" smtClean="0"/>
          </a:p>
          <a:p>
            <a:pPr lvl="1" fontAlgn="base"/>
            <a:r>
              <a:rPr lang="en-US" dirty="0" smtClean="0"/>
              <a:t>On top on PAAS: user-facing apps; just use, no worry about maintenance.</a:t>
            </a:r>
          </a:p>
          <a:p>
            <a:pPr lvl="1" fontAlgn="base"/>
            <a:r>
              <a:rPr lang="en-US" dirty="0" err="1" smtClean="0"/>
              <a:t>SaaS</a:t>
            </a:r>
            <a:r>
              <a:rPr lang="en-US" dirty="0" smtClean="0"/>
              <a:t> Examples: Google Gmail, Google docs, </a:t>
            </a:r>
            <a:r>
              <a:rPr lang="en-US" dirty="0" err="1" smtClean="0"/>
              <a:t>Facebook</a:t>
            </a:r>
            <a:r>
              <a:rPr lang="en-US" dirty="0" smtClean="0"/>
              <a:t>, Microsoft Office 365.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services: the case of AWS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IaaS</a:t>
            </a:r>
            <a:endParaRPr lang="en-US" dirty="0"/>
          </a:p>
        </p:txBody>
      </p:sp>
      <p:pic>
        <p:nvPicPr>
          <p:cNvPr id="1026" name="Picture 2" descr="amazon-900cs051313.jpg (900×522)"/>
          <p:cNvPicPr>
            <a:picLocks noChangeAspect="1" noChangeArrowheads="1"/>
          </p:cNvPicPr>
          <p:nvPr/>
        </p:nvPicPr>
        <p:blipFill>
          <a:blip r:embed="rId3"/>
          <a:srcRect t="23935" b="29965"/>
          <a:stretch>
            <a:fillRect/>
          </a:stretch>
        </p:blipFill>
        <p:spPr bwMode="auto">
          <a:xfrm>
            <a:off x="3314700" y="1371600"/>
            <a:ext cx="4914900" cy="1314144"/>
          </a:xfrm>
          <a:prstGeom prst="rect">
            <a:avLst/>
          </a:prstGeom>
          <a:noFill/>
        </p:spPr>
      </p:pic>
      <p:pic>
        <p:nvPicPr>
          <p:cNvPr id="1028" name="Picture 4" descr="http://www.pyimagesearch.com/wp-content/uploads/2014/10/gpu_amazon_ec2_logo.png"/>
          <p:cNvPicPr>
            <a:picLocks noChangeAspect="1" noChangeArrowheads="1"/>
          </p:cNvPicPr>
          <p:nvPr/>
        </p:nvPicPr>
        <p:blipFill>
          <a:blip r:embed="rId4"/>
          <a:srcRect l="9543" t="16000" r="7753" b="16000"/>
          <a:stretch>
            <a:fillRect/>
          </a:stretch>
        </p:blipFill>
        <p:spPr bwMode="auto">
          <a:xfrm>
            <a:off x="2971800" y="5029200"/>
            <a:ext cx="3962400" cy="1295400"/>
          </a:xfrm>
          <a:prstGeom prst="rect">
            <a:avLst/>
          </a:prstGeom>
          <a:noFill/>
        </p:spPr>
      </p:pic>
      <p:pic>
        <p:nvPicPr>
          <p:cNvPr id="1030" name="Picture 6" descr="http://cloudfuga.com/wp-content/uploads/2013/11/Amazon-DynamoDB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94996"/>
            <a:ext cx="3276600" cy="2175867"/>
          </a:xfrm>
          <a:prstGeom prst="rect">
            <a:avLst/>
          </a:prstGeom>
          <a:noFill/>
        </p:spPr>
      </p:pic>
      <p:pic>
        <p:nvPicPr>
          <p:cNvPr id="41986" name="Picture 2" descr="http://www.w7cloud.com/wp-cloud/uploads/2012/11/Amazon-S3-Storage.gif"/>
          <p:cNvPicPr>
            <a:picLocks noChangeAspect="1" noChangeArrowheads="1"/>
          </p:cNvPicPr>
          <p:nvPr/>
        </p:nvPicPr>
        <p:blipFill>
          <a:blip r:embed="rId6"/>
          <a:srcRect l="20915" t="3200" r="25054" b="4000"/>
          <a:stretch>
            <a:fillRect/>
          </a:stretch>
        </p:blipFill>
        <p:spPr bwMode="auto">
          <a:xfrm>
            <a:off x="6781800" y="4648200"/>
            <a:ext cx="23622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1519</Words>
  <Application>Microsoft Office PowerPoint</Application>
  <PresentationFormat>On-screen Show (4:3)</PresentationFormat>
  <Paragraphs>424</Paragraphs>
  <Slides>38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Distributed Systems in Cloud</vt:lpstr>
      <vt:lpstr>Introduction</vt:lpstr>
      <vt:lpstr>Two questions to start with</vt:lpstr>
      <vt:lpstr>Slide 4</vt:lpstr>
      <vt:lpstr>Course logistic and administrivia </vt:lpstr>
      <vt:lpstr>Overview of introductory lecture</vt:lpstr>
      <vt:lpstr>Cloud services</vt:lpstr>
      <vt:lpstr>Cloud services</vt:lpstr>
      <vt:lpstr>Cloud services: the case of AWS (Link)</vt:lpstr>
      <vt:lpstr>Cloud architecture</vt:lpstr>
      <vt:lpstr>Cloud architecture</vt:lpstr>
      <vt:lpstr>Cloud architecture</vt:lpstr>
      <vt:lpstr>Cloud architecture: Networking (1)</vt:lpstr>
      <vt:lpstr>Cloud architecture: Networking (2)</vt:lpstr>
      <vt:lpstr>Cloud architecture: Networking (3)</vt:lpstr>
      <vt:lpstr>Cloud networking: Other challenges</vt:lpstr>
      <vt:lpstr>Cloud architecture: Storage (1)</vt:lpstr>
      <vt:lpstr>Cloud architecture: Storage (2)</vt:lpstr>
      <vt:lpstr>Commodity hardware used in cloud</vt:lpstr>
      <vt:lpstr>Wimpy servers</vt:lpstr>
      <vt:lpstr>Brawny versus wimpy servers</vt:lpstr>
      <vt:lpstr>Cloud architecture: performance</vt:lpstr>
      <vt:lpstr>Interaction btwn network and storage</vt:lpstr>
      <vt:lpstr>Cloud software systems</vt:lpstr>
      <vt:lpstr>Cloud software systems</vt:lpstr>
      <vt:lpstr>User-facing software: Programming frameworks</vt:lpstr>
      <vt:lpstr>MapReduce Programming Model</vt:lpstr>
      <vt:lpstr>Example: Counting Words…</vt:lpstr>
      <vt:lpstr>How does parallelization work?</vt:lpstr>
      <vt:lpstr>Hadoop MapReduce: A Closer Look</vt:lpstr>
      <vt:lpstr>User-facing software: storage abstractions</vt:lpstr>
      <vt:lpstr>Unstructured storage in cloud</vt:lpstr>
      <vt:lpstr>Structured storage in cloud: Databases</vt:lpstr>
      <vt:lpstr>Cloud storages by design principle</vt:lpstr>
      <vt:lpstr>System software: Monitoring/perf. debugging</vt:lpstr>
      <vt:lpstr>Perf. debugging in distributed systems</vt:lpstr>
      <vt:lpstr>Example:  HBase tracing project</vt:lpstr>
      <vt:lpstr>Example use of traces:  Tail tolerance to achieve SLA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in Cloud</dc:title>
  <dc:creator>yuzhe</dc:creator>
  <cp:lastModifiedBy>yuzhe</cp:lastModifiedBy>
  <cp:revision>32</cp:revision>
  <dcterms:created xsi:type="dcterms:W3CDTF">2006-08-16T00:00:00Z</dcterms:created>
  <dcterms:modified xsi:type="dcterms:W3CDTF">2015-01-16T11:42:24Z</dcterms:modified>
</cp:coreProperties>
</file>