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Lst>
  <p:sldSz cx="13004800" cy="9753600"/>
  <p:notesSz cx="6858000" cy="9144000"/>
  <p:defaultTextStyle>
    <a:lvl1pPr algn="ctr" defTabSz="584200">
      <a:defRPr sz="3600">
        <a:latin typeface="+mn-lt"/>
        <a:ea typeface="+mn-ea"/>
        <a:cs typeface="+mn-cs"/>
        <a:sym typeface="Helvetica Light"/>
      </a:defRPr>
    </a:lvl1pPr>
    <a:lvl2pPr indent="228600" algn="ctr" defTabSz="584200">
      <a:defRPr sz="3600">
        <a:latin typeface="+mn-lt"/>
        <a:ea typeface="+mn-ea"/>
        <a:cs typeface="+mn-cs"/>
        <a:sym typeface="Helvetica Light"/>
      </a:defRPr>
    </a:lvl2pPr>
    <a:lvl3pPr indent="457200" algn="ctr" defTabSz="584200">
      <a:defRPr sz="3600">
        <a:latin typeface="+mn-lt"/>
        <a:ea typeface="+mn-ea"/>
        <a:cs typeface="+mn-cs"/>
        <a:sym typeface="Helvetica Light"/>
      </a:defRPr>
    </a:lvl3pPr>
    <a:lvl4pPr indent="685800" algn="ctr" defTabSz="584200">
      <a:defRPr sz="3600">
        <a:latin typeface="+mn-lt"/>
        <a:ea typeface="+mn-ea"/>
        <a:cs typeface="+mn-cs"/>
        <a:sym typeface="Helvetica Light"/>
      </a:defRPr>
    </a:lvl4pPr>
    <a:lvl5pPr indent="914400" algn="ctr" defTabSz="584200">
      <a:defRPr sz="3600">
        <a:latin typeface="+mn-lt"/>
        <a:ea typeface="+mn-ea"/>
        <a:cs typeface="+mn-cs"/>
        <a:sym typeface="Helvetica Light"/>
      </a:defRPr>
    </a:lvl5pPr>
    <a:lvl6pPr indent="1143000" algn="ctr" defTabSz="584200">
      <a:defRPr sz="3600">
        <a:latin typeface="+mn-lt"/>
        <a:ea typeface="+mn-ea"/>
        <a:cs typeface="+mn-cs"/>
        <a:sym typeface="Helvetica Light"/>
      </a:defRPr>
    </a:lvl6pPr>
    <a:lvl7pPr indent="1371600" algn="ctr" defTabSz="584200">
      <a:defRPr sz="3600">
        <a:latin typeface="+mn-lt"/>
        <a:ea typeface="+mn-ea"/>
        <a:cs typeface="+mn-cs"/>
        <a:sym typeface="Helvetica Light"/>
      </a:defRPr>
    </a:lvl7pPr>
    <a:lvl8pPr indent="1600200" algn="ctr" defTabSz="584200">
      <a:defRPr sz="3600">
        <a:latin typeface="+mn-lt"/>
        <a:ea typeface="+mn-ea"/>
        <a:cs typeface="+mn-cs"/>
        <a:sym typeface="Helvetica Light"/>
      </a:defRPr>
    </a:lvl8pPr>
    <a:lvl9pPr indent="1828800" algn="ctr" defTabSz="584200">
      <a:defRPr sz="3600">
        <a:latin typeface="+mn-lt"/>
        <a:ea typeface="+mn-ea"/>
        <a:cs typeface="+mn-cs"/>
        <a:sym typeface="Helvetica Light"/>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b="def" i="def"/>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365C0"/>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b="def" i="def"/>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00882B"/>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b="def" i="def"/>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b="def" i="def"/>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b="def" i="def"/>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b="def" i="def"/>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Shape 29"/>
          <p:cNvSpPr/>
          <p:nvPr>
            <p:ph type="sldImg"/>
          </p:nvPr>
        </p:nvSpPr>
        <p:spPr>
          <a:xfrm>
            <a:off x="1143000" y="685800"/>
            <a:ext cx="4572000" cy="3429000"/>
          </a:xfrm>
          <a:prstGeom prst="rect">
            <a:avLst/>
          </a:prstGeom>
        </p:spPr>
        <p:txBody>
          <a:bodyPr/>
          <a:lstStyle/>
          <a:p>
            <a:pPr lvl="0"/>
          </a:p>
        </p:txBody>
      </p:sp>
      <p:sp>
        <p:nvSpPr>
          <p:cNvPr id="30" name="Shape 30"/>
          <p:cNvSpPr/>
          <p:nvPr>
            <p:ph type="body" sz="quarter" idx="1"/>
          </p:nvPr>
        </p:nvSpPr>
        <p:spPr>
          <a:xfrm>
            <a:off x="914400" y="4343400"/>
            <a:ext cx="5029200" cy="4114800"/>
          </a:xfrm>
          <a:prstGeom prst="rect">
            <a:avLst/>
          </a:prstGeom>
        </p:spPr>
        <p:txBody>
          <a:bodyPr/>
          <a:lstStyle/>
          <a:p>
            <a:pPr lvl="0"/>
          </a:p>
        </p:txBody>
      </p:sp>
    </p:spTree>
  </p:cSld>
  <p:clrMap bg1="lt1" tx1="dk1" bg2="lt2" tx2="dk2" accent1="accent1" accent2="accent2" accent3="accent3" accent4="accent4" accent5="accent5" accent6="accent6" hlink="hlink" folHlink="folHlink"/>
  <p:notesStyle>
    <a:lvl1pPr defTabSz="457200">
      <a:lnSpc>
        <a:spcPct val="117999"/>
      </a:lnSpc>
      <a:defRPr sz="2200">
        <a:latin typeface="Helvetica Neue"/>
        <a:ea typeface="Helvetica Neue"/>
        <a:cs typeface="Helvetica Neue"/>
        <a:sym typeface="Helvetica Neue"/>
      </a:defRPr>
    </a:lvl1pPr>
    <a:lvl2pPr indent="228600" defTabSz="457200">
      <a:lnSpc>
        <a:spcPct val="117999"/>
      </a:lnSpc>
      <a:defRPr sz="2200">
        <a:latin typeface="Helvetica Neue"/>
        <a:ea typeface="Helvetica Neue"/>
        <a:cs typeface="Helvetica Neue"/>
        <a:sym typeface="Helvetica Neue"/>
      </a:defRPr>
    </a:lvl2pPr>
    <a:lvl3pPr indent="457200" defTabSz="457200">
      <a:lnSpc>
        <a:spcPct val="117999"/>
      </a:lnSpc>
      <a:defRPr sz="2200">
        <a:latin typeface="Helvetica Neue"/>
        <a:ea typeface="Helvetica Neue"/>
        <a:cs typeface="Helvetica Neue"/>
        <a:sym typeface="Helvetica Neue"/>
      </a:defRPr>
    </a:lvl3pPr>
    <a:lvl4pPr indent="685800" defTabSz="457200">
      <a:lnSpc>
        <a:spcPct val="117999"/>
      </a:lnSpc>
      <a:defRPr sz="2200">
        <a:latin typeface="Helvetica Neue"/>
        <a:ea typeface="Helvetica Neue"/>
        <a:cs typeface="Helvetica Neue"/>
        <a:sym typeface="Helvetica Neue"/>
      </a:defRPr>
    </a:lvl4pPr>
    <a:lvl5pPr indent="914400" defTabSz="457200">
      <a:lnSpc>
        <a:spcPct val="117999"/>
      </a:lnSpc>
      <a:defRPr sz="2200">
        <a:latin typeface="Helvetica Neue"/>
        <a:ea typeface="Helvetica Neue"/>
        <a:cs typeface="Helvetica Neue"/>
        <a:sym typeface="Helvetica Neue"/>
      </a:defRPr>
    </a:lvl5pPr>
    <a:lvl6pPr indent="1143000" defTabSz="457200">
      <a:lnSpc>
        <a:spcPct val="117999"/>
      </a:lnSpc>
      <a:defRPr sz="2200">
        <a:latin typeface="Helvetica Neue"/>
        <a:ea typeface="Helvetica Neue"/>
        <a:cs typeface="Helvetica Neue"/>
        <a:sym typeface="Helvetica Neue"/>
      </a:defRPr>
    </a:lvl6pPr>
    <a:lvl7pPr indent="1371600" defTabSz="457200">
      <a:lnSpc>
        <a:spcPct val="117999"/>
      </a:lnSpc>
      <a:defRPr sz="2200">
        <a:latin typeface="Helvetica Neue"/>
        <a:ea typeface="Helvetica Neue"/>
        <a:cs typeface="Helvetica Neue"/>
        <a:sym typeface="Helvetica Neue"/>
      </a:defRPr>
    </a:lvl7pPr>
    <a:lvl8pPr indent="1600200" defTabSz="457200">
      <a:lnSpc>
        <a:spcPct val="117999"/>
      </a:lnSpc>
      <a:defRPr sz="2200">
        <a:latin typeface="Helvetica Neue"/>
        <a:ea typeface="Helvetica Neue"/>
        <a:cs typeface="Helvetica Neue"/>
        <a:sym typeface="Helvetica Neue"/>
      </a:defRPr>
    </a:lvl8pPr>
    <a:lvl9pPr indent="1828800" defTabSz="45720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10.xml.rels><?xml version="1.0" encoding="UTF-8" standalone="yes"?><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Relationships>

</file>

<file path=ppt/notesSlides/_rels/notesSlide11.xml.rels><?xml version="1.0" encoding="UTF-8" standalone="yes"?><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Relationships>

</file>

<file path=ppt/notesSlides/_rels/notesSlide12.xml.rels><?xml version="1.0" encoding="UTF-8" standalone="yes"?><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Relationships>

</file>

<file path=ppt/notesSlides/_rels/notesSlide13.xml.rels><?xml version="1.0" encoding="UTF-8" standalone="yes"?><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Relationships>

</file>

<file path=ppt/notesSlides/_rels/notesSlide2.xml.rels><?xml version="1.0" encoding="UTF-8" standalone="yes"?><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3.xml.rels><?xml version="1.0" encoding="UTF-8" standalone="yes"?><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4.xml.rels><?xml version="1.0" encoding="UTF-8" standalone="yes"?><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5.xml.rels><?xml version="1.0" encoding="UTF-8" standalone="yes"?><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_rels/notesSlide6.xml.rels><?xml version="1.0" encoding="UTF-8" standalone="yes"?><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7.xml.rels><?xml version="1.0" encoding="UTF-8" standalone="yes"?><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8.xml.rels><?xml version="1.0" encoding="UTF-8" standalone="yes"?><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9.xml.rels><?xml version="1.0" encoding="UTF-8" standalone="yes"?><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0" name="Shape 40"/>
          <p:cNvSpPr/>
          <p:nvPr>
            <p:ph type="sldImg"/>
          </p:nvPr>
        </p:nvSpPr>
        <p:spPr>
          <a:prstGeom prst="rect">
            <a:avLst/>
          </a:prstGeom>
        </p:spPr>
        <p:txBody>
          <a:bodyPr/>
          <a:lstStyle/>
          <a:p>
            <a:pPr lvl="0"/>
          </a:p>
        </p:txBody>
      </p:sp>
      <p:sp>
        <p:nvSpPr>
          <p:cNvPr id="41" name="Shape 41"/>
          <p:cNvSpPr/>
          <p:nvPr>
            <p:ph type="body" sz="quarter" idx="1"/>
          </p:nvPr>
        </p:nvSpPr>
        <p:spPr>
          <a:prstGeom prst="rect">
            <a:avLst/>
          </a:prstGeom>
        </p:spPr>
        <p:txBody>
          <a:bodyPr/>
          <a:lstStyle/>
          <a:p>
            <a:pPr lvl="0">
              <a:defRPr sz="1800"/>
            </a:pPr>
            <a:r>
              <a:rPr sz="2200"/>
              <a:t>Share-nothing parallel database: nodes share nothing, data is separated into partitions. Transaction coordinator manages single-thread execution engine, each with exclusive access to a data partition stored in memory. Clients initiate transactions by sending predefined procedure name and input to any node in the cluster. </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4" name="Shape 114"/>
          <p:cNvSpPr/>
          <p:nvPr>
            <p:ph type="sldImg"/>
          </p:nvPr>
        </p:nvSpPr>
        <p:spPr>
          <a:prstGeom prst="rect">
            <a:avLst/>
          </a:prstGeom>
        </p:spPr>
        <p:txBody>
          <a:bodyPr/>
          <a:lstStyle/>
          <a:p>
            <a:pPr lvl="0"/>
          </a:p>
        </p:txBody>
      </p:sp>
      <p:sp>
        <p:nvSpPr>
          <p:cNvPr id="115" name="Shape 115"/>
          <p:cNvSpPr/>
          <p:nvPr>
            <p:ph type="body" sz="quarter" idx="1"/>
          </p:nvPr>
        </p:nvSpPr>
        <p:spPr>
          <a:prstGeom prst="rect">
            <a:avLst/>
          </a:prstGeom>
        </p:spPr>
        <p:txBody>
          <a:bodyPr/>
          <a:lstStyle/>
          <a:p>
            <a:pPr lvl="0">
              <a:defRPr sz="1800"/>
            </a:pPr>
            <a:r>
              <a:rPr sz="2200"/>
              <a:t>competition for different resources such as locks, cache, I/O, etc. non-linear effects</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0" name="Shape 120"/>
          <p:cNvSpPr/>
          <p:nvPr>
            <p:ph type="sldImg"/>
          </p:nvPr>
        </p:nvSpPr>
        <p:spPr>
          <a:prstGeom prst="rect">
            <a:avLst/>
          </a:prstGeom>
        </p:spPr>
        <p:txBody>
          <a:bodyPr/>
          <a:lstStyle/>
          <a:p>
            <a:pPr lvl="0"/>
          </a:p>
        </p:txBody>
      </p:sp>
      <p:sp>
        <p:nvSpPr>
          <p:cNvPr id="121" name="Shape 121"/>
          <p:cNvSpPr/>
          <p:nvPr>
            <p:ph type="body" sz="quarter" idx="1"/>
          </p:nvPr>
        </p:nvSpPr>
        <p:spPr>
          <a:prstGeom prst="rect">
            <a:avLst/>
          </a:prstGeom>
        </p:spPr>
        <p:txBody>
          <a:bodyPr/>
          <a:lstStyle/>
          <a:p>
            <a:pPr lvl="0">
              <a:defRPr sz="1800"/>
            </a:pPr>
            <a:r>
              <a:rPr sz="2200"/>
              <a:t>Models accept a mixture (different fractions) of transaction types and a target TPS (transactions per second), and accurately answer attribution and what-if questions.</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8" name="Shape 128"/>
          <p:cNvSpPr/>
          <p:nvPr>
            <p:ph type="sldImg"/>
          </p:nvPr>
        </p:nvSpPr>
        <p:spPr>
          <a:prstGeom prst="rect">
            <a:avLst/>
          </a:prstGeom>
        </p:spPr>
        <p:txBody>
          <a:bodyPr/>
          <a:lstStyle/>
          <a:p>
            <a:pPr lvl="0"/>
          </a:p>
        </p:txBody>
      </p:sp>
      <p:sp>
        <p:nvSpPr>
          <p:cNvPr id="129" name="Shape 129"/>
          <p:cNvSpPr/>
          <p:nvPr>
            <p:ph type="body" sz="quarter" idx="1"/>
          </p:nvPr>
        </p:nvSpPr>
        <p:spPr>
          <a:prstGeom prst="rect">
            <a:avLst/>
          </a:prstGeom>
        </p:spPr>
        <p:txBody>
          <a:bodyPr/>
          <a:lstStyle/>
          <a:p>
            <a:pPr lvl="0">
              <a:defRPr sz="1800"/>
            </a:pPr>
            <a:endParaRPr sz="220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7" name="Shape 137"/>
          <p:cNvSpPr/>
          <p:nvPr>
            <p:ph type="sldImg"/>
          </p:nvPr>
        </p:nvSpPr>
        <p:spPr>
          <a:prstGeom prst="rect">
            <a:avLst/>
          </a:prstGeom>
        </p:spPr>
        <p:txBody>
          <a:bodyPr/>
          <a:lstStyle/>
          <a:p>
            <a:pPr lvl="0"/>
          </a:p>
        </p:txBody>
      </p:sp>
      <p:sp>
        <p:nvSpPr>
          <p:cNvPr id="138" name="Shape 138"/>
          <p:cNvSpPr/>
          <p:nvPr>
            <p:ph type="body" sz="quarter" idx="1"/>
          </p:nvPr>
        </p:nvSpPr>
        <p:spPr>
          <a:prstGeom prst="rect">
            <a:avLst/>
          </a:prstGeom>
        </p:spPr>
        <p:txBody>
          <a:bodyPr/>
          <a:lstStyle/>
          <a:p>
            <a:pPr lvl="0">
              <a:defRPr sz="1800"/>
            </a:pPr>
            <a:r>
              <a:rPr sz="2200"/>
              <a:t>There’re other models for other resources in the paper, some of which are fairly simple. For example, linear regression is used for predicting CPU usage because CPU usage closely correlated with the number of queries served. </a:t>
            </a:r>
            <a:endParaRPr sz="2200"/>
          </a:p>
          <a:p>
            <a:pPr lvl="0">
              <a:defRPr sz="1800"/>
            </a:pPr>
            <a:r>
              <a:rPr sz="2200"/>
              <a:t>Experiments show that the models have very accurate predictions.</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9" name="Shape 49"/>
          <p:cNvSpPr/>
          <p:nvPr>
            <p:ph type="sldImg"/>
          </p:nvPr>
        </p:nvSpPr>
        <p:spPr>
          <a:prstGeom prst="rect">
            <a:avLst/>
          </a:prstGeom>
        </p:spPr>
        <p:txBody>
          <a:bodyPr/>
          <a:lstStyle/>
          <a:p>
            <a:pPr lvl="0"/>
          </a:p>
        </p:txBody>
      </p:sp>
      <p:sp>
        <p:nvSpPr>
          <p:cNvPr id="50" name="Shape 50"/>
          <p:cNvSpPr/>
          <p:nvPr>
            <p:ph type="body" sz="quarter" idx="1"/>
          </p:nvPr>
        </p:nvSpPr>
        <p:spPr>
          <a:prstGeom prst="rect">
            <a:avLst/>
          </a:prstGeom>
        </p:spPr>
        <p:txBody>
          <a:bodyPr/>
          <a:lstStyle/>
          <a:p>
            <a:pPr lvl="0" marL="388055" indent="-388055">
              <a:buSzPct val="100000"/>
              <a:buAutoNum type="arabicPeriod" startAt="1"/>
              <a:defRPr sz="1800"/>
            </a:pPr>
            <a:r>
              <a:rPr sz="2200"/>
              <a:t>OP1</a:t>
            </a:r>
            <a:br>
              <a:rPr sz="2200"/>
            </a:br>
            <a:r>
              <a:rPr sz="2200"/>
              <a:t>- Transaction coordinator chooses which node to run the control code, the node’s partition is called the base partition</a:t>
            </a:r>
            <a:br>
              <a:rPr sz="2200"/>
            </a:br>
            <a:r>
              <a:rPr sz="2200"/>
              <a:t>- best base partition reduces data movements</a:t>
            </a:r>
            <a:br>
              <a:rPr sz="2200"/>
            </a:br>
            <a:r>
              <a:rPr sz="2200"/>
              <a:t>- determining the correct base partition can dramatically improve throughput and latency</a:t>
            </a:r>
            <a:endParaRPr sz="2200"/>
          </a:p>
          <a:p>
            <a:pPr lvl="0" marL="388055" indent="-388055">
              <a:buSzPct val="100000"/>
              <a:buAutoNum type="arabicPeriod" startAt="1"/>
              <a:defRPr sz="1800"/>
            </a:pPr>
            <a:r>
              <a:rPr sz="2200"/>
              <a:t>OP2</a:t>
            </a:r>
            <a:br>
              <a:rPr sz="2200"/>
            </a:br>
            <a:r>
              <a:rPr sz="2200"/>
              <a:t>- lock required partitions only, avoid overhead of deadlock detection and fine-grained row-based locking</a:t>
            </a:r>
            <a:br>
              <a:rPr sz="2200"/>
            </a:br>
            <a:r>
              <a:rPr sz="2200"/>
              <a:t>- access unlocked partition leads to abort, lock unaccessed partition leads to resource waste</a:t>
            </a:r>
            <a:endParaRPr sz="2200"/>
          </a:p>
          <a:p>
            <a:pPr lvl="0" marL="388055" indent="-388055">
              <a:buSzPct val="100000"/>
              <a:buAutoNum type="arabicPeriod" startAt="1"/>
              <a:defRPr sz="1800"/>
            </a:pPr>
            <a:r>
              <a:rPr sz="2200"/>
              <a:t>OP3</a:t>
            </a:r>
            <a:br>
              <a:rPr sz="2200"/>
            </a:br>
            <a:r>
              <a:rPr sz="2200"/>
              <a:t>- undo log (big overhead) only needed when abort (not for recovery in memory-only databases)</a:t>
            </a:r>
            <a:br>
              <a:rPr sz="2200"/>
            </a:br>
            <a:r>
              <a:rPr sz="2200"/>
              <a:t>- wrong prediction will corrupt data and halt the node, so must be careful with it</a:t>
            </a:r>
            <a:endParaRPr sz="2200"/>
          </a:p>
          <a:p>
            <a:pPr lvl="0" marL="388055" indent="-388055">
              <a:buSzPct val="100000"/>
              <a:buAutoNum type="arabicPeriod" startAt="1"/>
              <a:defRPr sz="1800"/>
            </a:pPr>
            <a:r>
              <a:rPr sz="2200"/>
              <a:t>OP4</a:t>
            </a:r>
            <a:br>
              <a:rPr sz="2200"/>
            </a:br>
            <a:r>
              <a:rPr sz="2200"/>
              <a:t>- for distributed transactions only (as oppose to signal-partition transactions)</a:t>
            </a:r>
            <a:br>
              <a:rPr sz="2200"/>
            </a:br>
            <a:r>
              <a:rPr sz="2200"/>
              <a:t>- save delay for two-phase commit.</a:t>
            </a:r>
            <a:br>
              <a:rPr sz="2200"/>
            </a:br>
            <a:r>
              <a:rPr sz="2200"/>
              <a:t>- speculatively execute other transactions: if other transactions only read, then can be committed directly, otherwise wait until the original distributed transaction commits. </a:t>
            </a:r>
            <a:br>
              <a:rPr sz="2200"/>
            </a:br>
            <a:r>
              <a:rPr sz="2200"/>
              <a:t>- wrong prediction: all speculatively executed transactions need to be aborted and restarted.</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3" name="Shape 63"/>
          <p:cNvSpPr/>
          <p:nvPr>
            <p:ph type="sldImg"/>
          </p:nvPr>
        </p:nvSpPr>
        <p:spPr>
          <a:prstGeom prst="rect">
            <a:avLst/>
          </a:prstGeom>
        </p:spPr>
        <p:txBody>
          <a:bodyPr/>
          <a:lstStyle/>
          <a:p>
            <a:pPr lvl="0"/>
          </a:p>
        </p:txBody>
      </p:sp>
      <p:sp>
        <p:nvSpPr>
          <p:cNvPr id="64" name="Shape 64"/>
          <p:cNvSpPr/>
          <p:nvPr>
            <p:ph type="body" sz="quarter" idx="1"/>
          </p:nvPr>
        </p:nvSpPr>
        <p:spPr>
          <a:prstGeom prst="rect">
            <a:avLst/>
          </a:prstGeom>
        </p:spPr>
        <p:txBody>
          <a:bodyPr/>
          <a:lstStyle/>
          <a:p>
            <a:pPr lvl="0">
              <a:defRPr sz="1800"/>
            </a:pPr>
            <a:r>
              <a:rPr sz="2200"/>
              <a:t>Vertex: execution state (1) name of query (2) number of time executed (3) partitions being accessed (4) partitions previously accessed (5) table containing probabilities for predictions (used for choosing optimizations, 4 for 4)</a:t>
            </a:r>
            <a:endParaRPr sz="2200"/>
          </a:p>
          <a:p>
            <a:pPr lvl="0">
              <a:defRPr sz="1800"/>
            </a:pPr>
            <a:r>
              <a:rPr sz="2200"/>
              <a:t>Edge &amp; Execution path</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1" name="Shape 71"/>
          <p:cNvSpPr/>
          <p:nvPr>
            <p:ph type="sldImg"/>
          </p:nvPr>
        </p:nvSpPr>
        <p:spPr>
          <a:prstGeom prst="rect">
            <a:avLst/>
          </a:prstGeom>
        </p:spPr>
        <p:txBody>
          <a:bodyPr/>
          <a:lstStyle/>
          <a:p>
            <a:pPr lvl="0"/>
          </a:p>
        </p:txBody>
      </p:sp>
      <p:sp>
        <p:nvSpPr>
          <p:cNvPr id="72" name="Shape 72"/>
          <p:cNvSpPr/>
          <p:nvPr>
            <p:ph type="body" sz="quarter" idx="1"/>
          </p:nvPr>
        </p:nvSpPr>
        <p:spPr>
          <a:prstGeom prst="rect">
            <a:avLst/>
          </a:prstGeom>
        </p:spPr>
        <p:txBody>
          <a:bodyPr/>
          <a:lstStyle/>
          <a:p>
            <a:pPr lvl="0">
              <a:defRPr sz="1800"/>
            </a:pPr>
            <a:r>
              <a:rPr sz="2200"/>
              <a:t>For example, probability of an edge = number of times edge is visited / number of times vertex is visited, for a partition that is not accessed in a state (vertex), read/write/finish probabilities are the weighted sum of children’s.</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7" name="Shape 77"/>
          <p:cNvSpPr/>
          <p:nvPr>
            <p:ph type="sldImg"/>
          </p:nvPr>
        </p:nvSpPr>
        <p:spPr>
          <a:prstGeom prst="rect">
            <a:avLst/>
          </a:prstGeom>
        </p:spPr>
        <p:txBody>
          <a:bodyPr/>
          <a:lstStyle/>
          <a:p>
            <a:pPr lvl="0"/>
          </a:p>
        </p:txBody>
      </p:sp>
      <p:sp>
        <p:nvSpPr>
          <p:cNvPr id="78" name="Shape 78"/>
          <p:cNvSpPr/>
          <p:nvPr>
            <p:ph type="body" sz="quarter" idx="1"/>
          </p:nvPr>
        </p:nvSpPr>
        <p:spPr>
          <a:prstGeom prst="rect">
            <a:avLst/>
          </a:prstGeom>
        </p:spPr>
        <p:txBody>
          <a:bodyPr/>
          <a:lstStyle/>
          <a:p>
            <a:pPr lvl="0">
              <a:defRPr sz="1800"/>
            </a:pPr>
            <a:r>
              <a:rPr sz="2200"/>
              <a:t>Houdini run on each node, with all the Markov models generated offline for the application’s stored procedures. Based on the initial estimate of execution path, Houdini inform transaction coordinator which optimizations to enable.</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3" name="Shape 83"/>
          <p:cNvSpPr/>
          <p:nvPr>
            <p:ph type="sldImg"/>
          </p:nvPr>
        </p:nvSpPr>
        <p:spPr>
          <a:prstGeom prst="rect">
            <a:avLst/>
          </a:prstGeom>
        </p:spPr>
        <p:txBody>
          <a:bodyPr/>
          <a:lstStyle/>
          <a:p>
            <a:pPr lvl="0"/>
          </a:p>
        </p:txBody>
      </p:sp>
      <p:sp>
        <p:nvSpPr>
          <p:cNvPr id="84" name="Shape 84"/>
          <p:cNvSpPr/>
          <p:nvPr>
            <p:ph type="body" sz="quarter" idx="1"/>
          </p:nvPr>
        </p:nvSpPr>
        <p:spPr>
          <a:prstGeom prst="rect">
            <a:avLst/>
          </a:prstGeom>
        </p:spPr>
        <p:txBody>
          <a:bodyPr/>
          <a:lstStyle/>
          <a:p>
            <a:pPr lvl="0">
              <a:defRPr sz="1800"/>
            </a:pPr>
            <a:r>
              <a:rPr sz="2200"/>
              <a:t>Parameters in repeated queries are treated as different parameters, each element in an array is treated as different parameters. Threshold is set to filter out false positives.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2" name="Shape 92"/>
          <p:cNvSpPr/>
          <p:nvPr>
            <p:ph type="sldImg"/>
          </p:nvPr>
        </p:nvSpPr>
        <p:spPr>
          <a:prstGeom prst="rect">
            <a:avLst/>
          </a:prstGeom>
        </p:spPr>
        <p:txBody>
          <a:bodyPr/>
          <a:lstStyle/>
          <a:p>
            <a:pPr lvl="0"/>
          </a:p>
        </p:txBody>
      </p:sp>
      <p:sp>
        <p:nvSpPr>
          <p:cNvPr id="93" name="Shape 93"/>
          <p:cNvSpPr/>
          <p:nvPr>
            <p:ph type="body" sz="quarter" idx="1"/>
          </p:nvPr>
        </p:nvSpPr>
        <p:spPr>
          <a:prstGeom prst="rect">
            <a:avLst/>
          </a:prstGeom>
        </p:spPr>
        <p:txBody>
          <a:bodyPr/>
          <a:lstStyle/>
          <a:p>
            <a:pPr lvl="0">
              <a:defRPr sz="1800"/>
            </a:pPr>
            <a:r>
              <a:rPr sz="2200"/>
              <a:t>For example, when a state is reached where the confidence value for commit is above the threshold, a speculative commit optimization maybe applied. </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8" name="Shape 98"/>
          <p:cNvSpPr/>
          <p:nvPr>
            <p:ph type="sldImg"/>
          </p:nvPr>
        </p:nvSpPr>
        <p:spPr>
          <a:prstGeom prst="rect">
            <a:avLst/>
          </a:prstGeom>
        </p:spPr>
        <p:txBody>
          <a:bodyPr/>
          <a:lstStyle/>
          <a:p>
            <a:pPr lvl="0"/>
          </a:p>
        </p:txBody>
      </p:sp>
      <p:sp>
        <p:nvSpPr>
          <p:cNvPr id="99" name="Shape 99"/>
          <p:cNvSpPr/>
          <p:nvPr>
            <p:ph type="body" sz="quarter" idx="1"/>
          </p:nvPr>
        </p:nvSpPr>
        <p:spPr>
          <a:prstGeom prst="rect">
            <a:avLst/>
          </a:prstGeom>
        </p:spPr>
        <p:txBody>
          <a:bodyPr/>
          <a:lstStyle/>
          <a:p>
            <a:pPr lvl="0">
              <a:defRPr sz="1800"/>
            </a:pPr>
            <a:r>
              <a:rPr sz="2200"/>
              <a:t>To improve performance, first cluster transactions using different features, which are extracted from procedure parameters, and find the best clustering that most effectively increase performance. </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7" name="Shape 107"/>
          <p:cNvSpPr/>
          <p:nvPr>
            <p:ph type="sldImg"/>
          </p:nvPr>
        </p:nvSpPr>
        <p:spPr>
          <a:prstGeom prst="rect">
            <a:avLst/>
          </a:prstGeom>
        </p:spPr>
        <p:txBody>
          <a:bodyPr/>
          <a:lstStyle/>
          <a:p>
            <a:pPr lvl="0"/>
          </a:p>
        </p:txBody>
      </p:sp>
      <p:sp>
        <p:nvSpPr>
          <p:cNvPr id="108" name="Shape 108"/>
          <p:cNvSpPr/>
          <p:nvPr>
            <p:ph type="body" sz="quarter" idx="1"/>
          </p:nvPr>
        </p:nvSpPr>
        <p:spPr>
          <a:prstGeom prst="rect">
            <a:avLst/>
          </a:prstGeom>
        </p:spPr>
        <p:txBody>
          <a:bodyPr/>
          <a:lstStyle/>
          <a:p>
            <a:pPr lvl="0">
              <a:defRPr sz="1800"/>
            </a:pPr>
            <a:r>
              <a:rPr sz="2200"/>
              <a:t>Experiments show that the framework greatly increase throughput. </a:t>
            </a:r>
          </a:p>
        </p:txBody>
      </p:sp>
    </p:spTree>
  </p:cSld>
  <p:clrMapOvr>
    <a:masterClrMapping/>
  </p:clrMapOvr>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showMasterSp="1" showMasterPhAnim="1">
  <p:cSld name="Title &amp; Subtitle">
    <p:spTree>
      <p:nvGrpSpPr>
        <p:cNvPr id="1" name=""/>
        <p:cNvGrpSpPr/>
        <p:nvPr/>
      </p:nvGrpSpPr>
      <p:grpSpPr>
        <a:xfrm>
          <a:off x="0" y="0"/>
          <a:ext cx="0" cy="0"/>
          <a:chOff x="0" y="0"/>
          <a:chExt cx="0" cy="0"/>
        </a:xfrm>
      </p:grpSpPr>
      <p:sp>
        <p:nvSpPr>
          <p:cNvPr id="5" name="Shape 5"/>
          <p:cNvSpPr/>
          <p:nvPr>
            <p:ph type="title"/>
          </p:nvPr>
        </p:nvSpPr>
        <p:spPr>
          <a:xfrm>
            <a:off x="1270000" y="1638300"/>
            <a:ext cx="10464800" cy="3302000"/>
          </a:xfrm>
          <a:prstGeom prst="rect">
            <a:avLst/>
          </a:prstGeom>
        </p:spPr>
        <p:txBody>
          <a:bodyPr anchor="b"/>
          <a:lstStyle/>
          <a:p>
            <a:pPr lvl="0">
              <a:defRPr sz="1800"/>
            </a:pPr>
            <a:r>
              <a:rPr sz="8000"/>
              <a:t>Title Text</a:t>
            </a:r>
          </a:p>
        </p:txBody>
      </p:sp>
      <p:sp>
        <p:nvSpPr>
          <p:cNvPr id="6" name="Shape 6"/>
          <p:cNvSpPr/>
          <p:nvPr>
            <p:ph type="body" idx="1"/>
          </p:nvPr>
        </p:nvSpPr>
        <p:spPr>
          <a:xfrm>
            <a:off x="1270000" y="50292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lvl="0">
              <a:defRPr sz="1800"/>
            </a:pPr>
            <a:r>
              <a:rPr sz="3200"/>
              <a:t>Body Level One</a:t>
            </a:r>
            <a:endParaRPr sz="3200"/>
          </a:p>
          <a:p>
            <a:pPr lvl="1">
              <a:defRPr sz="1800"/>
            </a:pPr>
            <a:r>
              <a:rPr sz="3200"/>
              <a:t>Body Level Two</a:t>
            </a:r>
            <a:endParaRPr sz="3200"/>
          </a:p>
          <a:p>
            <a:pPr lvl="2">
              <a:defRPr sz="1800"/>
            </a:pPr>
            <a:r>
              <a:rPr sz="3200"/>
              <a:t>Body Level Three</a:t>
            </a:r>
            <a:endParaRPr sz="3200"/>
          </a:p>
          <a:p>
            <a:pPr lvl="3">
              <a:defRPr sz="1800"/>
            </a:pPr>
            <a:r>
              <a:rPr sz="3200"/>
              <a:t>Body Level Four</a:t>
            </a:r>
            <a:endParaRPr sz="3200"/>
          </a:p>
          <a:p>
            <a:pPr lvl="4">
              <a:defRPr sz="1800"/>
            </a:pPr>
            <a:r>
              <a:rPr sz="3200"/>
              <a:t>Body Level Five</a:t>
            </a:r>
          </a:p>
        </p:txBody>
      </p:sp>
    </p:spTree>
  </p:cSld>
  <p:clrMapOvr>
    <a:masterClrMapping/>
  </p:clrMapOvr>
  <p:transitio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Quote">
    <p:spTree>
      <p:nvGrpSpPr>
        <p:cNvPr id="1" name=""/>
        <p:cNvGrpSpPr/>
        <p:nvPr/>
      </p:nvGrpSpPr>
      <p:grpSpPr>
        <a:xfrm>
          <a:off x="0" y="0"/>
          <a:ext cx="0" cy="0"/>
          <a:chOff x="0" y="0"/>
          <a:chExt cx="0" cy="0"/>
        </a:xfrm>
      </p:grpSpPr>
    </p:spTree>
  </p:cSld>
  <p:clrMapOvr>
    <a:masterClrMapping/>
  </p:clrMapOvr>
  <p:transitio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Photo">
    <p:spTree>
      <p:nvGrpSpPr>
        <p:cNvPr id="1" name=""/>
        <p:cNvGrpSpPr/>
        <p:nvPr/>
      </p:nvGrpSpPr>
      <p:grpSpPr>
        <a:xfrm>
          <a:off x="0" y="0"/>
          <a:ext cx="0" cy="0"/>
          <a:chOff x="0" y="0"/>
          <a:chExt cx="0" cy="0"/>
        </a:xfrm>
      </p:grpSpPr>
    </p:spTree>
  </p:cSld>
  <p:clrMapOvr>
    <a:masterClrMapping/>
  </p:clrMapOvr>
  <p:transitio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Blank">
    <p:spTree>
      <p:nvGrpSpPr>
        <p:cNvPr id="1" name=""/>
        <p:cNvGrpSpPr/>
        <p:nvPr/>
      </p:nvGrpSpPr>
      <p:grpSpPr>
        <a:xfrm>
          <a:off x="0" y="0"/>
          <a:ext cx="0" cy="0"/>
          <a:chOff x="0" y="0"/>
          <a:chExt cx="0" cy="0"/>
        </a:xfrm>
      </p:grpSpPr>
    </p:spTree>
  </p:cSld>
  <p:clrMapOvr>
    <a:masterClrMapping/>
  </p:clrMapOvr>
  <p:transitio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Photo - Horizontal">
    <p:spTree>
      <p:nvGrpSpPr>
        <p:cNvPr id="1" name=""/>
        <p:cNvGrpSpPr/>
        <p:nvPr/>
      </p:nvGrpSpPr>
      <p:grpSpPr>
        <a:xfrm>
          <a:off x="0" y="0"/>
          <a:ext cx="0" cy="0"/>
          <a:chOff x="0" y="0"/>
          <a:chExt cx="0" cy="0"/>
        </a:xfrm>
      </p:grpSpPr>
      <p:sp>
        <p:nvSpPr>
          <p:cNvPr id="8" name="Shape 8"/>
          <p:cNvSpPr/>
          <p:nvPr>
            <p:ph type="title"/>
          </p:nvPr>
        </p:nvSpPr>
        <p:spPr>
          <a:xfrm>
            <a:off x="1270000" y="6718300"/>
            <a:ext cx="10464800" cy="1422400"/>
          </a:xfrm>
          <a:prstGeom prst="rect">
            <a:avLst/>
          </a:prstGeom>
        </p:spPr>
        <p:txBody>
          <a:bodyPr anchor="b"/>
          <a:lstStyle>
            <a:lvl1pPr>
              <a:defRPr>
                <a:latin typeface="+mn-lt"/>
                <a:ea typeface="+mn-ea"/>
                <a:cs typeface="+mn-cs"/>
                <a:sym typeface="Helvetica Light"/>
              </a:defRPr>
            </a:lvl1pPr>
          </a:lstStyle>
          <a:p>
            <a:pPr lvl="0">
              <a:defRPr sz="1800"/>
            </a:pPr>
            <a:r>
              <a:rPr sz="8000"/>
              <a:t>Title Text</a:t>
            </a:r>
          </a:p>
        </p:txBody>
      </p:sp>
      <p:sp>
        <p:nvSpPr>
          <p:cNvPr id="9" name="Shape 9"/>
          <p:cNvSpPr/>
          <p:nvPr>
            <p:ph type="body" idx="1"/>
          </p:nvPr>
        </p:nvSpPr>
        <p:spPr>
          <a:xfrm>
            <a:off x="1270000" y="8191500"/>
            <a:ext cx="10464800" cy="1130300"/>
          </a:xfrm>
          <a:prstGeom prst="rect">
            <a:avLst/>
          </a:prstGeom>
        </p:spPr>
        <p:txBody>
          <a:bodyPr anchor="t"/>
          <a:lstStyle>
            <a:lvl1pPr marL="0" indent="0" algn="ctr">
              <a:spcBef>
                <a:spcPts val="0"/>
              </a:spcBef>
              <a:buSzTx/>
              <a:buNone/>
              <a:defRPr sz="3200">
                <a:latin typeface="+mn-lt"/>
                <a:ea typeface="+mn-ea"/>
                <a:cs typeface="+mn-cs"/>
                <a:sym typeface="Helvetica Light"/>
              </a:defRPr>
            </a:lvl1pPr>
            <a:lvl2pPr marL="0" indent="228600" algn="ctr">
              <a:spcBef>
                <a:spcPts val="0"/>
              </a:spcBef>
              <a:buSzTx/>
              <a:buNone/>
              <a:defRPr sz="3200">
                <a:latin typeface="+mn-lt"/>
                <a:ea typeface="+mn-ea"/>
                <a:cs typeface="+mn-cs"/>
                <a:sym typeface="Helvetica Light"/>
              </a:defRPr>
            </a:lvl2pPr>
            <a:lvl3pPr marL="0" indent="457200" algn="ctr">
              <a:spcBef>
                <a:spcPts val="0"/>
              </a:spcBef>
              <a:buSzTx/>
              <a:buNone/>
              <a:defRPr sz="3200">
                <a:latin typeface="+mn-lt"/>
                <a:ea typeface="+mn-ea"/>
                <a:cs typeface="+mn-cs"/>
                <a:sym typeface="Helvetica Light"/>
              </a:defRPr>
            </a:lvl3pPr>
            <a:lvl4pPr marL="0" indent="685800" algn="ctr">
              <a:spcBef>
                <a:spcPts val="0"/>
              </a:spcBef>
              <a:buSzTx/>
              <a:buNone/>
              <a:defRPr sz="3200">
                <a:latin typeface="+mn-lt"/>
                <a:ea typeface="+mn-ea"/>
                <a:cs typeface="+mn-cs"/>
                <a:sym typeface="Helvetica Light"/>
              </a:defRPr>
            </a:lvl4pPr>
            <a:lvl5pPr marL="0" indent="914400" algn="ctr">
              <a:spcBef>
                <a:spcPts val="0"/>
              </a:spcBef>
              <a:buSzTx/>
              <a:buNone/>
              <a:defRPr sz="3200">
                <a:latin typeface="+mn-lt"/>
                <a:ea typeface="+mn-ea"/>
                <a:cs typeface="+mn-cs"/>
                <a:sym typeface="Helvetica Light"/>
              </a:defRPr>
            </a:lvl5pPr>
          </a:lstStyle>
          <a:p>
            <a:pPr lvl="0">
              <a:defRPr sz="1800"/>
            </a:pPr>
            <a:r>
              <a:rPr sz="3200"/>
              <a:t>Body Level One</a:t>
            </a:r>
            <a:endParaRPr sz="3200"/>
          </a:p>
          <a:p>
            <a:pPr lvl="1">
              <a:defRPr sz="1800"/>
            </a:pPr>
            <a:r>
              <a:rPr sz="3200"/>
              <a:t>Body Level Two</a:t>
            </a:r>
            <a:endParaRPr sz="3200"/>
          </a:p>
          <a:p>
            <a:pPr lvl="2">
              <a:defRPr sz="1800"/>
            </a:pPr>
            <a:r>
              <a:rPr sz="3200"/>
              <a:t>Body Level Three</a:t>
            </a:r>
            <a:endParaRPr sz="3200"/>
          </a:p>
          <a:p>
            <a:pPr lvl="3">
              <a:defRPr sz="1800"/>
            </a:pPr>
            <a:r>
              <a:rPr sz="3200"/>
              <a:t>Body Level Four</a:t>
            </a:r>
            <a:endParaRPr sz="3200"/>
          </a:p>
          <a:p>
            <a:pPr lvl="4">
              <a:defRPr sz="1800"/>
            </a:pPr>
            <a:r>
              <a:rPr sz="3200"/>
              <a:t>Body Level Five</a:t>
            </a:r>
          </a:p>
        </p:txBody>
      </p:sp>
    </p:spTree>
  </p:cSld>
  <p:clrMapOvr>
    <a:masterClrMapping/>
  </p:clrMapOvr>
  <p:transitio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Title - Center">
    <p:spTree>
      <p:nvGrpSpPr>
        <p:cNvPr id="1" name=""/>
        <p:cNvGrpSpPr/>
        <p:nvPr/>
      </p:nvGrpSpPr>
      <p:grpSpPr>
        <a:xfrm>
          <a:off x="0" y="0"/>
          <a:ext cx="0" cy="0"/>
          <a:chOff x="0" y="0"/>
          <a:chExt cx="0" cy="0"/>
        </a:xfrm>
      </p:grpSpPr>
      <p:sp>
        <p:nvSpPr>
          <p:cNvPr id="11" name="Shape 11"/>
          <p:cNvSpPr/>
          <p:nvPr>
            <p:ph type="title"/>
          </p:nvPr>
        </p:nvSpPr>
        <p:spPr>
          <a:xfrm>
            <a:off x="1270000" y="3225800"/>
            <a:ext cx="10464800" cy="3302000"/>
          </a:xfrm>
          <a:prstGeom prst="rect">
            <a:avLst/>
          </a:prstGeom>
        </p:spPr>
        <p:txBody>
          <a:bodyPr/>
          <a:lstStyle/>
          <a:p>
            <a:pPr lvl="0">
              <a:defRPr sz="1800"/>
            </a:pPr>
            <a:r>
              <a:rPr sz="8000"/>
              <a:t>Title Text</a:t>
            </a:r>
          </a:p>
        </p:txBody>
      </p:sp>
    </p:spTree>
  </p:cSld>
  <p:clrMapOvr>
    <a:masterClrMapping/>
  </p:clrMapOvr>
  <p:transitio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Photo - Vertical">
    <p:spTree>
      <p:nvGrpSpPr>
        <p:cNvPr id="1" name=""/>
        <p:cNvGrpSpPr/>
        <p:nvPr/>
      </p:nvGrpSpPr>
      <p:grpSpPr>
        <a:xfrm>
          <a:off x="0" y="0"/>
          <a:ext cx="0" cy="0"/>
          <a:chOff x="0" y="0"/>
          <a:chExt cx="0" cy="0"/>
        </a:xfrm>
      </p:grpSpPr>
      <p:sp>
        <p:nvSpPr>
          <p:cNvPr id="13" name="Shape 13"/>
          <p:cNvSpPr/>
          <p:nvPr>
            <p:ph type="title"/>
          </p:nvPr>
        </p:nvSpPr>
        <p:spPr>
          <a:xfrm>
            <a:off x="952500" y="635000"/>
            <a:ext cx="5334000" cy="3987800"/>
          </a:xfrm>
          <a:prstGeom prst="rect">
            <a:avLst/>
          </a:prstGeom>
        </p:spPr>
        <p:txBody>
          <a:bodyPr anchor="b"/>
          <a:lstStyle>
            <a:lvl1pPr>
              <a:defRPr sz="6000">
                <a:latin typeface="+mn-lt"/>
                <a:ea typeface="+mn-ea"/>
                <a:cs typeface="+mn-cs"/>
                <a:sym typeface="Helvetica Light"/>
              </a:defRPr>
            </a:lvl1pPr>
          </a:lstStyle>
          <a:p>
            <a:pPr lvl="0">
              <a:defRPr sz="1800"/>
            </a:pPr>
            <a:r>
              <a:rPr sz="6000"/>
              <a:t>Title Text</a:t>
            </a:r>
          </a:p>
        </p:txBody>
      </p:sp>
      <p:sp>
        <p:nvSpPr>
          <p:cNvPr id="14" name="Shape 14"/>
          <p:cNvSpPr/>
          <p:nvPr>
            <p:ph type="body" idx="1"/>
          </p:nvPr>
        </p:nvSpPr>
        <p:spPr>
          <a:xfrm>
            <a:off x="952500" y="4762500"/>
            <a:ext cx="5334000" cy="4102100"/>
          </a:xfrm>
          <a:prstGeom prst="rect">
            <a:avLst/>
          </a:prstGeom>
        </p:spPr>
        <p:txBody>
          <a:bodyPr anchor="t"/>
          <a:lstStyle>
            <a:lvl1pPr marL="0" indent="0" algn="ctr">
              <a:spcBef>
                <a:spcPts val="0"/>
              </a:spcBef>
              <a:buSzTx/>
              <a:buNone/>
              <a:defRPr sz="3200">
                <a:latin typeface="+mn-lt"/>
                <a:ea typeface="+mn-ea"/>
                <a:cs typeface="+mn-cs"/>
                <a:sym typeface="Helvetica Light"/>
              </a:defRPr>
            </a:lvl1pPr>
            <a:lvl2pPr marL="0" indent="228600" algn="ctr">
              <a:spcBef>
                <a:spcPts val="0"/>
              </a:spcBef>
              <a:buSzTx/>
              <a:buNone/>
              <a:defRPr sz="3200">
                <a:latin typeface="+mn-lt"/>
                <a:ea typeface="+mn-ea"/>
                <a:cs typeface="+mn-cs"/>
                <a:sym typeface="Helvetica Light"/>
              </a:defRPr>
            </a:lvl2pPr>
            <a:lvl3pPr marL="0" indent="457200" algn="ctr">
              <a:spcBef>
                <a:spcPts val="0"/>
              </a:spcBef>
              <a:buSzTx/>
              <a:buNone/>
              <a:defRPr sz="3200">
                <a:latin typeface="+mn-lt"/>
                <a:ea typeface="+mn-ea"/>
                <a:cs typeface="+mn-cs"/>
                <a:sym typeface="Helvetica Light"/>
              </a:defRPr>
            </a:lvl3pPr>
            <a:lvl4pPr marL="0" indent="685800" algn="ctr">
              <a:spcBef>
                <a:spcPts val="0"/>
              </a:spcBef>
              <a:buSzTx/>
              <a:buNone/>
              <a:defRPr sz="3200">
                <a:latin typeface="+mn-lt"/>
                <a:ea typeface="+mn-ea"/>
                <a:cs typeface="+mn-cs"/>
                <a:sym typeface="Helvetica Light"/>
              </a:defRPr>
            </a:lvl4pPr>
            <a:lvl5pPr marL="0" indent="914400" algn="ctr">
              <a:spcBef>
                <a:spcPts val="0"/>
              </a:spcBef>
              <a:buSzTx/>
              <a:buNone/>
              <a:defRPr sz="3200">
                <a:latin typeface="+mn-lt"/>
                <a:ea typeface="+mn-ea"/>
                <a:cs typeface="+mn-cs"/>
                <a:sym typeface="Helvetica Light"/>
              </a:defRPr>
            </a:lvl5pPr>
          </a:lstStyle>
          <a:p>
            <a:pPr lvl="0">
              <a:defRPr sz="1800"/>
            </a:pPr>
            <a:r>
              <a:rPr sz="3200"/>
              <a:t>Body Level One</a:t>
            </a:r>
            <a:endParaRPr sz="3200"/>
          </a:p>
          <a:p>
            <a:pPr lvl="1">
              <a:defRPr sz="1800"/>
            </a:pPr>
            <a:r>
              <a:rPr sz="3200"/>
              <a:t>Body Level Two</a:t>
            </a:r>
            <a:endParaRPr sz="3200"/>
          </a:p>
          <a:p>
            <a:pPr lvl="2">
              <a:defRPr sz="1800"/>
            </a:pPr>
            <a:r>
              <a:rPr sz="3200"/>
              <a:t>Body Level Three</a:t>
            </a:r>
            <a:endParaRPr sz="3200"/>
          </a:p>
          <a:p>
            <a:pPr lvl="3">
              <a:defRPr sz="1800"/>
            </a:pPr>
            <a:r>
              <a:rPr sz="3200"/>
              <a:t>Body Level Four</a:t>
            </a:r>
            <a:endParaRPr sz="3200"/>
          </a:p>
          <a:p>
            <a:pPr lvl="4">
              <a:defRPr sz="1800"/>
            </a:pPr>
            <a:r>
              <a:rPr sz="3200"/>
              <a:t>Body Level Five</a:t>
            </a:r>
          </a:p>
        </p:txBody>
      </p:sp>
    </p:spTree>
  </p:cSld>
  <p:clrMapOvr>
    <a:masterClrMapping/>
  </p:clrMapOvr>
  <p:transitio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Title - Top">
    <p:spTree>
      <p:nvGrpSpPr>
        <p:cNvPr id="1" name=""/>
        <p:cNvGrpSpPr/>
        <p:nvPr/>
      </p:nvGrpSpPr>
      <p:grpSpPr>
        <a:xfrm>
          <a:off x="0" y="0"/>
          <a:ext cx="0" cy="0"/>
          <a:chOff x="0" y="0"/>
          <a:chExt cx="0" cy="0"/>
        </a:xfrm>
      </p:grpSpPr>
      <p:sp>
        <p:nvSpPr>
          <p:cNvPr id="16" name="Shape 16"/>
          <p:cNvSpPr/>
          <p:nvPr>
            <p:ph type="title"/>
          </p:nvPr>
        </p:nvSpPr>
        <p:spPr>
          <a:xfrm>
            <a:off x="952500" y="444500"/>
            <a:ext cx="11099800" cy="2159000"/>
          </a:xfrm>
          <a:prstGeom prst="rect">
            <a:avLst/>
          </a:prstGeom>
        </p:spPr>
        <p:txBody>
          <a:bodyPr/>
          <a:lstStyle>
            <a:lvl1pPr>
              <a:defRPr>
                <a:latin typeface="+mn-lt"/>
                <a:ea typeface="+mn-ea"/>
                <a:cs typeface="+mn-cs"/>
                <a:sym typeface="Helvetica Light"/>
              </a:defRPr>
            </a:lvl1pPr>
          </a:lstStyle>
          <a:p>
            <a:pPr lvl="0">
              <a:defRPr sz="1800"/>
            </a:pPr>
            <a:r>
              <a:rPr sz="8000"/>
              <a:t>Title Text</a:t>
            </a:r>
          </a:p>
        </p:txBody>
      </p:sp>
    </p:spTree>
  </p:cSld>
  <p:clrMapOvr>
    <a:masterClrMapping/>
  </p:clrMapOvr>
  <p:transitio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itle &amp; Bullets">
    <p:spTree>
      <p:nvGrpSpPr>
        <p:cNvPr id="1" name=""/>
        <p:cNvGrpSpPr/>
        <p:nvPr/>
      </p:nvGrpSpPr>
      <p:grpSpPr>
        <a:xfrm>
          <a:off x="0" y="0"/>
          <a:ext cx="0" cy="0"/>
          <a:chOff x="0" y="0"/>
          <a:chExt cx="0" cy="0"/>
        </a:xfrm>
      </p:grpSpPr>
      <p:sp>
        <p:nvSpPr>
          <p:cNvPr id="18" name="Shape 18"/>
          <p:cNvSpPr/>
          <p:nvPr>
            <p:ph type="title"/>
          </p:nvPr>
        </p:nvSpPr>
        <p:spPr>
          <a:prstGeom prst="rect">
            <a:avLst/>
          </a:prstGeom>
        </p:spPr>
        <p:txBody>
          <a:bodyPr/>
          <a:lstStyle/>
          <a:p>
            <a:pPr lvl="0">
              <a:defRPr sz="1800"/>
            </a:pPr>
            <a:r>
              <a:rPr sz="8000"/>
              <a:t>Title Text</a:t>
            </a:r>
          </a:p>
        </p:txBody>
      </p:sp>
      <p:sp>
        <p:nvSpPr>
          <p:cNvPr id="19" name="Shape 19"/>
          <p:cNvSpPr/>
          <p:nvPr>
            <p:ph type="body" idx="1"/>
          </p:nvPr>
        </p:nvSpPr>
        <p:spPr>
          <a:prstGeom prst="rect">
            <a:avLst/>
          </a:prstGeom>
        </p:spPr>
        <p:txBody>
          <a:bodyPr/>
          <a:lstStyle/>
          <a:p>
            <a:pPr lvl="0">
              <a:defRPr sz="1800"/>
            </a:pPr>
            <a:r>
              <a:rPr sz="3600"/>
              <a:t>Body Level One</a:t>
            </a:r>
            <a:endParaRPr sz="3600"/>
          </a:p>
          <a:p>
            <a:pPr lvl="1">
              <a:defRPr sz="1800"/>
            </a:pPr>
            <a:r>
              <a:rPr sz="3600"/>
              <a:t>Body Level Two</a:t>
            </a:r>
            <a:endParaRPr sz="3600"/>
          </a:p>
          <a:p>
            <a:pPr lvl="2">
              <a:defRPr sz="1800"/>
            </a:pPr>
            <a:r>
              <a:rPr sz="3600"/>
              <a:t>Body Level Three</a:t>
            </a:r>
            <a:endParaRPr sz="3600"/>
          </a:p>
          <a:p>
            <a:pPr lvl="3">
              <a:defRPr sz="1800"/>
            </a:pPr>
            <a:r>
              <a:rPr sz="3600"/>
              <a:t>Body Level Four</a:t>
            </a:r>
            <a:endParaRPr sz="3600"/>
          </a:p>
          <a:p>
            <a:pPr lvl="4">
              <a:defRPr sz="1800"/>
            </a:pPr>
            <a:r>
              <a:rPr sz="3600"/>
              <a:t>Body Level Five</a:t>
            </a:r>
          </a:p>
        </p:txBody>
      </p:sp>
    </p:spTree>
  </p:cSld>
  <p:clrMapOvr>
    <a:masterClrMapping/>
  </p:clrMapOvr>
  <p:transitio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Title, Bullets &amp; Photo">
    <p:spTree>
      <p:nvGrpSpPr>
        <p:cNvPr id="1" name=""/>
        <p:cNvGrpSpPr/>
        <p:nvPr/>
      </p:nvGrpSpPr>
      <p:grpSpPr>
        <a:xfrm>
          <a:off x="0" y="0"/>
          <a:ext cx="0" cy="0"/>
          <a:chOff x="0" y="0"/>
          <a:chExt cx="0" cy="0"/>
        </a:xfrm>
      </p:grpSpPr>
      <p:sp>
        <p:nvSpPr>
          <p:cNvPr id="21" name="Shape 21"/>
          <p:cNvSpPr/>
          <p:nvPr>
            <p:ph type="title"/>
          </p:nvPr>
        </p:nvSpPr>
        <p:spPr>
          <a:xfrm>
            <a:off x="952500" y="444500"/>
            <a:ext cx="11099800" cy="2159000"/>
          </a:xfrm>
          <a:prstGeom prst="rect">
            <a:avLst/>
          </a:prstGeom>
        </p:spPr>
        <p:txBody>
          <a:bodyPr/>
          <a:lstStyle>
            <a:lvl1pPr>
              <a:defRPr>
                <a:latin typeface="+mn-lt"/>
                <a:ea typeface="+mn-ea"/>
                <a:cs typeface="+mn-cs"/>
                <a:sym typeface="Helvetica Light"/>
              </a:defRPr>
            </a:lvl1pPr>
          </a:lstStyle>
          <a:p>
            <a:pPr lvl="0">
              <a:defRPr sz="1800"/>
            </a:pPr>
            <a:r>
              <a:rPr sz="8000"/>
              <a:t>Title Text</a:t>
            </a:r>
          </a:p>
        </p:txBody>
      </p:sp>
      <p:sp>
        <p:nvSpPr>
          <p:cNvPr id="22" name="Shape 22"/>
          <p:cNvSpPr/>
          <p:nvPr>
            <p:ph type="body" idx="1"/>
          </p:nvPr>
        </p:nvSpPr>
        <p:spPr>
          <a:xfrm>
            <a:off x="952500" y="2603500"/>
            <a:ext cx="5334000" cy="6286500"/>
          </a:xfrm>
          <a:prstGeom prst="rect">
            <a:avLst/>
          </a:prstGeom>
        </p:spPr>
        <p:txBody>
          <a:bodyPr/>
          <a:lstStyle>
            <a:lvl1pPr marL="342900" indent="-342900">
              <a:spcBef>
                <a:spcPts val="3200"/>
              </a:spcBef>
              <a:defRPr sz="2800">
                <a:latin typeface="+mn-lt"/>
                <a:ea typeface="+mn-ea"/>
                <a:cs typeface="+mn-cs"/>
                <a:sym typeface="Helvetica Light"/>
              </a:defRPr>
            </a:lvl1pPr>
            <a:lvl2pPr marL="685800" indent="-342900">
              <a:spcBef>
                <a:spcPts val="3200"/>
              </a:spcBef>
              <a:defRPr sz="2800">
                <a:latin typeface="+mn-lt"/>
                <a:ea typeface="+mn-ea"/>
                <a:cs typeface="+mn-cs"/>
                <a:sym typeface="Helvetica Light"/>
              </a:defRPr>
            </a:lvl2pPr>
            <a:lvl3pPr marL="1028700" indent="-342900">
              <a:spcBef>
                <a:spcPts val="3200"/>
              </a:spcBef>
              <a:defRPr sz="2800">
                <a:latin typeface="+mn-lt"/>
                <a:ea typeface="+mn-ea"/>
                <a:cs typeface="+mn-cs"/>
                <a:sym typeface="Helvetica Light"/>
              </a:defRPr>
            </a:lvl3pPr>
            <a:lvl4pPr marL="1371600" indent="-342900">
              <a:spcBef>
                <a:spcPts val="3200"/>
              </a:spcBef>
              <a:defRPr sz="2800">
                <a:latin typeface="+mn-lt"/>
                <a:ea typeface="+mn-ea"/>
                <a:cs typeface="+mn-cs"/>
                <a:sym typeface="Helvetica Light"/>
              </a:defRPr>
            </a:lvl4pPr>
            <a:lvl5pPr marL="1714500" indent="-342900">
              <a:spcBef>
                <a:spcPts val="3200"/>
              </a:spcBef>
              <a:defRPr sz="2800">
                <a:latin typeface="+mn-lt"/>
                <a:ea typeface="+mn-ea"/>
                <a:cs typeface="+mn-cs"/>
                <a:sym typeface="Helvetica Light"/>
              </a:defRPr>
            </a:lvl5pPr>
          </a:lstStyle>
          <a:p>
            <a:pPr lvl="0">
              <a:defRPr sz="1800"/>
            </a:pPr>
            <a:r>
              <a:rPr sz="2800"/>
              <a:t>Body Level One</a:t>
            </a:r>
            <a:endParaRPr sz="2800"/>
          </a:p>
          <a:p>
            <a:pPr lvl="1">
              <a:defRPr sz="1800"/>
            </a:pPr>
            <a:r>
              <a:rPr sz="2800"/>
              <a:t>Body Level Two</a:t>
            </a:r>
            <a:endParaRPr sz="2800"/>
          </a:p>
          <a:p>
            <a:pPr lvl="2">
              <a:defRPr sz="1800"/>
            </a:pPr>
            <a:r>
              <a:rPr sz="2800"/>
              <a:t>Body Level Three</a:t>
            </a:r>
            <a:endParaRPr sz="2800"/>
          </a:p>
          <a:p>
            <a:pPr lvl="3">
              <a:defRPr sz="1800"/>
            </a:pPr>
            <a:r>
              <a:rPr sz="2800"/>
              <a:t>Body Level Four</a:t>
            </a:r>
            <a:endParaRPr sz="2800"/>
          </a:p>
          <a:p>
            <a:pPr lvl="4">
              <a:defRPr sz="1800"/>
            </a:pPr>
            <a:r>
              <a:rPr sz="2800"/>
              <a:t>Body Level Five</a:t>
            </a:r>
          </a:p>
        </p:txBody>
      </p:sp>
    </p:spTree>
  </p:cSld>
  <p:clrMapOvr>
    <a:masterClrMapping/>
  </p:clrMapOvr>
  <p:transitio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Bullets">
    <p:spTree>
      <p:nvGrpSpPr>
        <p:cNvPr id="1" name=""/>
        <p:cNvGrpSpPr/>
        <p:nvPr/>
      </p:nvGrpSpPr>
      <p:grpSpPr>
        <a:xfrm>
          <a:off x="0" y="0"/>
          <a:ext cx="0" cy="0"/>
          <a:chOff x="0" y="0"/>
          <a:chExt cx="0" cy="0"/>
        </a:xfrm>
      </p:grpSpPr>
      <p:sp>
        <p:nvSpPr>
          <p:cNvPr id="24" name="Shape 24"/>
          <p:cNvSpPr/>
          <p:nvPr>
            <p:ph type="body" idx="1"/>
          </p:nvPr>
        </p:nvSpPr>
        <p:spPr>
          <a:xfrm>
            <a:off x="952500" y="1270000"/>
            <a:ext cx="11099800" cy="7213600"/>
          </a:xfrm>
          <a:prstGeom prst="rect">
            <a:avLst/>
          </a:prstGeom>
        </p:spPr>
        <p:txBody>
          <a:bodyPr/>
          <a:lstStyle/>
          <a:p>
            <a:pPr lvl="0">
              <a:defRPr sz="1800"/>
            </a:pPr>
            <a:r>
              <a:rPr sz="3600"/>
              <a:t>Body Level One</a:t>
            </a:r>
            <a:endParaRPr sz="3600"/>
          </a:p>
          <a:p>
            <a:pPr lvl="1">
              <a:defRPr sz="1800"/>
            </a:pPr>
            <a:r>
              <a:rPr sz="3600"/>
              <a:t>Body Level Two</a:t>
            </a:r>
            <a:endParaRPr sz="3600"/>
          </a:p>
          <a:p>
            <a:pPr lvl="2">
              <a:defRPr sz="1800"/>
            </a:pPr>
            <a:r>
              <a:rPr sz="3600"/>
              <a:t>Body Level Three</a:t>
            </a:r>
            <a:endParaRPr sz="3600"/>
          </a:p>
          <a:p>
            <a:pPr lvl="3">
              <a:defRPr sz="1800"/>
            </a:pPr>
            <a:r>
              <a:rPr sz="3600"/>
              <a:t>Body Level Four</a:t>
            </a:r>
            <a:endParaRPr sz="3600"/>
          </a:p>
          <a:p>
            <a:pPr lvl="4">
              <a:defRPr sz="1800"/>
            </a:pPr>
            <a:r>
              <a:rPr sz="3600"/>
              <a:t>Body Level Five</a:t>
            </a:r>
          </a:p>
        </p:txBody>
      </p:sp>
    </p:spTree>
  </p:cSld>
  <p:clrMapOvr>
    <a:masterClrMapping/>
  </p:clrMapOvr>
  <p:transitio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Photo - 3 Up">
    <p:spTree>
      <p:nvGrpSpPr>
        <p:cNvPr id="1" name=""/>
        <p:cNvGrpSpPr/>
        <p:nvPr/>
      </p:nvGrpSpPr>
      <p:grpSpPr>
        <a:xfrm>
          <a:off x="0" y="0"/>
          <a:ext cx="0" cy="0"/>
          <a:chOff x="0" y="0"/>
          <a:chExt cx="0" cy="0"/>
        </a:xfrm>
      </p:grpSpPr>
    </p:spTree>
  </p:cSld>
  <p:clrMapOvr>
    <a:masterClrMapping/>
  </p:clrMapOvr>
  <p:transitio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Shape 2"/>
          <p:cNvSpPr/>
          <p:nvPr>
            <p:ph type="title"/>
          </p:nvPr>
        </p:nvSpPr>
        <p:spPr>
          <a:xfrm>
            <a:off x="952500" y="444500"/>
            <a:ext cx="11099800" cy="989708"/>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p>
            <a:pPr lvl="0">
              <a:defRPr sz="1800"/>
            </a:pPr>
            <a:r>
              <a:rPr sz="8000"/>
              <a:t>Title Text</a:t>
            </a:r>
          </a:p>
        </p:txBody>
      </p:sp>
      <p:sp>
        <p:nvSpPr>
          <p:cNvPr id="3" name="Shape 3"/>
          <p:cNvSpPr/>
          <p:nvPr>
            <p:ph type="body" idx="1"/>
          </p:nvPr>
        </p:nvSpPr>
        <p:spPr>
          <a:xfrm>
            <a:off x="952500" y="1429791"/>
            <a:ext cx="11099800" cy="7460209"/>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p>
            <a:pPr lvl="0">
              <a:defRPr sz="1800"/>
            </a:pPr>
            <a:r>
              <a:rPr sz="3600"/>
              <a:t>Body Level One</a:t>
            </a:r>
            <a:endParaRPr sz="3600"/>
          </a:p>
          <a:p>
            <a:pPr lvl="1">
              <a:defRPr sz="1800"/>
            </a:pPr>
            <a:r>
              <a:rPr sz="3600"/>
              <a:t>Body Level Two</a:t>
            </a:r>
            <a:endParaRPr sz="3600"/>
          </a:p>
          <a:p>
            <a:pPr lvl="2">
              <a:defRPr sz="1800"/>
            </a:pPr>
            <a:r>
              <a:rPr sz="3600"/>
              <a:t>Body Level Three</a:t>
            </a:r>
            <a:endParaRPr sz="3600"/>
          </a:p>
          <a:p>
            <a:pPr lvl="3">
              <a:defRPr sz="1800"/>
            </a:pPr>
            <a:r>
              <a:rPr sz="3600"/>
              <a:t>Body Level Four</a:t>
            </a:r>
            <a:endParaRPr sz="3600"/>
          </a:p>
          <a:p>
            <a:pPr lvl="4">
              <a:defRPr sz="1800"/>
            </a:pPr>
            <a:r>
              <a:rPr sz="3600"/>
              <a:t>Body Level Five</a:t>
            </a:r>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spd="med" advClick="1"/>
  <p:txStyles>
    <p:titleStyle>
      <a:lvl1pPr algn="ctr" defTabSz="584200">
        <a:defRPr sz="8000">
          <a:latin typeface="Times New Roman"/>
          <a:ea typeface="Times New Roman"/>
          <a:cs typeface="Times New Roman"/>
          <a:sym typeface="Times New Roman"/>
        </a:defRPr>
      </a:lvl1pPr>
      <a:lvl2pPr indent="228600" algn="ctr" defTabSz="584200">
        <a:defRPr sz="8000">
          <a:latin typeface="Times New Roman"/>
          <a:ea typeface="Times New Roman"/>
          <a:cs typeface="Times New Roman"/>
          <a:sym typeface="Times New Roman"/>
        </a:defRPr>
      </a:lvl2pPr>
      <a:lvl3pPr indent="457200" algn="ctr" defTabSz="584200">
        <a:defRPr sz="8000">
          <a:latin typeface="Times New Roman"/>
          <a:ea typeface="Times New Roman"/>
          <a:cs typeface="Times New Roman"/>
          <a:sym typeface="Times New Roman"/>
        </a:defRPr>
      </a:lvl3pPr>
      <a:lvl4pPr indent="685800" algn="ctr" defTabSz="584200">
        <a:defRPr sz="8000">
          <a:latin typeface="Times New Roman"/>
          <a:ea typeface="Times New Roman"/>
          <a:cs typeface="Times New Roman"/>
          <a:sym typeface="Times New Roman"/>
        </a:defRPr>
      </a:lvl4pPr>
      <a:lvl5pPr indent="914400" algn="ctr" defTabSz="584200">
        <a:defRPr sz="8000">
          <a:latin typeface="Times New Roman"/>
          <a:ea typeface="Times New Roman"/>
          <a:cs typeface="Times New Roman"/>
          <a:sym typeface="Times New Roman"/>
        </a:defRPr>
      </a:lvl5pPr>
      <a:lvl6pPr indent="1143000" algn="ctr" defTabSz="584200">
        <a:defRPr sz="8000">
          <a:latin typeface="Times New Roman"/>
          <a:ea typeface="Times New Roman"/>
          <a:cs typeface="Times New Roman"/>
          <a:sym typeface="Times New Roman"/>
        </a:defRPr>
      </a:lvl6pPr>
      <a:lvl7pPr indent="1371600" algn="ctr" defTabSz="584200">
        <a:defRPr sz="8000">
          <a:latin typeface="Times New Roman"/>
          <a:ea typeface="Times New Roman"/>
          <a:cs typeface="Times New Roman"/>
          <a:sym typeface="Times New Roman"/>
        </a:defRPr>
      </a:lvl7pPr>
      <a:lvl8pPr indent="1600200" algn="ctr" defTabSz="584200">
        <a:defRPr sz="8000">
          <a:latin typeface="Times New Roman"/>
          <a:ea typeface="Times New Roman"/>
          <a:cs typeface="Times New Roman"/>
          <a:sym typeface="Times New Roman"/>
        </a:defRPr>
      </a:lvl8pPr>
      <a:lvl9pPr indent="1828800" algn="ctr" defTabSz="584200">
        <a:defRPr sz="8000">
          <a:latin typeface="Times New Roman"/>
          <a:ea typeface="Times New Roman"/>
          <a:cs typeface="Times New Roman"/>
          <a:sym typeface="Times New Roman"/>
        </a:defRPr>
      </a:lvl9pPr>
    </p:titleStyle>
    <p:bodyStyle>
      <a:lvl1pPr marL="444500" indent="-444500" defTabSz="584200">
        <a:spcBef>
          <a:spcPts val="4200"/>
        </a:spcBef>
        <a:buSzPct val="75000"/>
        <a:buChar char="•"/>
        <a:defRPr sz="3600">
          <a:latin typeface="Times New Roman"/>
          <a:ea typeface="Times New Roman"/>
          <a:cs typeface="Times New Roman"/>
          <a:sym typeface="Times New Roman"/>
        </a:defRPr>
      </a:lvl1pPr>
      <a:lvl2pPr marL="889000" indent="-444500" defTabSz="584200">
        <a:spcBef>
          <a:spcPts val="4200"/>
        </a:spcBef>
        <a:buSzPct val="75000"/>
        <a:buChar char="•"/>
        <a:defRPr sz="3600">
          <a:latin typeface="Times New Roman"/>
          <a:ea typeface="Times New Roman"/>
          <a:cs typeface="Times New Roman"/>
          <a:sym typeface="Times New Roman"/>
        </a:defRPr>
      </a:lvl2pPr>
      <a:lvl3pPr marL="1333500" indent="-444500" defTabSz="584200">
        <a:spcBef>
          <a:spcPts val="4200"/>
        </a:spcBef>
        <a:buSzPct val="75000"/>
        <a:buChar char="•"/>
        <a:defRPr sz="3600">
          <a:latin typeface="Times New Roman"/>
          <a:ea typeface="Times New Roman"/>
          <a:cs typeface="Times New Roman"/>
          <a:sym typeface="Times New Roman"/>
        </a:defRPr>
      </a:lvl3pPr>
      <a:lvl4pPr marL="1778000" indent="-444500" defTabSz="584200">
        <a:spcBef>
          <a:spcPts val="4200"/>
        </a:spcBef>
        <a:buSzPct val="75000"/>
        <a:buChar char="•"/>
        <a:defRPr sz="3600">
          <a:latin typeface="Times New Roman"/>
          <a:ea typeface="Times New Roman"/>
          <a:cs typeface="Times New Roman"/>
          <a:sym typeface="Times New Roman"/>
        </a:defRPr>
      </a:lvl4pPr>
      <a:lvl5pPr marL="2222500" indent="-444500" defTabSz="584200">
        <a:spcBef>
          <a:spcPts val="4200"/>
        </a:spcBef>
        <a:buSzPct val="75000"/>
        <a:buChar char="•"/>
        <a:defRPr sz="3600">
          <a:latin typeface="Times New Roman"/>
          <a:ea typeface="Times New Roman"/>
          <a:cs typeface="Times New Roman"/>
          <a:sym typeface="Times New Roman"/>
        </a:defRPr>
      </a:lvl5pPr>
      <a:lvl6pPr marL="2667000" indent="-444500" defTabSz="584200">
        <a:spcBef>
          <a:spcPts val="4200"/>
        </a:spcBef>
        <a:buSzPct val="75000"/>
        <a:buChar char="•"/>
        <a:defRPr sz="3600">
          <a:latin typeface="Times New Roman"/>
          <a:ea typeface="Times New Roman"/>
          <a:cs typeface="Times New Roman"/>
          <a:sym typeface="Times New Roman"/>
        </a:defRPr>
      </a:lvl6pPr>
      <a:lvl7pPr marL="3111500" indent="-444500" defTabSz="584200">
        <a:spcBef>
          <a:spcPts val="4200"/>
        </a:spcBef>
        <a:buSzPct val="75000"/>
        <a:buChar char="•"/>
        <a:defRPr sz="3600">
          <a:latin typeface="Times New Roman"/>
          <a:ea typeface="Times New Roman"/>
          <a:cs typeface="Times New Roman"/>
          <a:sym typeface="Times New Roman"/>
        </a:defRPr>
      </a:lvl7pPr>
      <a:lvl8pPr marL="3556000" indent="-444500" defTabSz="584200">
        <a:spcBef>
          <a:spcPts val="4200"/>
        </a:spcBef>
        <a:buSzPct val="75000"/>
        <a:buChar char="•"/>
        <a:defRPr sz="3600">
          <a:latin typeface="Times New Roman"/>
          <a:ea typeface="Times New Roman"/>
          <a:cs typeface="Times New Roman"/>
          <a:sym typeface="Times New Roman"/>
        </a:defRPr>
      </a:lvl8pPr>
      <a:lvl9pPr marL="4000500" indent="-444500" defTabSz="584200">
        <a:spcBef>
          <a:spcPts val="4200"/>
        </a:spcBef>
        <a:buSzPct val="75000"/>
        <a:buChar char="•"/>
        <a:defRPr sz="3600">
          <a:latin typeface="Times New Roman"/>
          <a:ea typeface="Times New Roman"/>
          <a:cs typeface="Times New Roman"/>
          <a:sym typeface="Times New Roman"/>
        </a:defRPr>
      </a:lvl9pPr>
    </p:bodyStyle>
    <p:otherStyle>
      <a:lvl1pPr algn="ctr" defTabSz="584200">
        <a:defRPr>
          <a:solidFill>
            <a:schemeClr val="tx1"/>
          </a:solidFill>
          <a:latin typeface="+mn-lt"/>
          <a:ea typeface="+mn-ea"/>
          <a:cs typeface="+mn-cs"/>
          <a:sym typeface="Helvetica Light"/>
        </a:defRPr>
      </a:lvl1pPr>
      <a:lvl2pPr indent="228600" algn="ctr" defTabSz="584200">
        <a:defRPr>
          <a:solidFill>
            <a:schemeClr val="tx1"/>
          </a:solidFill>
          <a:latin typeface="+mn-lt"/>
          <a:ea typeface="+mn-ea"/>
          <a:cs typeface="+mn-cs"/>
          <a:sym typeface="Helvetica Light"/>
        </a:defRPr>
      </a:lvl2pPr>
      <a:lvl3pPr indent="457200" algn="ctr" defTabSz="584200">
        <a:defRPr>
          <a:solidFill>
            <a:schemeClr val="tx1"/>
          </a:solidFill>
          <a:latin typeface="+mn-lt"/>
          <a:ea typeface="+mn-ea"/>
          <a:cs typeface="+mn-cs"/>
          <a:sym typeface="Helvetica Light"/>
        </a:defRPr>
      </a:lvl3pPr>
      <a:lvl4pPr indent="685800" algn="ctr" defTabSz="584200">
        <a:defRPr>
          <a:solidFill>
            <a:schemeClr val="tx1"/>
          </a:solidFill>
          <a:latin typeface="+mn-lt"/>
          <a:ea typeface="+mn-ea"/>
          <a:cs typeface="+mn-cs"/>
          <a:sym typeface="Helvetica Light"/>
        </a:defRPr>
      </a:lvl4pPr>
      <a:lvl5pPr indent="914400" algn="ctr" defTabSz="584200">
        <a:defRPr>
          <a:solidFill>
            <a:schemeClr val="tx1"/>
          </a:solidFill>
          <a:latin typeface="+mn-lt"/>
          <a:ea typeface="+mn-ea"/>
          <a:cs typeface="+mn-cs"/>
          <a:sym typeface="Helvetica Light"/>
        </a:defRPr>
      </a:lvl5pPr>
      <a:lvl6pPr indent="1143000" algn="ctr" defTabSz="584200">
        <a:defRPr>
          <a:solidFill>
            <a:schemeClr val="tx1"/>
          </a:solidFill>
          <a:latin typeface="+mn-lt"/>
          <a:ea typeface="+mn-ea"/>
          <a:cs typeface="+mn-cs"/>
          <a:sym typeface="Helvetica Light"/>
        </a:defRPr>
      </a:lvl6pPr>
      <a:lvl7pPr indent="1371600" algn="ctr" defTabSz="584200">
        <a:defRPr>
          <a:solidFill>
            <a:schemeClr val="tx1"/>
          </a:solidFill>
          <a:latin typeface="+mn-lt"/>
          <a:ea typeface="+mn-ea"/>
          <a:cs typeface="+mn-cs"/>
          <a:sym typeface="Helvetica Light"/>
        </a:defRPr>
      </a:lvl7pPr>
      <a:lvl8pPr indent="1600200" algn="ctr" defTabSz="584200">
        <a:defRPr>
          <a:solidFill>
            <a:schemeClr val="tx1"/>
          </a:solidFill>
          <a:latin typeface="+mn-lt"/>
          <a:ea typeface="+mn-ea"/>
          <a:cs typeface="+mn-cs"/>
          <a:sym typeface="Helvetica Light"/>
        </a:defRPr>
      </a:lvl8pPr>
      <a:lvl9pPr indent="1828800" algn="ctr" defTabSz="584200">
        <a:defRPr>
          <a:solidFill>
            <a:schemeClr val="tx1"/>
          </a:solidFill>
          <a:latin typeface="+mn-lt"/>
          <a:ea typeface="+mn-ea"/>
          <a:cs typeface="+mn-cs"/>
          <a:sym typeface="Helvetica Light"/>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8.png"/></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10.png"/><Relationship Id="rId4" Type="http://schemas.openxmlformats.org/officeDocument/2006/relationships/image" Target="../media/image11.png"/><Relationship Id="rId5" Type="http://schemas.openxmlformats.org/officeDocument/2006/relationships/image" Target="../media/image12.png"/><Relationship Id="rId6" Type="http://schemas.openxmlformats.org/officeDocument/2006/relationships/image" Target="../media/image13.png"/></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image" Target="../media/image14.png"/></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 Id="rId3" Type="http://schemas.openxmlformats.org/officeDocument/2006/relationships/image" Target="../media/image15.png"/></Relationships>

</file>

<file path=ppt/slides/_rels/slide22.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Relationships xmlns="http://schemas.openxmlformats.org/package/2006/relationships"><Relationship Id="rId1" Type="http://schemas.openxmlformats.org/officeDocument/2006/relationships/slideLayout" Target="../slideLayouts/slideLayout8.xml"/></Relationships>

</file>

<file path=ppt/slides/_rels/slide24.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png"/><Relationship Id="rId3" Type="http://schemas.openxmlformats.org/officeDocument/2006/relationships/image" Target="../media/image5.png"/></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5.png"/></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5.png"/></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2" name="Shape 32"/>
          <p:cNvSpPr/>
          <p:nvPr>
            <p:ph type="title"/>
          </p:nvPr>
        </p:nvSpPr>
        <p:spPr>
          <a:prstGeom prst="rect">
            <a:avLst/>
          </a:prstGeom>
        </p:spPr>
        <p:txBody>
          <a:bodyPr/>
          <a:lstStyle/>
          <a:p>
            <a:pPr lvl="0">
              <a:defRPr sz="1800"/>
            </a:pPr>
            <a:r>
              <a:rPr sz="8000"/>
              <a:t>Predictive Performance</a:t>
            </a:r>
          </a:p>
        </p:txBody>
      </p:sp>
      <p:sp>
        <p:nvSpPr>
          <p:cNvPr id="33" name="Shape 33"/>
          <p:cNvSpPr/>
          <p:nvPr>
            <p:ph type="body" idx="1"/>
          </p:nvPr>
        </p:nvSpPr>
        <p:spPr>
          <a:prstGeom prst="rect">
            <a:avLst/>
          </a:prstGeom>
        </p:spPr>
        <p:txBody>
          <a:bodyPr/>
          <a:lstStyle/>
          <a:p>
            <a:pPr lvl="0">
              <a:defRPr sz="1800"/>
            </a:pPr>
            <a:r>
              <a:rPr sz="3200"/>
              <a:t>Zhi Xing</a:t>
            </a:r>
          </a:p>
        </p:txBody>
      </p:sp>
    </p:spTree>
  </p:cSld>
  <p:clrMapOvr>
    <a:masterClrMapping/>
  </p:clrMapOvr>
  <p:transitio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0" name="Shape 80"/>
          <p:cNvSpPr/>
          <p:nvPr>
            <p:ph type="title"/>
          </p:nvPr>
        </p:nvSpPr>
        <p:spPr>
          <a:prstGeom prst="rect">
            <a:avLst/>
          </a:prstGeom>
        </p:spPr>
        <p:txBody>
          <a:bodyPr/>
          <a:lstStyle>
            <a:lvl1pPr defTabSz="455675">
              <a:defRPr sz="6240"/>
            </a:lvl1pPr>
          </a:lstStyle>
          <a:p>
            <a:pPr lvl="0">
              <a:defRPr sz="1800"/>
            </a:pPr>
            <a:r>
              <a:rPr sz="6240"/>
              <a:t>Parameter Mapping</a:t>
            </a:r>
          </a:p>
        </p:txBody>
      </p:sp>
      <p:sp>
        <p:nvSpPr>
          <p:cNvPr id="81" name="Shape 81"/>
          <p:cNvSpPr/>
          <p:nvPr>
            <p:ph type="body" idx="1"/>
          </p:nvPr>
        </p:nvSpPr>
        <p:spPr>
          <a:prstGeom prst="rect">
            <a:avLst/>
          </a:prstGeom>
        </p:spPr>
        <p:txBody>
          <a:bodyPr/>
          <a:lstStyle/>
          <a:p>
            <a:pPr lvl="0" marL="422275" indent="-422275" defTabSz="554990">
              <a:spcBef>
                <a:spcPts val="3900"/>
              </a:spcBef>
              <a:defRPr sz="1800"/>
            </a:pPr>
            <a:r>
              <a:rPr b="1" sz="3420"/>
              <a:t>Observation:</a:t>
            </a:r>
            <a:r>
              <a:rPr sz="3420"/>
              <a:t> query parameters for table partitioning attributes are often provided as procedure input parameters</a:t>
            </a:r>
            <a:endParaRPr sz="3420"/>
          </a:p>
          <a:p>
            <a:pPr lvl="0" marL="422275" indent="-422275" defTabSz="554990">
              <a:spcBef>
                <a:spcPts val="3900"/>
              </a:spcBef>
              <a:defRPr sz="1800"/>
            </a:pPr>
            <a:r>
              <a:rPr sz="3420"/>
              <a:t>For each pair of procedure parameter and query parameter</a:t>
            </a:r>
            <a:br>
              <a:rPr sz="3420"/>
            </a:br>
            <a:r>
              <a:rPr sz="3420"/>
              <a:t>- count the number of times they have the same value</a:t>
            </a:r>
            <a:br>
              <a:rPr sz="3420"/>
            </a:br>
            <a:r>
              <a:rPr sz="3420"/>
              <a:t>- mapping coefficient = count / number of comparisons</a:t>
            </a:r>
            <a:br>
              <a:rPr sz="3420"/>
            </a:br>
            <a:br>
              <a:rPr sz="3420"/>
            </a:br>
            <a:br>
              <a:rPr sz="3420"/>
            </a:br>
            <a:br>
              <a:rPr sz="3420"/>
            </a:br>
            <a:br>
              <a:rPr sz="3420"/>
            </a:br>
            <a:br>
              <a:rPr sz="3420"/>
            </a:br>
            <a:br>
              <a:rPr sz="3420"/>
            </a:br>
            <a:br>
              <a:rPr sz="3420"/>
            </a:br>
            <a:br>
              <a:rPr sz="3420"/>
            </a:br>
          </a:p>
        </p:txBody>
      </p:sp>
      <p:pic>
        <p:nvPicPr>
          <p:cNvPr id="82" name="Screen Shot 2015-01-28 at 7.32.53 PM.png"/>
          <p:cNvPicPr/>
          <p:nvPr/>
        </p:nvPicPr>
        <p:blipFill>
          <a:blip r:embed="rId3">
            <a:extLst/>
          </a:blip>
          <a:stretch>
            <a:fillRect/>
          </a:stretch>
        </p:blipFill>
        <p:spPr>
          <a:xfrm>
            <a:off x="2485266" y="4740173"/>
            <a:ext cx="8034268" cy="4605357"/>
          </a:xfrm>
          <a:prstGeom prst="rect">
            <a:avLst/>
          </a:prstGeom>
          <a:ln w="12700">
            <a:miter lim="400000"/>
          </a:ln>
        </p:spPr>
      </p:pic>
    </p:spTree>
  </p:cSld>
  <p:clrMapOvr>
    <a:masterClrMapping/>
  </p:clrMapOvr>
  <p:transition spd="med" advClick="1"/>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6" name="Shape 86"/>
          <p:cNvSpPr/>
          <p:nvPr>
            <p:ph type="title"/>
          </p:nvPr>
        </p:nvSpPr>
        <p:spPr>
          <a:prstGeom prst="rect">
            <a:avLst/>
          </a:prstGeom>
        </p:spPr>
        <p:txBody>
          <a:bodyPr/>
          <a:lstStyle>
            <a:lvl1pPr defTabSz="455675">
              <a:defRPr sz="6240"/>
            </a:lvl1pPr>
          </a:lstStyle>
          <a:p>
            <a:pPr lvl="0">
              <a:defRPr sz="1800"/>
            </a:pPr>
            <a:r>
              <a:rPr sz="6240"/>
              <a:t>Initial Estimate of Execution Path</a:t>
            </a:r>
          </a:p>
        </p:txBody>
      </p:sp>
      <p:sp>
        <p:nvSpPr>
          <p:cNvPr id="87" name="Shape 87"/>
          <p:cNvSpPr/>
          <p:nvPr>
            <p:ph type="body" idx="1"/>
          </p:nvPr>
        </p:nvSpPr>
        <p:spPr>
          <a:prstGeom prst="rect">
            <a:avLst/>
          </a:prstGeom>
        </p:spPr>
        <p:txBody>
          <a:bodyPr/>
          <a:lstStyle/>
          <a:p>
            <a:pPr lvl="0" marL="408940" indent="-408940" defTabSz="537463">
              <a:spcBef>
                <a:spcPts val="3800"/>
              </a:spcBef>
              <a:defRPr sz="1800"/>
            </a:pPr>
            <a:r>
              <a:rPr sz="3312"/>
              <a:t>A state is valid if</a:t>
            </a:r>
            <a:br>
              <a:rPr sz="3312"/>
            </a:br>
            <a:r>
              <a:rPr sz="3312"/>
              <a:t>- partition to be accessed can be determined from the mapping</a:t>
            </a:r>
            <a:br>
              <a:rPr sz="3312"/>
            </a:br>
            <a:r>
              <a:rPr sz="3312"/>
              <a:t>- next state has the correct previous accessed partitions</a:t>
            </a:r>
            <a:endParaRPr sz="3312"/>
          </a:p>
          <a:p>
            <a:pPr lvl="0" marL="408940" indent="-408940" defTabSz="537463">
              <a:spcBef>
                <a:spcPts val="3800"/>
              </a:spcBef>
              <a:defRPr sz="1800"/>
            </a:pPr>
            <a:r>
              <a:rPr sz="3312"/>
              <a:t>Go to the valid state with the highest probability</a:t>
            </a:r>
            <a:endParaRPr sz="3312"/>
          </a:p>
          <a:p>
            <a:pPr lvl="0" marL="408940" indent="-408940" defTabSz="537463">
              <a:spcBef>
                <a:spcPts val="3800"/>
              </a:spcBef>
              <a:defRPr sz="1800"/>
            </a:pPr>
            <a:r>
              <a:rPr sz="3312"/>
              <a:t>Repeats until either abort or commit is reached</a:t>
            </a:r>
            <a:br>
              <a:rPr sz="3312"/>
            </a:br>
            <a:br>
              <a:rPr sz="3312"/>
            </a:br>
            <a:br>
              <a:rPr sz="3312"/>
            </a:br>
            <a:br>
              <a:rPr sz="3312"/>
            </a:br>
            <a:br>
              <a:rPr sz="3312"/>
            </a:br>
            <a:br>
              <a:rPr sz="3312"/>
            </a:br>
            <a:br>
              <a:rPr sz="3312"/>
            </a:br>
            <a:br>
              <a:rPr sz="3312"/>
            </a:br>
          </a:p>
        </p:txBody>
      </p:sp>
      <p:pic>
        <p:nvPicPr>
          <p:cNvPr id="88" name="Screen Shot 2015-01-28 at 7.34.52 PM.png"/>
          <p:cNvPicPr/>
          <p:nvPr/>
        </p:nvPicPr>
        <p:blipFill>
          <a:blip r:embed="rId2">
            <a:extLst/>
          </a:blip>
          <a:stretch>
            <a:fillRect/>
          </a:stretch>
        </p:blipFill>
        <p:spPr>
          <a:xfrm>
            <a:off x="176110" y="5388818"/>
            <a:ext cx="12652580" cy="4111608"/>
          </a:xfrm>
          <a:prstGeom prst="rect">
            <a:avLst/>
          </a:prstGeom>
          <a:ln w="12700">
            <a:miter lim="400000"/>
          </a:ln>
        </p:spPr>
      </p:pic>
    </p:spTree>
  </p:cSld>
  <p:clrMapOvr>
    <a:masterClrMapping/>
  </p:clrMapOvr>
  <p:transition spd="med" advClick="1"/>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0" name="Shape 90"/>
          <p:cNvSpPr/>
          <p:nvPr>
            <p:ph type="title"/>
          </p:nvPr>
        </p:nvSpPr>
        <p:spPr>
          <a:prstGeom prst="rect">
            <a:avLst/>
          </a:prstGeom>
        </p:spPr>
        <p:txBody>
          <a:bodyPr/>
          <a:lstStyle>
            <a:lvl1pPr defTabSz="455675">
              <a:defRPr sz="6240"/>
            </a:lvl1pPr>
          </a:lstStyle>
          <a:p>
            <a:pPr lvl="0">
              <a:defRPr sz="1800"/>
            </a:pPr>
            <a:r>
              <a:rPr sz="6240"/>
              <a:t>Optimizations</a:t>
            </a:r>
          </a:p>
        </p:txBody>
      </p:sp>
      <p:sp>
        <p:nvSpPr>
          <p:cNvPr id="91" name="Shape 91"/>
          <p:cNvSpPr/>
          <p:nvPr>
            <p:ph type="body" idx="1"/>
          </p:nvPr>
        </p:nvSpPr>
        <p:spPr>
          <a:prstGeom prst="rect">
            <a:avLst/>
          </a:prstGeom>
        </p:spPr>
        <p:txBody>
          <a:bodyPr/>
          <a:lstStyle/>
          <a:p>
            <a:pPr lvl="0">
              <a:defRPr sz="1800"/>
            </a:pPr>
            <a:r>
              <a:rPr sz="3600"/>
              <a:t>Initially based on initial estimate of execution path</a:t>
            </a:r>
            <a:endParaRPr sz="3600"/>
          </a:p>
          <a:p>
            <a:pPr lvl="0">
              <a:defRPr sz="1800"/>
            </a:pPr>
            <a:r>
              <a:rPr sz="3600"/>
              <a:t>Updated according to actual execution path</a:t>
            </a:r>
            <a:endParaRPr sz="3600"/>
          </a:p>
          <a:p>
            <a:pPr lvl="0">
              <a:defRPr sz="1800"/>
            </a:pPr>
            <a:r>
              <a:rPr sz="3600"/>
              <a:t>Confidence coefficients are calculated by aggregating the probabilities on the vertices</a:t>
            </a:r>
          </a:p>
        </p:txBody>
      </p:sp>
    </p:spTree>
  </p:cSld>
  <p:clrMapOvr>
    <a:masterClrMapping/>
  </p:clrMapOvr>
  <p:transition spd="med" advClick="1"/>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5" name="Shape 95"/>
          <p:cNvSpPr/>
          <p:nvPr>
            <p:ph type="title"/>
          </p:nvPr>
        </p:nvSpPr>
        <p:spPr>
          <a:prstGeom prst="rect">
            <a:avLst/>
          </a:prstGeom>
        </p:spPr>
        <p:txBody>
          <a:bodyPr/>
          <a:lstStyle>
            <a:lvl1pPr defTabSz="455675">
              <a:defRPr sz="6240"/>
            </a:lvl1pPr>
          </a:lstStyle>
          <a:p>
            <a:pPr lvl="0">
              <a:defRPr sz="1800"/>
            </a:pPr>
            <a:r>
              <a:rPr sz="6240"/>
              <a:t>Model Partitioning</a:t>
            </a:r>
          </a:p>
        </p:txBody>
      </p:sp>
      <p:sp>
        <p:nvSpPr>
          <p:cNvPr id="96" name="Shape 96"/>
          <p:cNvSpPr/>
          <p:nvPr>
            <p:ph type="body" idx="1"/>
          </p:nvPr>
        </p:nvSpPr>
        <p:spPr>
          <a:prstGeom prst="rect">
            <a:avLst/>
          </a:prstGeom>
        </p:spPr>
        <p:txBody>
          <a:bodyPr/>
          <a:lstStyle/>
          <a:p>
            <a:pPr lvl="0">
              <a:defRPr sz="1800"/>
            </a:pPr>
            <a:r>
              <a:rPr sz="3600"/>
              <a:t>Limitation: too many useless states and transitions</a:t>
            </a:r>
            <a:endParaRPr sz="3600"/>
          </a:p>
          <a:p>
            <a:pPr lvl="0">
              <a:defRPr sz="1800"/>
            </a:pPr>
            <a:r>
              <a:rPr sz="3600"/>
              <a:t>Improvement:</a:t>
            </a:r>
            <a:br>
              <a:rPr sz="3600"/>
            </a:br>
            <a:r>
              <a:rPr sz="3600"/>
              <a:t>- cluster transactions</a:t>
            </a:r>
            <a:br>
              <a:rPr sz="3600"/>
            </a:br>
            <a:r>
              <a:rPr sz="3600"/>
              <a:t>- find the best clustering</a:t>
            </a:r>
            <a:br>
              <a:rPr sz="3600"/>
            </a:br>
            <a:br>
              <a:rPr sz="3600"/>
            </a:br>
            <a:br>
              <a:rPr sz="3600"/>
            </a:br>
            <a:br>
              <a:rPr sz="3600"/>
            </a:br>
            <a:br>
              <a:rPr sz="3600"/>
            </a:br>
            <a:br>
              <a:rPr sz="3600"/>
            </a:br>
            <a:br>
              <a:rPr sz="3600"/>
            </a:br>
          </a:p>
        </p:txBody>
      </p:sp>
      <p:pic>
        <p:nvPicPr>
          <p:cNvPr id="97" name="Screen Shot 2015-01-28 at 7.35.57 PM.png"/>
          <p:cNvPicPr/>
          <p:nvPr/>
        </p:nvPicPr>
        <p:blipFill>
          <a:blip r:embed="rId3">
            <a:extLst/>
          </a:blip>
          <a:stretch>
            <a:fillRect/>
          </a:stretch>
        </p:blipFill>
        <p:spPr>
          <a:xfrm>
            <a:off x="3262725" y="4810428"/>
            <a:ext cx="6479350" cy="4589276"/>
          </a:xfrm>
          <a:prstGeom prst="rect">
            <a:avLst/>
          </a:prstGeom>
          <a:ln w="12700">
            <a:miter lim="400000"/>
          </a:ln>
        </p:spPr>
      </p:pic>
    </p:spTree>
  </p:cSld>
  <p:clrMapOvr>
    <a:masterClrMapping/>
  </p:clrMapOvr>
  <p:transition spd="med" advClick="1"/>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1" name="Shape 101"/>
          <p:cNvSpPr/>
          <p:nvPr>
            <p:ph type="title"/>
          </p:nvPr>
        </p:nvSpPr>
        <p:spPr>
          <a:prstGeom prst="rect">
            <a:avLst/>
          </a:prstGeom>
        </p:spPr>
        <p:txBody>
          <a:bodyPr/>
          <a:lstStyle>
            <a:lvl1pPr defTabSz="455675">
              <a:defRPr sz="6240"/>
            </a:lvl1pPr>
          </a:lstStyle>
          <a:p>
            <a:pPr lvl="0">
              <a:defRPr sz="1800"/>
            </a:pPr>
            <a:r>
              <a:rPr sz="6240"/>
              <a:t>Experiments</a:t>
            </a:r>
          </a:p>
        </p:txBody>
      </p:sp>
      <p:sp>
        <p:nvSpPr>
          <p:cNvPr id="102" name="Shape 102"/>
          <p:cNvSpPr/>
          <p:nvPr>
            <p:ph type="body" idx="1"/>
          </p:nvPr>
        </p:nvSpPr>
        <p:spPr>
          <a:prstGeom prst="rect">
            <a:avLst/>
          </a:prstGeom>
        </p:spPr>
        <p:txBody>
          <a:bodyPr/>
          <a:lstStyle/>
          <a:p>
            <a:pPr lvl="0"/>
          </a:p>
        </p:txBody>
      </p:sp>
      <p:pic>
        <p:nvPicPr>
          <p:cNvPr id="103" name="Screen Shot 2015-01-28 at 7.42.11 PM.png"/>
          <p:cNvPicPr/>
          <p:nvPr/>
        </p:nvPicPr>
        <p:blipFill>
          <a:blip r:embed="rId3">
            <a:extLst/>
          </a:blip>
          <a:stretch>
            <a:fillRect/>
          </a:stretch>
        </p:blipFill>
        <p:spPr>
          <a:xfrm>
            <a:off x="732783" y="1732197"/>
            <a:ext cx="5779013" cy="2225731"/>
          </a:xfrm>
          <a:prstGeom prst="rect">
            <a:avLst/>
          </a:prstGeom>
          <a:ln w="12700">
            <a:miter lim="400000"/>
          </a:ln>
        </p:spPr>
      </p:pic>
      <p:pic>
        <p:nvPicPr>
          <p:cNvPr id="104" name="Screen Shot 2015-01-28 at 7.42.42 PM.png"/>
          <p:cNvPicPr/>
          <p:nvPr/>
        </p:nvPicPr>
        <p:blipFill>
          <a:blip r:embed="rId4">
            <a:extLst/>
          </a:blip>
          <a:stretch>
            <a:fillRect/>
          </a:stretch>
        </p:blipFill>
        <p:spPr>
          <a:xfrm>
            <a:off x="7126879" y="1732197"/>
            <a:ext cx="4691271" cy="2225731"/>
          </a:xfrm>
          <a:prstGeom prst="rect">
            <a:avLst/>
          </a:prstGeom>
          <a:ln w="12700">
            <a:miter lim="400000"/>
          </a:ln>
        </p:spPr>
      </p:pic>
      <p:pic>
        <p:nvPicPr>
          <p:cNvPr id="105" name="Screen Shot 2015-01-28 at 7.43.07 PM.png"/>
          <p:cNvPicPr/>
          <p:nvPr/>
        </p:nvPicPr>
        <p:blipFill>
          <a:blip r:embed="rId5">
            <a:extLst/>
          </a:blip>
          <a:stretch>
            <a:fillRect/>
          </a:stretch>
        </p:blipFill>
        <p:spPr>
          <a:xfrm>
            <a:off x="847407" y="4288576"/>
            <a:ext cx="5549765" cy="4281931"/>
          </a:xfrm>
          <a:prstGeom prst="rect">
            <a:avLst/>
          </a:prstGeom>
          <a:ln w="12700">
            <a:miter lim="400000"/>
          </a:ln>
        </p:spPr>
      </p:pic>
      <p:pic>
        <p:nvPicPr>
          <p:cNvPr id="106" name="Screen Shot 2015-01-28 at 7.44.09 PM.png"/>
          <p:cNvPicPr/>
          <p:nvPr/>
        </p:nvPicPr>
        <p:blipFill>
          <a:blip r:embed="rId6">
            <a:extLst/>
          </a:blip>
          <a:stretch>
            <a:fillRect/>
          </a:stretch>
        </p:blipFill>
        <p:spPr>
          <a:xfrm>
            <a:off x="7693829" y="4255917"/>
            <a:ext cx="3557370" cy="5129367"/>
          </a:xfrm>
          <a:prstGeom prst="rect">
            <a:avLst/>
          </a:prstGeom>
          <a:ln w="12700">
            <a:miter lim="400000"/>
          </a:ln>
        </p:spPr>
      </p:pic>
    </p:spTree>
  </p:cSld>
  <p:clrMapOvr>
    <a:masterClrMapping/>
  </p:clrMapOvr>
  <p:transition spd="med" advClick="1"/>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0" name="Shape 110"/>
          <p:cNvSpPr/>
          <p:nvPr>
            <p:ph type="title"/>
          </p:nvPr>
        </p:nvSpPr>
        <p:spPr>
          <a:prstGeom prst="rect">
            <a:avLst/>
          </a:prstGeom>
        </p:spPr>
        <p:txBody>
          <a:bodyPr/>
          <a:lstStyle>
            <a:lvl1pPr defTabSz="508254">
              <a:defRPr sz="6960"/>
            </a:lvl1pPr>
          </a:lstStyle>
          <a:p>
            <a:pPr lvl="0">
              <a:defRPr sz="1800"/>
            </a:pPr>
            <a:r>
              <a:rPr sz="6960"/>
              <a:t>Performance and Resource Modeling in Highly-Concurrent OLTP Workloads</a:t>
            </a:r>
          </a:p>
        </p:txBody>
      </p:sp>
    </p:spTree>
  </p:cSld>
  <p:clrMapOvr>
    <a:masterClrMapping/>
  </p:clrMapOvr>
  <p:transition spd="med" advClick="1"/>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2" name="Shape 112"/>
          <p:cNvSpPr/>
          <p:nvPr>
            <p:ph type="title"/>
          </p:nvPr>
        </p:nvSpPr>
        <p:spPr>
          <a:prstGeom prst="rect">
            <a:avLst/>
          </a:prstGeom>
        </p:spPr>
        <p:txBody>
          <a:bodyPr/>
          <a:lstStyle>
            <a:lvl1pPr defTabSz="455675">
              <a:defRPr sz="6240"/>
            </a:lvl1pPr>
          </a:lstStyle>
          <a:p>
            <a:pPr lvl="0">
              <a:defRPr sz="1800"/>
            </a:pPr>
            <a:r>
              <a:rPr sz="6240"/>
              <a:t>Introduction</a:t>
            </a:r>
          </a:p>
        </p:txBody>
      </p:sp>
      <p:sp>
        <p:nvSpPr>
          <p:cNvPr id="113" name="Shape 113"/>
          <p:cNvSpPr/>
          <p:nvPr>
            <p:ph type="body" idx="1"/>
          </p:nvPr>
        </p:nvSpPr>
        <p:spPr>
          <a:prstGeom prst="rect">
            <a:avLst/>
          </a:prstGeom>
        </p:spPr>
        <p:txBody>
          <a:bodyPr/>
          <a:lstStyle/>
          <a:p>
            <a:pPr lvl="0">
              <a:defRPr sz="1800"/>
            </a:pPr>
            <a:r>
              <a:rPr sz="3600"/>
              <a:t>Goal: predict resource usage for concurrent workloads</a:t>
            </a:r>
            <a:endParaRPr sz="3600"/>
          </a:p>
          <a:p>
            <a:pPr lvl="0">
              <a:defRPr sz="1800"/>
            </a:pPr>
            <a:r>
              <a:rPr sz="3600"/>
              <a:t>Existing tools fail to model performance problems resulting from interactions between concurrent queries</a:t>
            </a:r>
            <a:endParaRPr sz="3600"/>
          </a:p>
          <a:p>
            <a:pPr lvl="0">
              <a:defRPr sz="1800"/>
            </a:pPr>
            <a:r>
              <a:rPr sz="3600"/>
              <a:t>OLTP workloads: high concurrency, complex interactions between transactions</a:t>
            </a:r>
            <a:endParaRPr sz="3600"/>
          </a:p>
          <a:p>
            <a:pPr lvl="0">
              <a:defRPr sz="1800"/>
            </a:pPr>
            <a:r>
              <a:rPr sz="3600"/>
              <a:t>DBSeer: produces models that accurately predict resource usage such as disk I/O, RAM, and locks (for MySQL)</a:t>
            </a:r>
          </a:p>
        </p:txBody>
      </p:sp>
    </p:spTree>
  </p:cSld>
  <p:clrMapOvr>
    <a:masterClrMapping/>
  </p:clrMapOvr>
  <p:transition spd="med" advClick="1"/>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7" name="Shape 117"/>
          <p:cNvSpPr/>
          <p:nvPr>
            <p:ph type="title"/>
          </p:nvPr>
        </p:nvSpPr>
        <p:spPr>
          <a:prstGeom prst="rect">
            <a:avLst/>
          </a:prstGeom>
        </p:spPr>
        <p:txBody>
          <a:bodyPr/>
          <a:lstStyle>
            <a:lvl1pPr defTabSz="455675">
              <a:defRPr sz="6240"/>
            </a:lvl1pPr>
          </a:lstStyle>
          <a:p>
            <a:pPr lvl="0">
              <a:defRPr sz="1800"/>
            </a:pPr>
            <a:r>
              <a:rPr sz="6240"/>
              <a:t>Overview</a:t>
            </a:r>
          </a:p>
        </p:txBody>
      </p:sp>
      <p:sp>
        <p:nvSpPr>
          <p:cNvPr id="118" name="Shape 118"/>
          <p:cNvSpPr/>
          <p:nvPr>
            <p:ph type="body" idx="1"/>
          </p:nvPr>
        </p:nvSpPr>
        <p:spPr>
          <a:prstGeom prst="rect">
            <a:avLst/>
          </a:prstGeom>
        </p:spPr>
        <p:txBody>
          <a:bodyPr/>
          <a:lstStyle/>
          <a:p>
            <a:pPr lvl="0"/>
          </a:p>
        </p:txBody>
      </p:sp>
      <p:pic>
        <p:nvPicPr>
          <p:cNvPr id="119" name="Screen Shot 2015-01-29 at 12.16.38 AM.png"/>
          <p:cNvPicPr/>
          <p:nvPr/>
        </p:nvPicPr>
        <p:blipFill>
          <a:blip r:embed="rId3">
            <a:extLst/>
          </a:blip>
          <a:stretch>
            <a:fillRect/>
          </a:stretch>
        </p:blipFill>
        <p:spPr>
          <a:xfrm>
            <a:off x="1328089" y="1480974"/>
            <a:ext cx="10348622" cy="7357844"/>
          </a:xfrm>
          <a:prstGeom prst="rect">
            <a:avLst/>
          </a:prstGeom>
          <a:ln w="12700">
            <a:miter lim="400000"/>
          </a:ln>
        </p:spPr>
      </p:pic>
    </p:spTree>
  </p:cSld>
  <p:clrMapOvr>
    <a:masterClrMapping/>
  </p:clrMapOvr>
  <p:transition spd="med" advClick="1"/>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3" name="Shape 123"/>
          <p:cNvSpPr/>
          <p:nvPr>
            <p:ph type="title"/>
          </p:nvPr>
        </p:nvSpPr>
        <p:spPr>
          <a:prstGeom prst="rect">
            <a:avLst/>
          </a:prstGeom>
        </p:spPr>
        <p:txBody>
          <a:bodyPr/>
          <a:lstStyle>
            <a:lvl1pPr defTabSz="455675">
              <a:defRPr sz="6240"/>
            </a:lvl1pPr>
          </a:lstStyle>
          <a:p>
            <a:pPr lvl="0">
              <a:defRPr sz="1800"/>
            </a:pPr>
            <a:r>
              <a:rPr sz="6240"/>
              <a:t>Preprocessing</a:t>
            </a:r>
          </a:p>
        </p:txBody>
      </p:sp>
      <p:sp>
        <p:nvSpPr>
          <p:cNvPr id="124" name="Shape 124"/>
          <p:cNvSpPr/>
          <p:nvPr>
            <p:ph type="body" idx="1"/>
          </p:nvPr>
        </p:nvSpPr>
        <p:spPr>
          <a:prstGeom prst="rect">
            <a:avLst/>
          </a:prstGeom>
        </p:spPr>
        <p:txBody>
          <a:bodyPr/>
          <a:lstStyle/>
          <a:p>
            <a:pPr lvl="0" marL="435609" indent="-435609" defTabSz="572516">
              <a:spcBef>
                <a:spcPts val="4100"/>
              </a:spcBef>
              <a:defRPr sz="1800"/>
            </a:pPr>
            <a:r>
              <a:rPr sz="3528"/>
              <a:t>Gather regular logs and statistics from</a:t>
            </a:r>
            <a:br>
              <a:rPr sz="3528"/>
            </a:br>
            <a:r>
              <a:rPr sz="3528"/>
              <a:t>- SQL query</a:t>
            </a:r>
            <a:br>
              <a:rPr sz="3528"/>
            </a:br>
            <a:r>
              <a:rPr sz="3528"/>
              <a:t>- DBMS (MySQL)</a:t>
            </a:r>
            <a:br>
              <a:rPr sz="3528"/>
            </a:br>
            <a:r>
              <a:rPr sz="3528"/>
              <a:t>- OS (Linux)</a:t>
            </a:r>
            <a:endParaRPr sz="3528"/>
          </a:p>
          <a:p>
            <a:pPr lvl="0" marL="435609" indent="-435609" defTabSz="572516">
              <a:spcBef>
                <a:spcPts val="4100"/>
              </a:spcBef>
              <a:defRPr sz="1800"/>
            </a:pPr>
            <a:r>
              <a:rPr sz="3528"/>
              <a:t>Transaction clustering</a:t>
            </a:r>
            <a:br>
              <a:rPr sz="3528"/>
            </a:br>
            <a:r>
              <a:rPr sz="3528"/>
              <a:t>- Extract transaction summaries (time, type of lock, accessed table, number of rows accessed)</a:t>
            </a:r>
            <a:br>
              <a:rPr sz="3528"/>
            </a:br>
            <a:r>
              <a:rPr sz="3528"/>
              <a:t>- Learn </a:t>
            </a:r>
            <a:r>
              <a:rPr b="1" sz="3528"/>
              <a:t>transaction types</a:t>
            </a:r>
            <a:r>
              <a:rPr sz="3528"/>
              <a:t> using unsupervised clustering</a:t>
            </a:r>
            <a:endParaRPr sz="3528"/>
          </a:p>
          <a:p>
            <a:pPr lvl="0" marL="435609" indent="-435609" defTabSz="572516">
              <a:spcBef>
                <a:spcPts val="4100"/>
              </a:spcBef>
              <a:defRPr sz="1800"/>
            </a:pPr>
            <a:r>
              <a:rPr sz="3528"/>
              <a:t>Estimate </a:t>
            </a:r>
            <a:r>
              <a:rPr b="1" sz="3528"/>
              <a:t>access distributions</a:t>
            </a:r>
            <a:br>
              <a:rPr sz="3528"/>
            </a:br>
            <a:r>
              <a:rPr sz="3528"/>
              <a:t>- Extract exact pages accessed from SQL logs </a:t>
            </a:r>
            <a:br>
              <a:rPr sz="3528"/>
            </a:br>
            <a:r>
              <a:rPr sz="3528"/>
              <a:t>- Calculate probability distribution of page by access (read/write) and by transaction type</a:t>
            </a:r>
          </a:p>
        </p:txBody>
      </p:sp>
    </p:spTree>
  </p:cSld>
  <p:clrMapOvr>
    <a:masterClrMapping/>
  </p:clrMapOvr>
  <p:transition spd="med" advClick="1"/>
</p:sld>
</file>

<file path=ppt/slides/slide1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6" name="Shape 126"/>
          <p:cNvSpPr/>
          <p:nvPr>
            <p:ph type="title"/>
          </p:nvPr>
        </p:nvSpPr>
        <p:spPr>
          <a:prstGeom prst="rect">
            <a:avLst/>
          </a:prstGeom>
        </p:spPr>
        <p:txBody>
          <a:bodyPr/>
          <a:lstStyle>
            <a:lvl1pPr defTabSz="455675">
              <a:defRPr sz="6240"/>
            </a:lvl1pPr>
          </a:lstStyle>
          <a:p>
            <a:pPr lvl="0">
              <a:defRPr sz="1800"/>
            </a:pPr>
            <a:r>
              <a:rPr sz="6240"/>
              <a:t>Modeling Disk I/O and RAM</a:t>
            </a:r>
          </a:p>
        </p:txBody>
      </p:sp>
      <p:sp>
        <p:nvSpPr>
          <p:cNvPr id="127" name="Shape 127"/>
          <p:cNvSpPr/>
          <p:nvPr>
            <p:ph type="body" idx="1"/>
          </p:nvPr>
        </p:nvSpPr>
        <p:spPr>
          <a:prstGeom prst="rect">
            <a:avLst/>
          </a:prstGeom>
        </p:spPr>
        <p:txBody>
          <a:bodyPr/>
          <a:lstStyle/>
          <a:p>
            <a:pPr lvl="0">
              <a:defRPr sz="1800"/>
            </a:pPr>
            <a:r>
              <a:rPr sz="3600"/>
              <a:t>Log writes - proportional to the rate of each transaction type in the load (linear regression)</a:t>
            </a:r>
            <a:endParaRPr sz="3600"/>
          </a:p>
          <a:p>
            <a:pPr lvl="0">
              <a:defRPr sz="1800"/>
            </a:pPr>
            <a:r>
              <a:rPr sz="3600"/>
              <a:t>Log-triggered data flushes - log is full and needs to be rotated or recycled</a:t>
            </a:r>
            <a:endParaRPr sz="3600"/>
          </a:p>
          <a:p>
            <a:pPr lvl="0">
              <a:defRPr sz="1800"/>
            </a:pPr>
            <a:r>
              <a:rPr sz="3600"/>
              <a:t>Capacity misses - buffer pool is full</a:t>
            </a:r>
          </a:p>
        </p:txBody>
      </p:sp>
    </p:spTree>
  </p:cSld>
  <p:clrMapOvr>
    <a:masterClrMapping/>
  </p:clrMapOvr>
  <p:transitio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5" name="Shape 35"/>
          <p:cNvSpPr/>
          <p:nvPr>
            <p:ph type="title"/>
          </p:nvPr>
        </p:nvSpPr>
        <p:spPr>
          <a:prstGeom prst="rect">
            <a:avLst/>
          </a:prstGeom>
        </p:spPr>
        <p:txBody>
          <a:bodyPr/>
          <a:lstStyle>
            <a:lvl1pPr defTabSz="432308">
              <a:defRPr sz="5920"/>
            </a:lvl1pPr>
          </a:lstStyle>
          <a:p>
            <a:pPr lvl="0">
              <a:defRPr sz="1800"/>
            </a:pPr>
            <a:r>
              <a:rPr sz="5920"/>
              <a:t>On Predictive Modeling for Optimizing Transaction Execution in Parallel OLTP Systems</a:t>
            </a:r>
          </a:p>
        </p:txBody>
      </p:sp>
    </p:spTree>
  </p:cSld>
  <p:clrMapOvr>
    <a:masterClrMapping/>
  </p:clrMapOvr>
  <p:transition spd="med" advClick="1"/>
</p:sld>
</file>

<file path=ppt/slides/slide2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1" name="Shape 131"/>
          <p:cNvSpPr/>
          <p:nvPr>
            <p:ph type="title"/>
          </p:nvPr>
        </p:nvSpPr>
        <p:spPr>
          <a:prstGeom prst="rect">
            <a:avLst/>
          </a:prstGeom>
        </p:spPr>
        <p:txBody>
          <a:bodyPr/>
          <a:lstStyle>
            <a:lvl1pPr defTabSz="455675">
              <a:defRPr sz="6240"/>
            </a:lvl1pPr>
          </a:lstStyle>
          <a:p>
            <a:pPr lvl="0">
              <a:defRPr sz="1800"/>
            </a:pPr>
            <a:r>
              <a:rPr sz="6240"/>
              <a:t>Capacity Misses</a:t>
            </a:r>
          </a:p>
        </p:txBody>
      </p:sp>
      <p:sp>
        <p:nvSpPr>
          <p:cNvPr id="132" name="Shape 132"/>
          <p:cNvSpPr/>
          <p:nvPr>
            <p:ph type="body" idx="1"/>
          </p:nvPr>
        </p:nvSpPr>
        <p:spPr>
          <a:prstGeom prst="rect">
            <a:avLst/>
          </a:prstGeom>
        </p:spPr>
        <p:txBody>
          <a:bodyPr/>
          <a:lstStyle/>
          <a:p>
            <a:pPr lvl="0">
              <a:defRPr sz="1800"/>
            </a:pPr>
            <a:r>
              <a:rPr sz="3600"/>
              <a:t>Create a list of </a:t>
            </a:r>
            <a:r>
              <a:rPr i="1" sz="3600"/>
              <a:t>N</a:t>
            </a:r>
            <a:r>
              <a:rPr sz="3600"/>
              <a:t> elements to represent buffer pool (Assuming RAM has </a:t>
            </a:r>
            <a:r>
              <a:rPr i="1" sz="3600"/>
              <a:t>N</a:t>
            </a:r>
            <a:r>
              <a:rPr sz="3600"/>
              <a:t> pages)</a:t>
            </a:r>
            <a:endParaRPr sz="3600"/>
          </a:p>
          <a:p>
            <a:pPr lvl="0">
              <a:defRPr sz="1800"/>
            </a:pPr>
            <a:r>
              <a:rPr sz="3600"/>
              <a:t>Derive access distribution for all the disk pages according to the transaction mixture</a:t>
            </a:r>
            <a:endParaRPr sz="3600"/>
          </a:p>
          <a:p>
            <a:pPr lvl="0">
              <a:defRPr sz="1800"/>
            </a:pPr>
            <a:r>
              <a:rPr sz="3600"/>
              <a:t>Randomly select pages according to the distribution</a:t>
            </a:r>
            <a:endParaRPr sz="3600"/>
          </a:p>
          <a:p>
            <a:pPr lvl="0">
              <a:defRPr sz="1800"/>
            </a:pPr>
            <a:r>
              <a:rPr sz="3600"/>
              <a:t>Simulate LRU cache policy, record the number of disk reads and writes</a:t>
            </a:r>
            <a:endParaRPr sz="3600"/>
          </a:p>
          <a:p>
            <a:pPr lvl="0">
              <a:defRPr sz="1800"/>
            </a:pPr>
            <a:r>
              <a:rPr sz="3600"/>
              <a:t>Calculate reads and writes per transaction per second</a:t>
            </a:r>
          </a:p>
        </p:txBody>
      </p:sp>
    </p:spTree>
  </p:cSld>
  <p:clrMapOvr>
    <a:masterClrMapping/>
  </p:clrMapOvr>
  <p:transition spd="med" advClick="1"/>
</p:sld>
</file>

<file path=ppt/slides/slide2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4" name="Shape 134"/>
          <p:cNvSpPr/>
          <p:nvPr>
            <p:ph type="title"/>
          </p:nvPr>
        </p:nvSpPr>
        <p:spPr>
          <a:prstGeom prst="rect">
            <a:avLst/>
          </a:prstGeom>
        </p:spPr>
        <p:txBody>
          <a:bodyPr/>
          <a:lstStyle>
            <a:lvl1pPr defTabSz="455675">
              <a:defRPr sz="6240"/>
            </a:lvl1pPr>
          </a:lstStyle>
          <a:p>
            <a:pPr lvl="0">
              <a:defRPr sz="1800"/>
            </a:pPr>
            <a:r>
              <a:rPr sz="6240"/>
              <a:t>Experiments</a:t>
            </a:r>
          </a:p>
        </p:txBody>
      </p:sp>
      <p:sp>
        <p:nvSpPr>
          <p:cNvPr id="135" name="Shape 135"/>
          <p:cNvSpPr/>
          <p:nvPr>
            <p:ph type="body" idx="1"/>
          </p:nvPr>
        </p:nvSpPr>
        <p:spPr>
          <a:prstGeom prst="rect">
            <a:avLst/>
          </a:prstGeom>
        </p:spPr>
        <p:txBody>
          <a:bodyPr/>
          <a:lstStyle/>
          <a:p>
            <a:pPr lvl="0"/>
          </a:p>
        </p:txBody>
      </p:sp>
      <p:pic>
        <p:nvPicPr>
          <p:cNvPr id="136" name="Screen Shot 2015-01-29 at 1.43.36 AM.png"/>
          <p:cNvPicPr/>
          <p:nvPr/>
        </p:nvPicPr>
        <p:blipFill>
          <a:blip r:embed="rId3">
            <a:extLst/>
          </a:blip>
          <a:stretch>
            <a:fillRect/>
          </a:stretch>
        </p:blipFill>
        <p:spPr>
          <a:xfrm>
            <a:off x="535035" y="2002469"/>
            <a:ext cx="11934730" cy="6314854"/>
          </a:xfrm>
          <a:prstGeom prst="rect">
            <a:avLst/>
          </a:prstGeom>
          <a:ln w="12700">
            <a:miter lim="400000"/>
          </a:ln>
        </p:spPr>
      </p:pic>
    </p:spTree>
  </p:cSld>
  <p:clrMapOvr>
    <a:masterClrMapping/>
  </p:clrMapOvr>
  <p:transition spd="med" advClick="1"/>
</p:sld>
</file>

<file path=ppt/slides/slide2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0" name="Shape 140"/>
          <p:cNvSpPr/>
          <p:nvPr>
            <p:ph type="title"/>
          </p:nvPr>
        </p:nvSpPr>
        <p:spPr>
          <a:prstGeom prst="rect">
            <a:avLst/>
          </a:prstGeom>
        </p:spPr>
        <p:txBody>
          <a:bodyPr/>
          <a:lstStyle/>
          <a:p>
            <a:pPr lvl="0">
              <a:defRPr sz="1800"/>
            </a:pPr>
            <a:r>
              <a:rPr sz="8000"/>
              <a:t>Some Other Researches</a:t>
            </a:r>
          </a:p>
        </p:txBody>
      </p:sp>
    </p:spTree>
  </p:cSld>
  <p:clrMapOvr>
    <a:masterClrMapping/>
  </p:clrMapOvr>
  <p:transition spd="med" advClick="1"/>
</p:sld>
</file>

<file path=ppt/slides/slide2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2" name="Shape 142"/>
          <p:cNvSpPr/>
          <p:nvPr>
            <p:ph type="body" idx="1"/>
          </p:nvPr>
        </p:nvSpPr>
        <p:spPr>
          <a:prstGeom prst="rect">
            <a:avLst/>
          </a:prstGeom>
        </p:spPr>
        <p:txBody>
          <a:bodyPr/>
          <a:lstStyle/>
          <a:p>
            <a:pPr lvl="0" marL="431165" indent="-431165" defTabSz="566674">
              <a:spcBef>
                <a:spcPts val="4000"/>
              </a:spcBef>
              <a:defRPr sz="1800"/>
            </a:pPr>
            <a:r>
              <a:rPr b="1" sz="3492"/>
              <a:t>Towards Predicting Query Execution Time for Concurrent and Dynamic Database Workloads</a:t>
            </a:r>
            <a:br>
              <a:rPr sz="3492"/>
            </a:br>
            <a:r>
              <a:rPr sz="3492"/>
              <a:t>- predicting the execution time of a single query in a concurrent and dynamic setting</a:t>
            </a:r>
            <a:endParaRPr sz="3492"/>
          </a:p>
          <a:p>
            <a:pPr lvl="0" marL="431165" indent="-431165" defTabSz="566674">
              <a:spcBef>
                <a:spcPts val="4000"/>
              </a:spcBef>
              <a:defRPr sz="1800"/>
            </a:pPr>
            <a:r>
              <a:rPr b="1" sz="3492"/>
              <a:t>Uncertainty Aware Query Execution Time Prediction</a:t>
            </a:r>
            <a:br>
              <a:rPr sz="3492"/>
            </a:br>
            <a:r>
              <a:rPr sz="3492"/>
              <a:t>- add indication of uncertainty to the last paper</a:t>
            </a:r>
            <a:br>
              <a:rPr sz="3492"/>
            </a:br>
            <a:r>
              <a:rPr sz="3492"/>
              <a:t>- give predictions like “with probability 70%, the running time of this query should be between 10s and 20s”</a:t>
            </a:r>
            <a:endParaRPr sz="3492"/>
          </a:p>
          <a:p>
            <a:pPr lvl="0" marL="431165" indent="-431165" defTabSz="566674">
              <a:spcBef>
                <a:spcPts val="4000"/>
              </a:spcBef>
              <a:defRPr sz="1800"/>
            </a:pPr>
            <a:r>
              <a:rPr b="1" sz="3492"/>
              <a:t>Automated Analysis of Multithreaded Programs for Performance Modeling</a:t>
            </a:r>
            <a:br>
              <a:rPr sz="3492"/>
            </a:br>
            <a:r>
              <a:rPr sz="3492"/>
              <a:t>- predict performance for multithreaded programs such as DBMS (with different configurations)</a:t>
            </a:r>
          </a:p>
        </p:txBody>
      </p:sp>
    </p:spTree>
  </p:cSld>
  <p:clrMapOvr>
    <a:masterClrMapping/>
  </p:clrMapOvr>
  <p:transition spd="med" advClick="1"/>
</p:sld>
</file>

<file path=ppt/slides/slide2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4" name="Shape 144"/>
          <p:cNvSpPr/>
          <p:nvPr>
            <p:ph type="title"/>
          </p:nvPr>
        </p:nvSpPr>
        <p:spPr>
          <a:prstGeom prst="rect">
            <a:avLst/>
          </a:prstGeom>
        </p:spPr>
        <p:txBody>
          <a:bodyPr/>
          <a:lstStyle/>
          <a:p>
            <a:pPr lvl="0">
              <a:defRPr sz="1800"/>
            </a:pPr>
            <a:r>
              <a:rPr sz="8000"/>
              <a:t>Q &amp; A</a:t>
            </a:r>
          </a:p>
        </p:txBody>
      </p:sp>
    </p:spTree>
  </p:cSld>
  <p:clrMapOvr>
    <a:masterClrMapping/>
  </p:clrMapOvr>
  <p:transitio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7" name="Shape 37"/>
          <p:cNvSpPr/>
          <p:nvPr>
            <p:ph type="title"/>
          </p:nvPr>
        </p:nvSpPr>
        <p:spPr>
          <a:prstGeom prst="rect">
            <a:avLst/>
          </a:prstGeom>
        </p:spPr>
        <p:txBody>
          <a:bodyPr/>
          <a:lstStyle/>
          <a:p>
            <a:pPr lvl="1" indent="178307" defTabSz="455675">
              <a:defRPr sz="1800"/>
            </a:pPr>
            <a:r>
              <a:rPr sz="6240"/>
              <a:t>Introduction</a:t>
            </a:r>
          </a:p>
        </p:txBody>
      </p:sp>
      <p:sp>
        <p:nvSpPr>
          <p:cNvPr id="38" name="Shape 38"/>
          <p:cNvSpPr/>
          <p:nvPr>
            <p:ph type="body" idx="1"/>
          </p:nvPr>
        </p:nvSpPr>
        <p:spPr>
          <a:prstGeom prst="rect">
            <a:avLst/>
          </a:prstGeom>
        </p:spPr>
        <p:txBody>
          <a:bodyPr/>
          <a:lstStyle/>
          <a:p>
            <a:pPr lvl="0" marL="391159" indent="-391159" defTabSz="514095">
              <a:spcBef>
                <a:spcPts val="3600"/>
              </a:spcBef>
              <a:defRPr sz="1800"/>
            </a:pPr>
            <a:r>
              <a:rPr sz="3168"/>
              <a:t>Goal: optimize transaction throughput based on predictions</a:t>
            </a:r>
            <a:endParaRPr sz="3168"/>
          </a:p>
          <a:p>
            <a:pPr lvl="0" marL="391159" indent="-391159" defTabSz="514095">
              <a:spcBef>
                <a:spcPts val="3600"/>
              </a:spcBef>
              <a:defRPr sz="1800"/>
            </a:pPr>
            <a:r>
              <a:rPr sz="3168"/>
              <a:t>Online Transaction Processing (OLTP) workloads: </a:t>
            </a:r>
            <a:br>
              <a:rPr sz="3168"/>
            </a:br>
            <a:r>
              <a:rPr sz="3168"/>
              <a:t>short-lived, repetitive, highly concurrent, access small subset of data</a:t>
            </a:r>
            <a:endParaRPr sz="3168"/>
          </a:p>
          <a:p>
            <a:pPr lvl="0" marL="391159" indent="-391159" defTabSz="514095">
              <a:spcBef>
                <a:spcPts val="3600"/>
              </a:spcBef>
              <a:defRPr sz="1800"/>
            </a:pPr>
            <a:r>
              <a:rPr sz="3168"/>
              <a:t>Share-nothing parallel database</a:t>
            </a:r>
            <a:br>
              <a:rPr sz="3168"/>
            </a:br>
            <a:br>
              <a:rPr sz="3168"/>
            </a:br>
            <a:br>
              <a:rPr sz="3168"/>
            </a:br>
            <a:br>
              <a:rPr sz="3168"/>
            </a:br>
            <a:br>
              <a:rPr sz="3168"/>
            </a:br>
            <a:br>
              <a:rPr sz="3168"/>
            </a:br>
            <a:br>
              <a:rPr sz="3168"/>
            </a:br>
            <a:br>
              <a:rPr sz="3168"/>
            </a:br>
            <a:br>
              <a:rPr sz="3168"/>
            </a:br>
          </a:p>
        </p:txBody>
      </p:sp>
      <p:pic>
        <p:nvPicPr>
          <p:cNvPr id="39" name="Screen Shot 2015-01-28 at 6.06.33 PM.png"/>
          <p:cNvPicPr/>
          <p:nvPr/>
        </p:nvPicPr>
        <p:blipFill>
          <a:blip r:embed="rId3">
            <a:extLst/>
          </a:blip>
          <a:stretch>
            <a:fillRect/>
          </a:stretch>
        </p:blipFill>
        <p:spPr>
          <a:xfrm>
            <a:off x="2030888" y="5177540"/>
            <a:ext cx="8943024" cy="4077878"/>
          </a:xfrm>
          <a:prstGeom prst="rect">
            <a:avLst/>
          </a:prstGeom>
          <a:ln w="12700">
            <a:miter lim="400000"/>
          </a:ln>
        </p:spPr>
      </p:pic>
    </p:spTree>
  </p:cSld>
  <p:clrMapOvr>
    <a:masterClrMapping/>
  </p:clrMapOvr>
  <p:transitio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3" name="Shape 43"/>
          <p:cNvSpPr/>
          <p:nvPr>
            <p:ph type="title"/>
          </p:nvPr>
        </p:nvSpPr>
        <p:spPr>
          <a:prstGeom prst="rect">
            <a:avLst/>
          </a:prstGeom>
        </p:spPr>
        <p:txBody>
          <a:bodyPr/>
          <a:lstStyle/>
          <a:p>
            <a:pPr lvl="1" indent="178307" defTabSz="455675">
              <a:defRPr sz="1800"/>
            </a:pPr>
            <a:r>
              <a:rPr sz="6240"/>
              <a:t>Introduction</a:t>
            </a:r>
          </a:p>
        </p:txBody>
      </p:sp>
      <p:sp>
        <p:nvSpPr>
          <p:cNvPr id="44" name="Shape 44"/>
          <p:cNvSpPr/>
          <p:nvPr>
            <p:ph type="body" idx="1"/>
          </p:nvPr>
        </p:nvSpPr>
        <p:spPr>
          <a:prstGeom prst="rect">
            <a:avLst/>
          </a:prstGeom>
        </p:spPr>
        <p:txBody>
          <a:bodyPr/>
          <a:lstStyle/>
          <a:p>
            <a:pPr lvl="0">
              <a:defRPr sz="1800"/>
            </a:pPr>
            <a:r>
              <a:rPr sz="3600"/>
              <a:t>Stored procedure-based transactions:</a:t>
            </a:r>
            <a:br>
              <a:rPr sz="3600"/>
            </a:br>
            <a:r>
              <a:rPr sz="3600"/>
              <a:t>effective for OLTP applications (reduce round-trips)</a:t>
            </a:r>
            <a:br>
              <a:rPr sz="3600"/>
            </a:br>
            <a:br>
              <a:rPr sz="3600"/>
            </a:br>
            <a:br>
              <a:rPr sz="3600"/>
            </a:br>
            <a:br>
              <a:rPr sz="3600"/>
            </a:br>
            <a:br>
              <a:rPr sz="3600"/>
            </a:br>
            <a:br>
              <a:rPr sz="3600"/>
            </a:br>
            <a:br>
              <a:rPr sz="3600"/>
            </a:br>
            <a:br>
              <a:rPr sz="3600"/>
            </a:br>
            <a:br>
              <a:rPr sz="3600"/>
            </a:br>
          </a:p>
        </p:txBody>
      </p:sp>
      <p:pic>
        <p:nvPicPr>
          <p:cNvPr id="45" name="Screen Shot 2015-01-28 at 7.21.06 PM.png"/>
          <p:cNvPicPr/>
          <p:nvPr/>
        </p:nvPicPr>
        <p:blipFill>
          <a:blip r:embed="rId2">
            <a:extLst/>
          </a:blip>
          <a:stretch>
            <a:fillRect/>
          </a:stretch>
        </p:blipFill>
        <p:spPr>
          <a:xfrm>
            <a:off x="2338241" y="3616411"/>
            <a:ext cx="8044430" cy="5507283"/>
          </a:xfrm>
          <a:prstGeom prst="rect">
            <a:avLst/>
          </a:prstGeom>
          <a:ln w="12700">
            <a:miter lim="400000"/>
          </a:ln>
        </p:spPr>
      </p:pic>
    </p:spTree>
  </p:cSld>
  <p:clrMapOvr>
    <a:masterClrMapping/>
  </p:clrMapOvr>
  <p:transitio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7" name="Shape 47"/>
          <p:cNvSpPr/>
          <p:nvPr>
            <p:ph type="title"/>
          </p:nvPr>
        </p:nvSpPr>
        <p:spPr>
          <a:prstGeom prst="rect">
            <a:avLst/>
          </a:prstGeom>
        </p:spPr>
        <p:txBody>
          <a:bodyPr/>
          <a:lstStyle>
            <a:lvl1pPr defTabSz="455675">
              <a:defRPr sz="6240"/>
            </a:lvl1pPr>
          </a:lstStyle>
          <a:p>
            <a:pPr lvl="0">
              <a:defRPr sz="1800"/>
            </a:pPr>
            <a:r>
              <a:rPr sz="6240"/>
              <a:t>Transaction Optimizations</a:t>
            </a:r>
          </a:p>
        </p:txBody>
      </p:sp>
      <p:sp>
        <p:nvSpPr>
          <p:cNvPr id="48" name="Shape 48"/>
          <p:cNvSpPr/>
          <p:nvPr>
            <p:ph type="body" idx="1"/>
          </p:nvPr>
        </p:nvSpPr>
        <p:spPr>
          <a:prstGeom prst="rect">
            <a:avLst/>
          </a:prstGeom>
        </p:spPr>
        <p:txBody>
          <a:bodyPr/>
          <a:lstStyle/>
          <a:p>
            <a:pPr lvl="0">
              <a:defRPr sz="1800"/>
            </a:pPr>
            <a:r>
              <a:rPr b="1" sz="3600"/>
              <a:t>OP1</a:t>
            </a:r>
            <a:r>
              <a:rPr sz="3600"/>
              <a:t> - Execute the transaction at the node with the partition that it will access the most</a:t>
            </a:r>
            <a:endParaRPr sz="3600"/>
          </a:p>
          <a:p>
            <a:pPr lvl="0">
              <a:defRPr sz="1800"/>
            </a:pPr>
            <a:r>
              <a:rPr b="1" sz="3600"/>
              <a:t>OP2</a:t>
            </a:r>
            <a:r>
              <a:rPr sz="3600"/>
              <a:t> - Lock only the partitions that the transaction accesses</a:t>
            </a:r>
            <a:endParaRPr sz="3600"/>
          </a:p>
          <a:p>
            <a:pPr lvl="0">
              <a:defRPr sz="1800"/>
            </a:pPr>
            <a:r>
              <a:rPr b="1" sz="3600"/>
              <a:t>OP3</a:t>
            </a:r>
            <a:r>
              <a:rPr sz="3600"/>
              <a:t> - Disable undo logging for non-aborting transactions</a:t>
            </a:r>
            <a:endParaRPr sz="3600"/>
          </a:p>
          <a:p>
            <a:pPr lvl="0">
              <a:defRPr sz="1800"/>
            </a:pPr>
            <a:r>
              <a:rPr b="1" sz="3600"/>
              <a:t>OP4</a:t>
            </a:r>
            <a:r>
              <a:rPr sz="3600"/>
              <a:t> -  Speculatively commit the transaction at partitions that it no longer needs to access</a:t>
            </a:r>
          </a:p>
        </p:txBody>
      </p:sp>
    </p:spTree>
  </p:cSld>
  <p:clrMapOvr>
    <a:masterClrMapping/>
  </p:clrMapOvr>
  <p:transitio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2" name="Shape 52"/>
          <p:cNvSpPr/>
          <p:nvPr>
            <p:ph type="title"/>
          </p:nvPr>
        </p:nvSpPr>
        <p:spPr>
          <a:prstGeom prst="rect">
            <a:avLst/>
          </a:prstGeom>
        </p:spPr>
        <p:txBody>
          <a:bodyPr/>
          <a:lstStyle>
            <a:lvl1pPr defTabSz="455675">
              <a:defRPr sz="6240"/>
            </a:lvl1pPr>
          </a:lstStyle>
          <a:p>
            <a:pPr lvl="0">
              <a:defRPr sz="1800"/>
            </a:pPr>
            <a:r>
              <a:rPr sz="6240"/>
              <a:t>Transaction Models</a:t>
            </a:r>
          </a:p>
        </p:txBody>
      </p:sp>
      <p:sp>
        <p:nvSpPr>
          <p:cNvPr id="53" name="Shape 53"/>
          <p:cNvSpPr/>
          <p:nvPr>
            <p:ph type="body" idx="1"/>
          </p:nvPr>
        </p:nvSpPr>
        <p:spPr>
          <a:prstGeom prst="rect">
            <a:avLst/>
          </a:prstGeom>
        </p:spPr>
        <p:txBody>
          <a:bodyPr/>
          <a:lstStyle/>
          <a:p>
            <a:pPr lvl="0">
              <a:defRPr sz="1800"/>
            </a:pPr>
            <a:r>
              <a:rPr sz="3600"/>
              <a:t>Markov models</a:t>
            </a:r>
            <a:endParaRPr sz="3600"/>
          </a:p>
          <a:p>
            <a:pPr lvl="0">
              <a:defRPr sz="1800"/>
            </a:pPr>
            <a:r>
              <a:rPr sz="3600"/>
              <a:t>Generated from transaction histories (workload trace)</a:t>
            </a:r>
            <a:br>
              <a:rPr sz="3600"/>
            </a:br>
            <a:r>
              <a:rPr sz="3600"/>
              <a:t>- procedure input parameters</a:t>
            </a:r>
            <a:br>
              <a:rPr sz="3600"/>
            </a:br>
            <a:r>
              <a:rPr sz="3600"/>
              <a:t>- queries</a:t>
            </a:r>
            <a:br>
              <a:rPr sz="3600"/>
            </a:br>
            <a:r>
              <a:rPr sz="3600"/>
              <a:t>- query parameters</a:t>
            </a:r>
            <a:endParaRPr sz="3600"/>
          </a:p>
          <a:p>
            <a:pPr lvl="0">
              <a:defRPr sz="1800"/>
            </a:pPr>
            <a:r>
              <a:rPr sz="3600"/>
              <a:t>One model for each </a:t>
            </a:r>
            <a:br>
              <a:rPr sz="3600"/>
            </a:br>
            <a:r>
              <a:rPr sz="3600"/>
              <a:t>procedure</a:t>
            </a:r>
            <a:br>
              <a:rPr sz="3600"/>
            </a:br>
            <a:br>
              <a:rPr sz="3600"/>
            </a:br>
          </a:p>
        </p:txBody>
      </p:sp>
      <p:grpSp>
        <p:nvGrpSpPr>
          <p:cNvPr id="56" name="Group 56"/>
          <p:cNvGrpSpPr/>
          <p:nvPr/>
        </p:nvGrpSpPr>
        <p:grpSpPr>
          <a:xfrm>
            <a:off x="5917341" y="5118181"/>
            <a:ext cx="6184851" cy="3823962"/>
            <a:chOff x="0" y="0"/>
            <a:chExt cx="6184850" cy="3823961"/>
          </a:xfrm>
        </p:grpSpPr>
        <p:pic>
          <p:nvPicPr>
            <p:cNvPr id="54" name="Screen Shot 2015-01-28 at 7.30.20 PM.png"/>
            <p:cNvPicPr/>
            <p:nvPr/>
          </p:nvPicPr>
          <p:blipFill>
            <a:blip r:embed="rId2">
              <a:extLst/>
            </a:blip>
            <a:stretch>
              <a:fillRect/>
            </a:stretch>
          </p:blipFill>
          <p:spPr>
            <a:xfrm>
              <a:off x="0" y="827744"/>
              <a:ext cx="6184851" cy="2996218"/>
            </a:xfrm>
            <a:prstGeom prst="rect">
              <a:avLst/>
            </a:prstGeom>
            <a:ln w="12700" cap="flat">
              <a:noFill/>
              <a:miter lim="400000"/>
            </a:ln>
            <a:effectLst/>
          </p:spPr>
        </p:pic>
        <p:pic>
          <p:nvPicPr>
            <p:cNvPr id="55" name="Screen Shot 2015-01-28 at 7.32.07 PM.png"/>
            <p:cNvPicPr/>
            <p:nvPr/>
          </p:nvPicPr>
          <p:blipFill>
            <a:blip r:embed="rId3">
              <a:extLst/>
            </a:blip>
            <a:srcRect l="0" t="0" r="0" b="0"/>
            <a:stretch>
              <a:fillRect/>
            </a:stretch>
          </p:blipFill>
          <p:spPr>
            <a:xfrm>
              <a:off x="1942815" y="0"/>
              <a:ext cx="2299221" cy="700851"/>
            </a:xfrm>
            <a:prstGeom prst="rect">
              <a:avLst/>
            </a:prstGeom>
            <a:ln w="12700" cap="flat">
              <a:noFill/>
              <a:miter lim="400000"/>
            </a:ln>
            <a:effectLst/>
          </p:spPr>
        </p:pic>
      </p:grpSp>
    </p:spTree>
  </p:cSld>
  <p:clrMapOvr>
    <a:masterClrMapping/>
  </p:clrMapOvr>
  <p:transitio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8" name="Shape 58"/>
          <p:cNvSpPr/>
          <p:nvPr>
            <p:ph type="title"/>
          </p:nvPr>
        </p:nvSpPr>
        <p:spPr>
          <a:prstGeom prst="rect">
            <a:avLst/>
          </a:prstGeom>
        </p:spPr>
        <p:txBody>
          <a:bodyPr/>
          <a:lstStyle/>
          <a:p>
            <a:pPr lvl="0" defTabSz="455675">
              <a:defRPr sz="6240"/>
            </a:pPr>
          </a:p>
        </p:txBody>
      </p:sp>
      <p:sp>
        <p:nvSpPr>
          <p:cNvPr id="59" name="Shape 59"/>
          <p:cNvSpPr/>
          <p:nvPr>
            <p:ph type="body" idx="1"/>
          </p:nvPr>
        </p:nvSpPr>
        <p:spPr>
          <a:prstGeom prst="rect">
            <a:avLst/>
          </a:prstGeom>
        </p:spPr>
        <p:txBody>
          <a:bodyPr/>
          <a:lstStyle/>
          <a:p>
            <a:pPr lvl="0"/>
          </a:p>
        </p:txBody>
      </p:sp>
      <p:grpSp>
        <p:nvGrpSpPr>
          <p:cNvPr id="62" name="Group 62"/>
          <p:cNvGrpSpPr/>
          <p:nvPr/>
        </p:nvGrpSpPr>
        <p:grpSpPr>
          <a:xfrm>
            <a:off x="0" y="577197"/>
            <a:ext cx="13004801" cy="8040592"/>
            <a:chOff x="0" y="0"/>
            <a:chExt cx="13004800" cy="8040590"/>
          </a:xfrm>
        </p:grpSpPr>
        <p:pic>
          <p:nvPicPr>
            <p:cNvPr id="60" name="Screen Shot 2015-01-28 at 7.30.20 PM.png"/>
            <p:cNvPicPr/>
            <p:nvPr/>
          </p:nvPicPr>
          <p:blipFill>
            <a:blip r:embed="rId3">
              <a:extLst/>
            </a:blip>
            <a:stretch>
              <a:fillRect/>
            </a:stretch>
          </p:blipFill>
          <p:spPr>
            <a:xfrm>
              <a:off x="0" y="1740487"/>
              <a:ext cx="13004800" cy="6300104"/>
            </a:xfrm>
            <a:prstGeom prst="rect">
              <a:avLst/>
            </a:prstGeom>
            <a:ln w="12700" cap="flat">
              <a:noFill/>
              <a:miter lim="400000"/>
            </a:ln>
            <a:effectLst/>
          </p:spPr>
        </p:pic>
        <p:pic>
          <p:nvPicPr>
            <p:cNvPr id="61" name="Screen Shot 2015-01-28 at 7.32.07 PM.png"/>
            <p:cNvPicPr/>
            <p:nvPr/>
          </p:nvPicPr>
          <p:blipFill>
            <a:blip r:embed="rId4">
              <a:extLst/>
            </a:blip>
            <a:srcRect l="0" t="0" r="0" b="0"/>
            <a:stretch>
              <a:fillRect/>
            </a:stretch>
          </p:blipFill>
          <p:spPr>
            <a:xfrm>
              <a:off x="4085130" y="0"/>
              <a:ext cx="4834540" cy="1473670"/>
            </a:xfrm>
            <a:prstGeom prst="rect">
              <a:avLst/>
            </a:prstGeom>
            <a:ln w="12700" cap="flat">
              <a:noFill/>
              <a:miter lim="400000"/>
            </a:ln>
            <a:effectLst/>
          </p:spPr>
        </p:pic>
      </p:grpSp>
    </p:spTree>
  </p:cSld>
  <p:clrMapOvr>
    <a:masterClrMapping/>
  </p:clrMapOvr>
  <p:transition spd="med" advClick="1">
    <p:dissolve/>
  </p:transition>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6" name="Shape 66"/>
          <p:cNvSpPr/>
          <p:nvPr>
            <p:ph type="title"/>
          </p:nvPr>
        </p:nvSpPr>
        <p:spPr>
          <a:prstGeom prst="rect">
            <a:avLst/>
          </a:prstGeom>
        </p:spPr>
        <p:txBody>
          <a:bodyPr/>
          <a:lstStyle>
            <a:lvl1pPr defTabSz="455675">
              <a:defRPr sz="6240"/>
            </a:lvl1pPr>
          </a:lstStyle>
          <a:p>
            <a:pPr lvl="0">
              <a:defRPr sz="1800"/>
            </a:pPr>
            <a:r>
              <a:rPr sz="6240"/>
              <a:t>Model Generation</a:t>
            </a:r>
          </a:p>
        </p:txBody>
      </p:sp>
      <p:sp>
        <p:nvSpPr>
          <p:cNvPr id="67" name="Shape 67"/>
          <p:cNvSpPr/>
          <p:nvPr>
            <p:ph type="body" idx="1"/>
          </p:nvPr>
        </p:nvSpPr>
        <p:spPr>
          <a:prstGeom prst="rect">
            <a:avLst/>
          </a:prstGeom>
        </p:spPr>
        <p:txBody>
          <a:bodyPr/>
          <a:lstStyle/>
          <a:p>
            <a:pPr lvl="0">
              <a:defRPr sz="1800"/>
            </a:pPr>
            <a:r>
              <a:rPr sz="3600"/>
              <a:t>Construction phase</a:t>
            </a:r>
            <a:br>
              <a:rPr sz="3600"/>
            </a:br>
            <a:r>
              <a:rPr sz="3600"/>
              <a:t>- start with begin, abort, commit</a:t>
            </a:r>
            <a:br>
              <a:rPr sz="3600"/>
            </a:br>
            <a:r>
              <a:rPr sz="3600"/>
              <a:t>- add vertices and edges while going through each transaction</a:t>
            </a:r>
            <a:endParaRPr sz="3600"/>
          </a:p>
          <a:p>
            <a:pPr lvl="0">
              <a:defRPr sz="1800"/>
            </a:pPr>
            <a:r>
              <a:rPr sz="3600"/>
              <a:t>Processing phase</a:t>
            </a:r>
            <a:br>
              <a:rPr sz="3600"/>
            </a:br>
            <a:r>
              <a:rPr sz="3600"/>
              <a:t>- traverse bottom-up to </a:t>
            </a:r>
            <a:br>
              <a:rPr sz="3600"/>
            </a:br>
            <a:r>
              <a:rPr sz="3600"/>
              <a:t>calculate probabilities</a:t>
            </a:r>
          </a:p>
        </p:txBody>
      </p:sp>
      <p:grpSp>
        <p:nvGrpSpPr>
          <p:cNvPr id="70" name="Group 70"/>
          <p:cNvGrpSpPr/>
          <p:nvPr/>
        </p:nvGrpSpPr>
        <p:grpSpPr>
          <a:xfrm>
            <a:off x="5917341" y="5118181"/>
            <a:ext cx="6184851" cy="3823962"/>
            <a:chOff x="0" y="0"/>
            <a:chExt cx="6184850" cy="3823961"/>
          </a:xfrm>
        </p:grpSpPr>
        <p:pic>
          <p:nvPicPr>
            <p:cNvPr id="68" name="Screen Shot 2015-01-28 at 7.30.20 PM.png"/>
            <p:cNvPicPr/>
            <p:nvPr/>
          </p:nvPicPr>
          <p:blipFill>
            <a:blip r:embed="rId3">
              <a:extLst/>
            </a:blip>
            <a:stretch>
              <a:fillRect/>
            </a:stretch>
          </p:blipFill>
          <p:spPr>
            <a:xfrm>
              <a:off x="0" y="827744"/>
              <a:ext cx="6184851" cy="2996218"/>
            </a:xfrm>
            <a:prstGeom prst="rect">
              <a:avLst/>
            </a:prstGeom>
            <a:ln w="12700" cap="flat">
              <a:noFill/>
              <a:miter lim="400000"/>
            </a:ln>
            <a:effectLst/>
          </p:spPr>
        </p:pic>
        <p:pic>
          <p:nvPicPr>
            <p:cNvPr id="69" name="Screen Shot 2015-01-28 at 7.32.07 PM.png"/>
            <p:cNvPicPr/>
            <p:nvPr/>
          </p:nvPicPr>
          <p:blipFill>
            <a:blip r:embed="rId4">
              <a:extLst/>
            </a:blip>
            <a:srcRect l="0" t="0" r="0" b="0"/>
            <a:stretch>
              <a:fillRect/>
            </a:stretch>
          </p:blipFill>
          <p:spPr>
            <a:xfrm>
              <a:off x="1942815" y="0"/>
              <a:ext cx="2299221" cy="700851"/>
            </a:xfrm>
            <a:prstGeom prst="rect">
              <a:avLst/>
            </a:prstGeom>
            <a:ln w="12700" cap="flat">
              <a:noFill/>
              <a:miter lim="400000"/>
            </a:ln>
            <a:effectLst/>
          </p:spPr>
        </p:pic>
      </p:grpSp>
    </p:spTree>
  </p:cSld>
  <p:clrMapOvr>
    <a:masterClrMapping/>
  </p:clrMapOvr>
  <p:transition spd="med" advClick="1">
    <p:dissolve/>
  </p:transition>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4" name="Shape 74"/>
          <p:cNvSpPr/>
          <p:nvPr>
            <p:ph type="title"/>
          </p:nvPr>
        </p:nvSpPr>
        <p:spPr>
          <a:prstGeom prst="rect">
            <a:avLst/>
          </a:prstGeom>
        </p:spPr>
        <p:txBody>
          <a:bodyPr/>
          <a:lstStyle>
            <a:lvl1pPr defTabSz="455675">
              <a:defRPr sz="6240"/>
            </a:lvl1pPr>
          </a:lstStyle>
          <a:p>
            <a:pPr lvl="0">
              <a:defRPr sz="1800"/>
            </a:pPr>
            <a:r>
              <a:rPr sz="6240"/>
              <a:t>Predictive Framework</a:t>
            </a:r>
          </a:p>
        </p:txBody>
      </p:sp>
      <p:sp>
        <p:nvSpPr>
          <p:cNvPr id="75" name="Shape 75"/>
          <p:cNvSpPr/>
          <p:nvPr>
            <p:ph type="body" idx="1"/>
          </p:nvPr>
        </p:nvSpPr>
        <p:spPr>
          <a:prstGeom prst="rect">
            <a:avLst/>
          </a:prstGeom>
        </p:spPr>
        <p:txBody>
          <a:bodyPr/>
          <a:lstStyle/>
          <a:p>
            <a:pPr lvl="0"/>
          </a:p>
        </p:txBody>
      </p:sp>
      <p:pic>
        <p:nvPicPr>
          <p:cNvPr id="76" name="Screen Shot 2015-01-28 at 7.32.38 PM.png"/>
          <p:cNvPicPr/>
          <p:nvPr/>
        </p:nvPicPr>
        <p:blipFill>
          <a:blip r:embed="rId3">
            <a:extLst/>
          </a:blip>
          <a:stretch>
            <a:fillRect/>
          </a:stretch>
        </p:blipFill>
        <p:spPr>
          <a:xfrm>
            <a:off x="494642" y="1755143"/>
            <a:ext cx="12015516" cy="6809506"/>
          </a:xfrm>
          <a:prstGeom prst="rect">
            <a:avLst/>
          </a:prstGeom>
          <a:ln w="12700">
            <a:miter lim="400000"/>
          </a:ln>
        </p:spPr>
      </p:pic>
    </p:spTree>
  </p:cSld>
  <p:clrMapOvr>
    <a:masterClrMapping/>
  </p:clrMapOvr>
  <p:transition spd="med" advClick="1"/>
</p:sld>
</file>

<file path=ppt/theme/_rels/theme1.xml.rels><?xml version="1.0" encoding="UTF-8" standalone="yes"?><Relationships xmlns="http://schemas.openxmlformats.org/package/2006/relationships"><Relationship Id="rId1" Type="http://schemas.openxmlformats.org/officeDocument/2006/relationships/image" Target="../media/image1.png"/></Relationships>

</file>

<file path=ppt/theme/_rels/theme2.xml.rels><?xml version="1.0" encoding="UTF-8" standalone="yes"?><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50800" dist="12700" dir="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1"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1"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50800" dist="12700" dir="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1"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1"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