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0"/>
            <a:ext cx="8229600" cy="1417637"/>
          </a:xfrm>
          <a:prstGeom prst="rect">
            <a:avLst/>
          </a:prstGeom>
        </p:spPr>
        <p:txBody>
          <a:bodyPr lIns="91424" tIns="91424" rIns="91424" bIns="91424" anchor="b"/>
          <a:lstStyle/>
          <a:p>
            <a:pPr lvl="0"/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57200" y="1600200"/>
            <a:ext cx="8229600" cy="5257801"/>
          </a:xfrm>
          <a:prstGeom prst="rect">
            <a:avLst/>
          </a:prstGeom>
        </p:spPr>
        <p:txBody>
          <a:bodyPr lIns="91424" tIns="91424" rIns="91424" bIns="91424"/>
          <a:lstStyle/>
          <a:p>
            <a:pPr lvl="0">
              <a:spcBef>
                <a:spcPts val="0"/>
              </a:spcBef>
            </a:p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8556783" y="6415207"/>
            <a:ext cx="548700" cy="360651"/>
          </a:xfrm>
          <a:prstGeom prst="rect">
            <a:avLst/>
          </a:prstGeom>
        </p:spPr>
        <p:txBody>
          <a:bodyPr lIns="91424" tIns="91424" rIns="91424" bIns="91424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jpeg"/><Relationship Id="rId5" Type="http://schemas.openxmlformats.org/officeDocument/2006/relationships/image" Target="../media/image9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1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5s-cis700/readings/sys-add#ssd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Distributed Systems in Cloud (2)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Yuzhe Tang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Internal: How does MR work?</a:t>
            </a:r>
          </a:p>
        </p:txBody>
      </p:sp>
      <p:pic>
        <p:nvPicPr>
          <p:cNvPr id="102" name="image6.png" descr="http://code.google.com/edu/parallel/img/mrfigur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275" y="1295400"/>
            <a:ext cx="7172325" cy="4505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Group 105"/>
          <p:cNvGrpSpPr/>
          <p:nvPr/>
        </p:nvGrpSpPr>
        <p:grpSpPr>
          <a:xfrm>
            <a:off x="381000" y="3581400"/>
            <a:ext cx="914400" cy="914400"/>
            <a:chOff x="0" y="0"/>
            <a:chExt cx="914400" cy="914400"/>
          </a:xfrm>
        </p:grpSpPr>
        <p:sp>
          <p:nvSpPr>
            <p:cNvPr id="103" name="Shape 103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144779"/>
              <a:ext cx="91440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>
                  <a:solidFill>
                    <a:srgbClr val="FFFFFF"/>
                  </a:solidFill>
                </a:rPr>
                <a:t>INPUT</a:t>
              </a:r>
              <a:endParaRPr>
                <a:solidFill>
                  <a:srgbClr val="FFFFFF"/>
                </a:solidFill>
              </a:endParaRPr>
            </a:p>
            <a:p>
              <a:pPr lvl="0" algn="ctr"/>
              <a:r>
                <a:rPr>
                  <a:solidFill>
                    <a:srgbClr val="FFFFFF"/>
                  </a:solidFill>
                </a:rPr>
                <a:t>FILE(s)</a:t>
              </a:r>
            </a:p>
          </p:txBody>
        </p:sp>
      </p:grpSp>
      <p:sp>
        <p:nvSpPr>
          <p:cNvPr id="106" name="Shape 106"/>
          <p:cNvSpPr/>
          <p:nvPr/>
        </p:nvSpPr>
        <p:spPr>
          <a:xfrm>
            <a:off x="1295400" y="4038600"/>
            <a:ext cx="304801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0" y="6442502"/>
            <a:ext cx="1458913" cy="36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BFBFBF"/>
                </a:solidFill>
              </a:rPr>
              <a:t>From MapReduce OSDI09 slides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58139" y="5313681"/>
            <a:ext cx="8525196" cy="46989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342581" y="3568701"/>
            <a:ext cx="8525196" cy="469899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Shape 112"/>
          <p:cNvSpPr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Internal: A Closer Look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685800" y="1752599"/>
            <a:ext cx="762001" cy="1143002"/>
            <a:chOff x="0" y="0"/>
            <a:chExt cx="762000" cy="1143000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762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0"/>
                  </a:moveTo>
                  <a:cubicBezTo>
                    <a:pt x="0" y="806"/>
                    <a:pt x="4835" y="0"/>
                    <a:pt x="10800" y="0"/>
                  </a:cubicBezTo>
                  <a:cubicBezTo>
                    <a:pt x="16765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16765" y="21600"/>
                    <a:pt x="10800" y="21600"/>
                  </a:cubicBezTo>
                  <a:cubicBezTo>
                    <a:pt x="4835" y="21600"/>
                    <a:pt x="0" y="20794"/>
                    <a:pt x="0" y="198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-1"/>
              <a:ext cx="7620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Shape 115"/>
            <p:cNvSpPr/>
            <p:nvPr/>
          </p:nvSpPr>
          <p:spPr>
            <a:xfrm>
              <a:off x="0" y="0"/>
              <a:ext cx="762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0"/>
                  </a:moveTo>
                  <a:cubicBezTo>
                    <a:pt x="21600" y="2794"/>
                    <a:pt x="16765" y="3600"/>
                    <a:pt x="10800" y="3600"/>
                  </a:cubicBezTo>
                  <a:cubicBezTo>
                    <a:pt x="4835" y="3600"/>
                    <a:pt x="0" y="2794"/>
                    <a:pt x="0" y="1800"/>
                  </a:cubicBezTo>
                  <a:cubicBezTo>
                    <a:pt x="0" y="806"/>
                    <a:pt x="4835" y="0"/>
                    <a:pt x="10800" y="0"/>
                  </a:cubicBezTo>
                  <a:cubicBezTo>
                    <a:pt x="16765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16765" y="21600"/>
                    <a:pt x="10800" y="21600"/>
                  </a:cubicBezTo>
                  <a:cubicBezTo>
                    <a:pt x="4835" y="21600"/>
                    <a:pt x="0" y="20794"/>
                    <a:pt x="0" y="19800"/>
                  </a:cubicBezTo>
                  <a:lnTo>
                    <a:pt x="0" y="180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" name="Shape 117"/>
          <p:cNvSpPr/>
          <p:nvPr/>
        </p:nvSpPr>
        <p:spPr>
          <a:xfrm>
            <a:off x="990600" y="2111375"/>
            <a:ext cx="308482" cy="273780"/>
          </a:xfrm>
          <a:prstGeom prst="rect">
            <a:avLst/>
          </a:prstGeom>
          <a:ln>
            <a:solidFill>
              <a:srgbClr val="00B05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</a:t>
            </a:r>
          </a:p>
        </p:txBody>
      </p:sp>
      <p:sp>
        <p:nvSpPr>
          <p:cNvPr id="118" name="Shape 118"/>
          <p:cNvSpPr/>
          <p:nvPr/>
        </p:nvSpPr>
        <p:spPr>
          <a:xfrm>
            <a:off x="762000" y="2543175"/>
            <a:ext cx="308482" cy="273780"/>
          </a:xfrm>
          <a:prstGeom prst="rect">
            <a:avLst/>
          </a:prstGeom>
          <a:ln>
            <a:solidFill>
              <a:srgbClr val="00B05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</a:t>
            </a:r>
          </a:p>
        </p:txBody>
      </p:sp>
      <p:grpSp>
        <p:nvGrpSpPr>
          <p:cNvPr id="121" name="Group 121"/>
          <p:cNvGrpSpPr/>
          <p:nvPr/>
        </p:nvGrpSpPr>
        <p:grpSpPr>
          <a:xfrm>
            <a:off x="1828800" y="1506537"/>
            <a:ext cx="1828800" cy="533401"/>
            <a:chOff x="0" y="0"/>
            <a:chExt cx="1828800" cy="533400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1828800" cy="533400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119380"/>
              <a:ext cx="18288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InputFormat</a:t>
              </a:r>
            </a:p>
          </p:txBody>
        </p:sp>
      </p:grpSp>
      <p:sp>
        <p:nvSpPr>
          <p:cNvPr id="122" name="Shape 122"/>
          <p:cNvSpPr/>
          <p:nvPr/>
        </p:nvSpPr>
        <p:spPr>
          <a:xfrm flipV="1">
            <a:off x="1066800" y="1371599"/>
            <a:ext cx="0" cy="3810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066800" y="1371600"/>
            <a:ext cx="1676401" cy="0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2743200" y="1371600"/>
            <a:ext cx="0" cy="134939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27" name="Group 127"/>
          <p:cNvGrpSpPr/>
          <p:nvPr/>
        </p:nvGrpSpPr>
        <p:grpSpPr>
          <a:xfrm>
            <a:off x="1828800" y="2230438"/>
            <a:ext cx="457200" cy="357188"/>
            <a:chOff x="0" y="0"/>
            <a:chExt cx="457200" cy="357187"/>
          </a:xfrm>
        </p:grpSpPr>
        <p:sp>
          <p:nvSpPr>
            <p:cNvPr id="125" name="Shape 125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grpSp>
        <p:nvGrpSpPr>
          <p:cNvPr id="130" name="Group 130"/>
          <p:cNvGrpSpPr/>
          <p:nvPr/>
        </p:nvGrpSpPr>
        <p:grpSpPr>
          <a:xfrm>
            <a:off x="2514600" y="2233613"/>
            <a:ext cx="457200" cy="357188"/>
            <a:chOff x="0" y="0"/>
            <a:chExt cx="457200" cy="357187"/>
          </a:xfrm>
        </p:grpSpPr>
        <p:sp>
          <p:nvSpPr>
            <p:cNvPr id="128" name="Shape 128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3200400" y="2233613"/>
            <a:ext cx="457200" cy="357188"/>
            <a:chOff x="0" y="0"/>
            <a:chExt cx="457200" cy="357187"/>
          </a:xfrm>
        </p:grpSpPr>
        <p:sp>
          <p:nvSpPr>
            <p:cNvPr id="131" name="Shape 131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sp>
        <p:nvSpPr>
          <p:cNvPr id="134" name="Shape 134"/>
          <p:cNvSpPr/>
          <p:nvPr/>
        </p:nvSpPr>
        <p:spPr>
          <a:xfrm>
            <a:off x="2057400" y="2039938"/>
            <a:ext cx="0" cy="190501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2743200" y="2039937"/>
            <a:ext cx="1" cy="19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36" name="Shape 136"/>
          <p:cNvSpPr/>
          <p:nvPr/>
        </p:nvSpPr>
        <p:spPr>
          <a:xfrm>
            <a:off x="3429000" y="2039938"/>
            <a:ext cx="0" cy="193676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9" name="Group 139"/>
          <p:cNvGrpSpPr/>
          <p:nvPr/>
        </p:nvGrpSpPr>
        <p:grpSpPr>
          <a:xfrm>
            <a:off x="1828800" y="2916238"/>
            <a:ext cx="457200" cy="357188"/>
            <a:chOff x="0" y="0"/>
            <a:chExt cx="457200" cy="357187"/>
          </a:xfrm>
        </p:grpSpPr>
        <p:sp>
          <p:nvSpPr>
            <p:cNvPr id="137" name="Shape 137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grpSp>
        <p:nvGrpSpPr>
          <p:cNvPr id="142" name="Group 142"/>
          <p:cNvGrpSpPr/>
          <p:nvPr/>
        </p:nvGrpSpPr>
        <p:grpSpPr>
          <a:xfrm>
            <a:off x="2514600" y="2919413"/>
            <a:ext cx="457200" cy="357188"/>
            <a:chOff x="0" y="0"/>
            <a:chExt cx="457200" cy="357187"/>
          </a:xfrm>
        </p:grpSpPr>
        <p:sp>
          <p:nvSpPr>
            <p:cNvPr id="140" name="Shape 140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3200400" y="2919413"/>
            <a:ext cx="457200" cy="357188"/>
            <a:chOff x="0" y="0"/>
            <a:chExt cx="457200" cy="357187"/>
          </a:xfrm>
        </p:grpSpPr>
        <p:sp>
          <p:nvSpPr>
            <p:cNvPr id="143" name="Shape 143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sp>
        <p:nvSpPr>
          <p:cNvPr id="277" name="Shape 277"/>
          <p:cNvSpPr/>
          <p:nvPr/>
        </p:nvSpPr>
        <p:spPr>
          <a:xfrm>
            <a:off x="2057400" y="2587625"/>
            <a:ext cx="0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78" name="Shape 278"/>
          <p:cNvSpPr/>
          <p:nvPr/>
        </p:nvSpPr>
        <p:spPr>
          <a:xfrm>
            <a:off x="2743200" y="2590800"/>
            <a:ext cx="0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79" name="Shape 279"/>
          <p:cNvSpPr/>
          <p:nvPr/>
        </p:nvSpPr>
        <p:spPr>
          <a:xfrm>
            <a:off x="3429000" y="2590800"/>
            <a:ext cx="0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51" name="Group 151"/>
          <p:cNvGrpSpPr/>
          <p:nvPr/>
        </p:nvGrpSpPr>
        <p:grpSpPr>
          <a:xfrm>
            <a:off x="1828800" y="3602037"/>
            <a:ext cx="457200" cy="357188"/>
            <a:chOff x="0" y="0"/>
            <a:chExt cx="457200" cy="357187"/>
          </a:xfrm>
        </p:grpSpPr>
        <p:sp>
          <p:nvSpPr>
            <p:cNvPr id="149" name="Shape 149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2514600" y="3605212"/>
            <a:ext cx="457200" cy="357188"/>
            <a:chOff x="0" y="0"/>
            <a:chExt cx="457200" cy="357187"/>
          </a:xfrm>
        </p:grpSpPr>
        <p:sp>
          <p:nvSpPr>
            <p:cNvPr id="152" name="Shape 152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3200400" y="3605212"/>
            <a:ext cx="457200" cy="357188"/>
            <a:chOff x="0" y="0"/>
            <a:chExt cx="457200" cy="357187"/>
          </a:xfrm>
        </p:grpSpPr>
        <p:sp>
          <p:nvSpPr>
            <p:cNvPr id="155" name="Shape 155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2057399" y="3273425"/>
            <a:ext cx="1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1" name="Shape 281"/>
          <p:cNvSpPr/>
          <p:nvPr/>
        </p:nvSpPr>
        <p:spPr>
          <a:xfrm>
            <a:off x="2743199" y="3276600"/>
            <a:ext cx="1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7200"/>
                  <a:pt x="10800" y="14400"/>
                  <a:pt x="2160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2" name="Shape 282"/>
          <p:cNvSpPr/>
          <p:nvPr/>
        </p:nvSpPr>
        <p:spPr>
          <a:xfrm>
            <a:off x="3429000" y="3276600"/>
            <a:ext cx="0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61" name="Shape 161"/>
          <p:cNvSpPr/>
          <p:nvPr/>
        </p:nvSpPr>
        <p:spPr>
          <a:xfrm>
            <a:off x="552450" y="3338512"/>
            <a:ext cx="124758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Input (K, V) pairs</a:t>
            </a:r>
          </a:p>
        </p:txBody>
      </p:sp>
      <p:grpSp>
        <p:nvGrpSpPr>
          <p:cNvPr id="164" name="Group 164"/>
          <p:cNvGrpSpPr/>
          <p:nvPr/>
        </p:nvGrpSpPr>
        <p:grpSpPr>
          <a:xfrm>
            <a:off x="2286000" y="4214812"/>
            <a:ext cx="914400" cy="357188"/>
            <a:chOff x="0" y="0"/>
            <a:chExt cx="914400" cy="357187"/>
          </a:xfrm>
        </p:grpSpPr>
        <p:sp>
          <p:nvSpPr>
            <p:cNvPr id="162" name="Shape 162"/>
            <p:cNvSpPr/>
            <p:nvPr/>
          </p:nvSpPr>
          <p:spPr>
            <a:xfrm>
              <a:off x="0" y="-1"/>
              <a:ext cx="914400" cy="357189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89693"/>
              <a:ext cx="9144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Partitioner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296863" y="3990975"/>
            <a:ext cx="1755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Intermediate (K, V) pairs</a:t>
            </a:r>
          </a:p>
        </p:txBody>
      </p:sp>
      <p:sp>
        <p:nvSpPr>
          <p:cNvPr id="283" name="Shape 283"/>
          <p:cNvSpPr/>
          <p:nvPr/>
        </p:nvSpPr>
        <p:spPr>
          <a:xfrm>
            <a:off x="2257277" y="3959225"/>
            <a:ext cx="286047" cy="255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4" name="Shape 284"/>
          <p:cNvSpPr/>
          <p:nvPr/>
        </p:nvSpPr>
        <p:spPr>
          <a:xfrm>
            <a:off x="2743199" y="3962400"/>
            <a:ext cx="1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94" h="21600" fill="norm" stroke="1" extrusionOk="0">
                <a:moveTo>
                  <a:pt x="7094" y="0"/>
                </a:moveTo>
                <a:cubicBezTo>
                  <a:pt x="-3706" y="7200"/>
                  <a:pt x="-3706" y="14400"/>
                  <a:pt x="17894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5" name="Shape 285"/>
          <p:cNvSpPr/>
          <p:nvPr/>
        </p:nvSpPr>
        <p:spPr>
          <a:xfrm>
            <a:off x="2944117" y="3962400"/>
            <a:ext cx="283965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71" name="Group 171"/>
          <p:cNvGrpSpPr/>
          <p:nvPr/>
        </p:nvGrpSpPr>
        <p:grpSpPr>
          <a:xfrm>
            <a:off x="1828800" y="4824412"/>
            <a:ext cx="1828800" cy="357188"/>
            <a:chOff x="0" y="0"/>
            <a:chExt cx="1828800" cy="357187"/>
          </a:xfrm>
        </p:grpSpPr>
        <p:sp>
          <p:nvSpPr>
            <p:cNvPr id="169" name="Shape 169"/>
            <p:cNvSpPr/>
            <p:nvPr/>
          </p:nvSpPr>
          <p:spPr>
            <a:xfrm>
              <a:off x="0" y="-1"/>
              <a:ext cx="1828800" cy="357189"/>
            </a:xfrm>
            <a:prstGeom prst="rect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0" y="89693"/>
              <a:ext cx="18288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Sort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2743199" y="4572000"/>
            <a:ext cx="1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894" h="21600" fill="norm" stroke="1" extrusionOk="0">
                <a:moveTo>
                  <a:pt x="7094" y="0"/>
                </a:moveTo>
                <a:cubicBezTo>
                  <a:pt x="-3706" y="7200"/>
                  <a:pt x="-3706" y="14400"/>
                  <a:pt x="17894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75" name="Group 175"/>
          <p:cNvGrpSpPr/>
          <p:nvPr/>
        </p:nvGrpSpPr>
        <p:grpSpPr>
          <a:xfrm>
            <a:off x="1828800" y="5357812"/>
            <a:ext cx="1828800" cy="357188"/>
            <a:chOff x="0" y="0"/>
            <a:chExt cx="1828800" cy="357187"/>
          </a:xfrm>
        </p:grpSpPr>
        <p:sp>
          <p:nvSpPr>
            <p:cNvPr id="173" name="Shape 173"/>
            <p:cNvSpPr/>
            <p:nvPr/>
          </p:nvSpPr>
          <p:spPr>
            <a:xfrm>
              <a:off x="0" y="-1"/>
              <a:ext cx="1828800" cy="35718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89693"/>
              <a:ext cx="18288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Reduce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828800" y="6019800"/>
            <a:ext cx="1828800" cy="533400"/>
            <a:chOff x="0" y="0"/>
            <a:chExt cx="1828800" cy="5334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1828800" cy="53340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119380"/>
              <a:ext cx="18288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OutputFormat</a:t>
              </a:r>
            </a:p>
          </p:txBody>
        </p:sp>
      </p:grpSp>
      <p:sp>
        <p:nvSpPr>
          <p:cNvPr id="179" name="Shape 179"/>
          <p:cNvSpPr/>
          <p:nvPr/>
        </p:nvSpPr>
        <p:spPr>
          <a:xfrm>
            <a:off x="2743200" y="6553200"/>
            <a:ext cx="0" cy="1524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 flipH="1">
            <a:off x="296862" y="6705600"/>
            <a:ext cx="2446338" cy="0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1" name="Shape 181"/>
          <p:cNvSpPr/>
          <p:nvPr/>
        </p:nvSpPr>
        <p:spPr>
          <a:xfrm flipV="1">
            <a:off x="296863" y="1600199"/>
            <a:ext cx="1" cy="51054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658812" y="1066800"/>
            <a:ext cx="246716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Files loaded from local HDFS store</a:t>
            </a:r>
          </a:p>
        </p:txBody>
      </p:sp>
      <p:sp>
        <p:nvSpPr>
          <p:cNvPr id="183" name="Shape 183"/>
          <p:cNvSpPr/>
          <p:nvPr/>
        </p:nvSpPr>
        <p:spPr>
          <a:xfrm>
            <a:off x="571500" y="2971800"/>
            <a:ext cx="11714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RecordReaders</a:t>
            </a:r>
          </a:p>
        </p:txBody>
      </p:sp>
      <p:sp>
        <p:nvSpPr>
          <p:cNvPr id="184" name="Shape 184"/>
          <p:cNvSpPr/>
          <p:nvPr/>
        </p:nvSpPr>
        <p:spPr>
          <a:xfrm>
            <a:off x="296863" y="1600200"/>
            <a:ext cx="655638" cy="0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952500" y="1600200"/>
            <a:ext cx="0" cy="173039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7" name="Shape 287"/>
          <p:cNvSpPr/>
          <p:nvPr/>
        </p:nvSpPr>
        <p:spPr>
          <a:xfrm>
            <a:off x="2743200" y="5181600"/>
            <a:ext cx="0" cy="176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88" name="Shape 288"/>
          <p:cNvSpPr/>
          <p:nvPr/>
        </p:nvSpPr>
        <p:spPr>
          <a:xfrm>
            <a:off x="2743200" y="5715000"/>
            <a:ext cx="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188" name="Shape 188"/>
          <p:cNvSpPr/>
          <p:nvPr/>
        </p:nvSpPr>
        <p:spPr>
          <a:xfrm>
            <a:off x="750887" y="5729287"/>
            <a:ext cx="123895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Final (K, V) pairs</a:t>
            </a:r>
          </a:p>
        </p:txBody>
      </p:sp>
      <p:sp>
        <p:nvSpPr>
          <p:cNvPr id="189" name="Shape 189"/>
          <p:cNvSpPr/>
          <p:nvPr/>
        </p:nvSpPr>
        <p:spPr>
          <a:xfrm>
            <a:off x="392113" y="6248400"/>
            <a:ext cx="134640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>
                <a:latin typeface="Arial"/>
                <a:ea typeface="Arial"/>
                <a:cs typeface="Arial"/>
                <a:sym typeface="Arial"/>
              </a:rPr>
              <a:t>Writeback to local </a:t>
            </a:r>
            <a:br>
              <a:rPr sz="1200">
                <a:latin typeface="Arial"/>
                <a:ea typeface="Arial"/>
                <a:cs typeface="Arial"/>
                <a:sym typeface="Arial"/>
              </a:rPr>
            </a:br>
            <a:r>
              <a:rPr sz="1200">
                <a:latin typeface="Arial"/>
                <a:ea typeface="Arial"/>
                <a:cs typeface="Arial"/>
                <a:sym typeface="Arial"/>
              </a:rPr>
              <a:t>HDFS store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7772400" y="1752599"/>
            <a:ext cx="762001" cy="1143002"/>
            <a:chOff x="0" y="0"/>
            <a:chExt cx="762000" cy="1143000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762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0"/>
                  </a:moveTo>
                  <a:cubicBezTo>
                    <a:pt x="0" y="806"/>
                    <a:pt x="4835" y="0"/>
                    <a:pt x="10800" y="0"/>
                  </a:cubicBezTo>
                  <a:cubicBezTo>
                    <a:pt x="16765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16765" y="21600"/>
                    <a:pt x="10800" y="21600"/>
                  </a:cubicBezTo>
                  <a:cubicBezTo>
                    <a:pt x="4835" y="21600"/>
                    <a:pt x="0" y="20794"/>
                    <a:pt x="0" y="198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0" y="-1"/>
              <a:ext cx="7620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0"/>
              <a:ext cx="762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0"/>
                  </a:moveTo>
                  <a:cubicBezTo>
                    <a:pt x="21600" y="2794"/>
                    <a:pt x="16765" y="3600"/>
                    <a:pt x="10800" y="3600"/>
                  </a:cubicBezTo>
                  <a:cubicBezTo>
                    <a:pt x="4835" y="3600"/>
                    <a:pt x="0" y="2794"/>
                    <a:pt x="0" y="1800"/>
                  </a:cubicBezTo>
                  <a:cubicBezTo>
                    <a:pt x="0" y="806"/>
                    <a:pt x="4835" y="0"/>
                    <a:pt x="10800" y="0"/>
                  </a:cubicBezTo>
                  <a:cubicBezTo>
                    <a:pt x="16765" y="0"/>
                    <a:pt x="21600" y="806"/>
                    <a:pt x="21600" y="1800"/>
                  </a:cubicBezTo>
                  <a:lnTo>
                    <a:pt x="21600" y="19800"/>
                  </a:lnTo>
                  <a:cubicBezTo>
                    <a:pt x="21600" y="20794"/>
                    <a:pt x="16765" y="21600"/>
                    <a:pt x="10800" y="21600"/>
                  </a:cubicBezTo>
                  <a:cubicBezTo>
                    <a:pt x="4835" y="21600"/>
                    <a:pt x="0" y="20794"/>
                    <a:pt x="0" y="19800"/>
                  </a:cubicBezTo>
                  <a:lnTo>
                    <a:pt x="0" y="180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Shape 194"/>
          <p:cNvSpPr/>
          <p:nvPr/>
        </p:nvSpPr>
        <p:spPr>
          <a:xfrm>
            <a:off x="8077200" y="2111375"/>
            <a:ext cx="308482" cy="273780"/>
          </a:xfrm>
          <a:prstGeom prst="rect">
            <a:avLst/>
          </a:prstGeom>
          <a:ln>
            <a:solidFill>
              <a:srgbClr val="00B05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</a:t>
            </a:r>
          </a:p>
        </p:txBody>
      </p:sp>
      <p:sp>
        <p:nvSpPr>
          <p:cNvPr id="195" name="Shape 195"/>
          <p:cNvSpPr/>
          <p:nvPr/>
        </p:nvSpPr>
        <p:spPr>
          <a:xfrm>
            <a:off x="7848600" y="2543175"/>
            <a:ext cx="308482" cy="273780"/>
          </a:xfrm>
          <a:prstGeom prst="rect">
            <a:avLst/>
          </a:prstGeom>
          <a:ln>
            <a:solidFill>
              <a:srgbClr val="00B05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5570537" y="1506537"/>
            <a:ext cx="1828801" cy="533401"/>
            <a:chOff x="0" y="0"/>
            <a:chExt cx="1828800" cy="533400"/>
          </a:xfrm>
        </p:grpSpPr>
        <p:sp>
          <p:nvSpPr>
            <p:cNvPr id="196" name="Shape 196"/>
            <p:cNvSpPr/>
            <p:nvPr/>
          </p:nvSpPr>
          <p:spPr>
            <a:xfrm>
              <a:off x="0" y="0"/>
              <a:ext cx="1828800" cy="533400"/>
            </a:xfrm>
            <a:prstGeom prst="rect">
              <a:avLst/>
            </a:pr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0" y="119380"/>
              <a:ext cx="18288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InputFormat</a:t>
              </a:r>
            </a:p>
          </p:txBody>
        </p:sp>
      </p:grpSp>
      <p:sp>
        <p:nvSpPr>
          <p:cNvPr id="199" name="Shape 199"/>
          <p:cNvSpPr/>
          <p:nvPr/>
        </p:nvSpPr>
        <p:spPr>
          <a:xfrm flipV="1">
            <a:off x="8153400" y="1371599"/>
            <a:ext cx="0" cy="3810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H="1" flipV="1">
            <a:off x="6484938" y="1371600"/>
            <a:ext cx="1668462" cy="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6484937" y="1371600"/>
            <a:ext cx="1" cy="134939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04" name="Group 204"/>
          <p:cNvGrpSpPr/>
          <p:nvPr/>
        </p:nvGrpSpPr>
        <p:grpSpPr>
          <a:xfrm>
            <a:off x="5570537" y="2230438"/>
            <a:ext cx="457201" cy="357188"/>
            <a:chOff x="0" y="0"/>
            <a:chExt cx="457200" cy="357187"/>
          </a:xfrm>
        </p:grpSpPr>
        <p:sp>
          <p:nvSpPr>
            <p:cNvPr id="202" name="Shape 202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6256337" y="2233613"/>
            <a:ext cx="457201" cy="357188"/>
            <a:chOff x="0" y="0"/>
            <a:chExt cx="457200" cy="357187"/>
          </a:xfrm>
        </p:grpSpPr>
        <p:sp>
          <p:nvSpPr>
            <p:cNvPr id="205" name="Shape 205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 206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grpSp>
        <p:nvGrpSpPr>
          <p:cNvPr id="210" name="Group 210"/>
          <p:cNvGrpSpPr/>
          <p:nvPr/>
        </p:nvGrpSpPr>
        <p:grpSpPr>
          <a:xfrm>
            <a:off x="6942138" y="2233613"/>
            <a:ext cx="457201" cy="357188"/>
            <a:chOff x="0" y="0"/>
            <a:chExt cx="457200" cy="357187"/>
          </a:xfrm>
        </p:grpSpPr>
        <p:sp>
          <p:nvSpPr>
            <p:cNvPr id="208" name="Shape 208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D9969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Split</a:t>
              </a:r>
            </a:p>
          </p:txBody>
        </p:sp>
      </p:grpSp>
      <p:sp>
        <p:nvSpPr>
          <p:cNvPr id="211" name="Shape 211"/>
          <p:cNvSpPr/>
          <p:nvPr/>
        </p:nvSpPr>
        <p:spPr>
          <a:xfrm>
            <a:off x="5799137" y="2039938"/>
            <a:ext cx="1" cy="190501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6484937" y="2039937"/>
            <a:ext cx="1" cy="193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13" name="Shape 213"/>
          <p:cNvSpPr/>
          <p:nvPr/>
        </p:nvSpPr>
        <p:spPr>
          <a:xfrm>
            <a:off x="7170738" y="2039938"/>
            <a:ext cx="1" cy="193676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16" name="Group 216"/>
          <p:cNvGrpSpPr/>
          <p:nvPr/>
        </p:nvGrpSpPr>
        <p:grpSpPr>
          <a:xfrm>
            <a:off x="5570537" y="2916238"/>
            <a:ext cx="457201" cy="357188"/>
            <a:chOff x="0" y="0"/>
            <a:chExt cx="457200" cy="357187"/>
          </a:xfrm>
        </p:grpSpPr>
        <p:sp>
          <p:nvSpPr>
            <p:cNvPr id="214" name="Shape 214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256337" y="2919413"/>
            <a:ext cx="457201" cy="357188"/>
            <a:chOff x="0" y="0"/>
            <a:chExt cx="457200" cy="357187"/>
          </a:xfrm>
        </p:grpSpPr>
        <p:sp>
          <p:nvSpPr>
            <p:cNvPr id="217" name="Shape 217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6942138" y="2919413"/>
            <a:ext cx="457201" cy="357188"/>
            <a:chOff x="0" y="0"/>
            <a:chExt cx="457200" cy="357187"/>
          </a:xfrm>
        </p:grpSpPr>
        <p:sp>
          <p:nvSpPr>
            <p:cNvPr id="220" name="Shape 220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3760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RR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5799137" y="2587625"/>
            <a:ext cx="1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1" name="Shape 291"/>
          <p:cNvSpPr/>
          <p:nvPr/>
        </p:nvSpPr>
        <p:spPr>
          <a:xfrm>
            <a:off x="6484937" y="2590800"/>
            <a:ext cx="1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2" name="Shape 292"/>
          <p:cNvSpPr/>
          <p:nvPr/>
        </p:nvSpPr>
        <p:spPr>
          <a:xfrm>
            <a:off x="7170738" y="2590800"/>
            <a:ext cx="1" cy="328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8" name="Group 228"/>
          <p:cNvGrpSpPr/>
          <p:nvPr/>
        </p:nvGrpSpPr>
        <p:grpSpPr>
          <a:xfrm>
            <a:off x="5570537" y="3602037"/>
            <a:ext cx="457201" cy="357188"/>
            <a:chOff x="0" y="0"/>
            <a:chExt cx="457200" cy="357187"/>
          </a:xfrm>
        </p:grpSpPr>
        <p:sp>
          <p:nvSpPr>
            <p:cNvPr id="226" name="Shape 226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6256337" y="3605212"/>
            <a:ext cx="457201" cy="357188"/>
            <a:chOff x="0" y="0"/>
            <a:chExt cx="457200" cy="357187"/>
          </a:xfrm>
        </p:grpSpPr>
        <p:sp>
          <p:nvSpPr>
            <p:cNvPr id="229" name="Shape 229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6942138" y="3605212"/>
            <a:ext cx="457201" cy="357188"/>
            <a:chOff x="0" y="0"/>
            <a:chExt cx="457200" cy="357187"/>
          </a:xfrm>
        </p:grpSpPr>
        <p:sp>
          <p:nvSpPr>
            <p:cNvPr id="232" name="Shape 232"/>
            <p:cNvSpPr/>
            <p:nvPr/>
          </p:nvSpPr>
          <p:spPr>
            <a:xfrm>
              <a:off x="0" y="-1"/>
              <a:ext cx="457200" cy="357189"/>
            </a:xfrm>
            <a:prstGeom prst="rect">
              <a:avLst/>
            </a:pr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0" y="89693"/>
              <a:ext cx="4572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Map</a:t>
              </a:r>
            </a:p>
          </p:txBody>
        </p:sp>
      </p:grpSp>
      <p:sp>
        <p:nvSpPr>
          <p:cNvPr id="293" name="Shape 293"/>
          <p:cNvSpPr/>
          <p:nvPr/>
        </p:nvSpPr>
        <p:spPr>
          <a:xfrm>
            <a:off x="5799137" y="3273425"/>
            <a:ext cx="1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4" name="Shape 294"/>
          <p:cNvSpPr/>
          <p:nvPr/>
        </p:nvSpPr>
        <p:spPr>
          <a:xfrm>
            <a:off x="6484937" y="3276600"/>
            <a:ext cx="1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5" name="Shape 295"/>
          <p:cNvSpPr/>
          <p:nvPr/>
        </p:nvSpPr>
        <p:spPr>
          <a:xfrm>
            <a:off x="7170738" y="3276600"/>
            <a:ext cx="1" cy="328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38" name="Shape 238"/>
          <p:cNvSpPr/>
          <p:nvPr/>
        </p:nvSpPr>
        <p:spPr>
          <a:xfrm>
            <a:off x="7483475" y="3348037"/>
            <a:ext cx="124758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Input (K, V) pairs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6027737" y="4214812"/>
            <a:ext cx="914401" cy="357188"/>
            <a:chOff x="0" y="0"/>
            <a:chExt cx="914400" cy="357187"/>
          </a:xfrm>
        </p:grpSpPr>
        <p:sp>
          <p:nvSpPr>
            <p:cNvPr id="239" name="Shape 239"/>
            <p:cNvSpPr/>
            <p:nvPr/>
          </p:nvSpPr>
          <p:spPr>
            <a:xfrm>
              <a:off x="0" y="-1"/>
              <a:ext cx="914400" cy="357189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/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0" y="89693"/>
              <a:ext cx="9144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/>
              </a:lvl1pPr>
            </a:lstStyle>
            <a:p>
              <a:pPr lvl="0">
                <a:defRPr sz="1800"/>
              </a:pPr>
              <a:r>
                <a:rPr sz="1200"/>
                <a:t>Partitioner</a:t>
              </a:r>
            </a:p>
          </p:txBody>
        </p:sp>
      </p:grpSp>
      <p:sp>
        <p:nvSpPr>
          <p:cNvPr id="242" name="Shape 242"/>
          <p:cNvSpPr/>
          <p:nvPr/>
        </p:nvSpPr>
        <p:spPr>
          <a:xfrm>
            <a:off x="7113588" y="3990975"/>
            <a:ext cx="17557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Intermediate (K, V) pairs</a:t>
            </a:r>
          </a:p>
        </p:txBody>
      </p:sp>
      <p:sp>
        <p:nvSpPr>
          <p:cNvPr id="296" name="Shape 296"/>
          <p:cNvSpPr/>
          <p:nvPr/>
        </p:nvSpPr>
        <p:spPr>
          <a:xfrm>
            <a:off x="5999015" y="3959225"/>
            <a:ext cx="286047" cy="255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7" name="Shape 297"/>
          <p:cNvSpPr/>
          <p:nvPr/>
        </p:nvSpPr>
        <p:spPr>
          <a:xfrm>
            <a:off x="6484937" y="3962400"/>
            <a:ext cx="1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8" name="Shape 298"/>
          <p:cNvSpPr/>
          <p:nvPr/>
        </p:nvSpPr>
        <p:spPr>
          <a:xfrm>
            <a:off x="6685855" y="3962400"/>
            <a:ext cx="283965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48" name="Group 248"/>
          <p:cNvGrpSpPr/>
          <p:nvPr/>
        </p:nvGrpSpPr>
        <p:grpSpPr>
          <a:xfrm>
            <a:off x="5570537" y="4824412"/>
            <a:ext cx="1828801" cy="357188"/>
            <a:chOff x="0" y="0"/>
            <a:chExt cx="1828800" cy="357187"/>
          </a:xfrm>
        </p:grpSpPr>
        <p:sp>
          <p:nvSpPr>
            <p:cNvPr id="246" name="Shape 246"/>
            <p:cNvSpPr/>
            <p:nvPr/>
          </p:nvSpPr>
          <p:spPr>
            <a:xfrm>
              <a:off x="0" y="-1"/>
              <a:ext cx="1828800" cy="357189"/>
            </a:xfrm>
            <a:prstGeom prst="rect">
              <a:avLst/>
            </a:prstGeom>
            <a:solidFill>
              <a:srgbClr val="7030A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0" y="89693"/>
              <a:ext cx="18288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Sort</a:t>
              </a:r>
            </a:p>
          </p:txBody>
        </p:sp>
      </p:grpSp>
      <p:sp>
        <p:nvSpPr>
          <p:cNvPr id="299" name="Shape 299"/>
          <p:cNvSpPr/>
          <p:nvPr/>
        </p:nvSpPr>
        <p:spPr>
          <a:xfrm>
            <a:off x="6484937" y="4572000"/>
            <a:ext cx="1" cy="25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52" name="Group 252"/>
          <p:cNvGrpSpPr/>
          <p:nvPr/>
        </p:nvGrpSpPr>
        <p:grpSpPr>
          <a:xfrm>
            <a:off x="5570537" y="5357812"/>
            <a:ext cx="1828801" cy="357188"/>
            <a:chOff x="0" y="0"/>
            <a:chExt cx="1828800" cy="357187"/>
          </a:xfrm>
        </p:grpSpPr>
        <p:sp>
          <p:nvSpPr>
            <p:cNvPr id="250" name="Shape 250"/>
            <p:cNvSpPr/>
            <p:nvPr/>
          </p:nvSpPr>
          <p:spPr>
            <a:xfrm>
              <a:off x="0" y="-1"/>
              <a:ext cx="1828800" cy="35718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89693"/>
              <a:ext cx="1828800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200">
                  <a:solidFill>
                    <a:srgbClr val="FFFFFF"/>
                  </a:solidFill>
                </a:rPr>
                <a:t>Reduce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570537" y="6019800"/>
            <a:ext cx="1828801" cy="533400"/>
            <a:chOff x="0" y="0"/>
            <a:chExt cx="1828800" cy="533400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1828800" cy="53340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119380"/>
              <a:ext cx="1828800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FFFFFF"/>
                  </a:solidFill>
                </a:rPr>
                <a:t>OutputFormat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6484937" y="6553200"/>
            <a:ext cx="1" cy="1524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7" name="Shape 257"/>
          <p:cNvSpPr/>
          <p:nvPr/>
        </p:nvSpPr>
        <p:spPr>
          <a:xfrm flipV="1">
            <a:off x="8915400" y="1576387"/>
            <a:ext cx="0" cy="5105401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5553075" y="1066800"/>
            <a:ext cx="246715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Files loaded from local HDFS store</a:t>
            </a:r>
          </a:p>
        </p:txBody>
      </p:sp>
      <p:sp>
        <p:nvSpPr>
          <p:cNvPr id="259" name="Shape 259"/>
          <p:cNvSpPr/>
          <p:nvPr/>
        </p:nvSpPr>
        <p:spPr>
          <a:xfrm>
            <a:off x="7448550" y="2971800"/>
            <a:ext cx="11714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RecordReaders</a:t>
            </a:r>
          </a:p>
        </p:txBody>
      </p:sp>
      <p:sp>
        <p:nvSpPr>
          <p:cNvPr id="260" name="Shape 260"/>
          <p:cNvSpPr/>
          <p:nvPr/>
        </p:nvSpPr>
        <p:spPr>
          <a:xfrm>
            <a:off x="8267700" y="1584325"/>
            <a:ext cx="654051" cy="0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8267700" y="1584325"/>
            <a:ext cx="0" cy="173039"/>
          </a:xfrm>
          <a:prstGeom prst="line">
            <a:avLst/>
          </a:prstGeom>
          <a:ln w="127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6484937" y="5181600"/>
            <a:ext cx="1" cy="176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01" name="Shape 301"/>
          <p:cNvSpPr/>
          <p:nvPr/>
        </p:nvSpPr>
        <p:spPr>
          <a:xfrm>
            <a:off x="6484937" y="5715000"/>
            <a:ext cx="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64" name="Shape 264"/>
          <p:cNvSpPr/>
          <p:nvPr/>
        </p:nvSpPr>
        <p:spPr>
          <a:xfrm>
            <a:off x="7343775" y="5729287"/>
            <a:ext cx="1238955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200"/>
              <a:t>Final (K, V) pairs</a:t>
            </a:r>
          </a:p>
        </p:txBody>
      </p:sp>
      <p:sp>
        <p:nvSpPr>
          <p:cNvPr id="265" name="Shape 265"/>
          <p:cNvSpPr/>
          <p:nvPr/>
        </p:nvSpPr>
        <p:spPr>
          <a:xfrm>
            <a:off x="7543800" y="6259512"/>
            <a:ext cx="134640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>
                <a:latin typeface="Arial"/>
                <a:ea typeface="Arial"/>
                <a:cs typeface="Arial"/>
                <a:sym typeface="Arial"/>
              </a:rPr>
              <a:t>Writeback to local </a:t>
            </a:r>
            <a:br>
              <a:rPr sz="1200">
                <a:latin typeface="Arial"/>
                <a:ea typeface="Arial"/>
                <a:cs typeface="Arial"/>
                <a:sym typeface="Arial"/>
              </a:rPr>
            </a:br>
            <a:r>
              <a:rPr sz="1200">
                <a:latin typeface="Arial"/>
                <a:ea typeface="Arial"/>
                <a:cs typeface="Arial"/>
                <a:sym typeface="Arial"/>
              </a:rPr>
              <a:t>HDFS store</a:t>
            </a:r>
          </a:p>
        </p:txBody>
      </p:sp>
      <p:sp>
        <p:nvSpPr>
          <p:cNvPr id="266" name="Shape 266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Shape 267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1571625" y="685800"/>
            <a:ext cx="69692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1400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270" name="Shape 270"/>
          <p:cNvSpPr/>
          <p:nvPr/>
        </p:nvSpPr>
        <p:spPr>
          <a:xfrm>
            <a:off x="6686550" y="685800"/>
            <a:ext cx="69692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1400">
                <a:solidFill>
                  <a:srgbClr val="0070C0"/>
                </a:solidFill>
              </a:rPr>
              <a:t>Node 2</a:t>
            </a:r>
          </a:p>
        </p:txBody>
      </p:sp>
      <p:sp>
        <p:nvSpPr>
          <p:cNvPr id="302" name="Shape 302"/>
          <p:cNvSpPr/>
          <p:nvPr/>
        </p:nvSpPr>
        <p:spPr>
          <a:xfrm>
            <a:off x="3657600" y="4467892"/>
            <a:ext cx="2370138" cy="386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03" name="Shape 303"/>
          <p:cNvSpPr/>
          <p:nvPr/>
        </p:nvSpPr>
        <p:spPr>
          <a:xfrm>
            <a:off x="3200400" y="4467892"/>
            <a:ext cx="2370138" cy="386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127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73" name="Shape 273"/>
          <p:cNvSpPr/>
          <p:nvPr/>
        </p:nvSpPr>
        <p:spPr>
          <a:xfrm>
            <a:off x="4011551" y="4076700"/>
            <a:ext cx="1158998" cy="1508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/>
            <a:r>
              <a:rPr b="1" i="1" sz="1200">
                <a:latin typeface="Arial"/>
                <a:ea typeface="Arial"/>
                <a:cs typeface="Arial"/>
                <a:sym typeface="Arial"/>
              </a:rPr>
              <a:t>Shuffling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b="1" i="1" sz="1200">
                <a:latin typeface="Arial"/>
                <a:ea typeface="Arial"/>
                <a:cs typeface="Arial"/>
                <a:sym typeface="Arial"/>
              </a:rPr>
              <a:t>Process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algn="ctr"/>
            <a:endParaRPr sz="1200"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1200">
                <a:latin typeface="Arial"/>
                <a:ea typeface="Arial"/>
                <a:cs typeface="Arial"/>
                <a:sym typeface="Arial"/>
              </a:rPr>
              <a:t>Intermediate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1200">
                <a:latin typeface="Arial"/>
                <a:ea typeface="Arial"/>
                <a:cs typeface="Arial"/>
                <a:sym typeface="Arial"/>
              </a:rPr>
              <a:t>(K,V) pairs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1200">
                <a:latin typeface="Arial"/>
                <a:ea typeface="Arial"/>
                <a:cs typeface="Arial"/>
                <a:sym typeface="Arial"/>
              </a:rPr>
              <a:t>exchanged by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sz="1200">
                <a:latin typeface="Arial"/>
                <a:ea typeface="Arial"/>
                <a:cs typeface="Arial"/>
                <a:sym typeface="Arial"/>
              </a:rPr>
              <a:t>all nodes</a:t>
            </a:r>
          </a:p>
        </p:txBody>
      </p:sp>
      <p:sp>
        <p:nvSpPr>
          <p:cNvPr id="274" name="Shape 274"/>
          <p:cNvSpPr/>
          <p:nvPr/>
        </p:nvSpPr>
        <p:spPr>
          <a:xfrm>
            <a:off x="7685086" y="44664"/>
            <a:ext cx="1458914" cy="36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0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CMU CS 15-440</a:t>
            </a:r>
            <a:endParaRPr sz="10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r"/>
            <a:r>
              <a:rPr sz="10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Gregory kesden</a:t>
            </a:r>
          </a:p>
        </p:txBody>
      </p:sp>
      <p:sp>
        <p:nvSpPr>
          <p:cNvPr id="275" name="Shape 275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381000" y="2667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Cloud Storage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User-facing software: storage abstractions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57200" y="1600200"/>
            <a:ext cx="8229600" cy="4756150"/>
          </a:xfrm>
          <a:prstGeom prst="rect">
            <a:avLst/>
          </a:prstGeom>
        </p:spPr>
        <p:txBody>
          <a:bodyPr/>
          <a:lstStyle/>
          <a:p>
            <a:pPr lvl="0" marL="428625" indent="-428625">
              <a:spcBef>
                <a:spcPts val="900"/>
              </a:spcBef>
              <a:defRPr sz="1800"/>
            </a:pPr>
            <a:r>
              <a:rPr sz="4000"/>
              <a:t>Unstructured data storage</a:t>
            </a:r>
            <a:endParaRPr sz="3600"/>
          </a:p>
          <a:p>
            <a:pPr lvl="0">
              <a:defRPr sz="1800"/>
            </a:pPr>
            <a:endParaRPr sz="4000"/>
          </a:p>
          <a:p>
            <a:pPr lvl="0" marL="428625" indent="-428625">
              <a:spcBef>
                <a:spcPts val="900"/>
              </a:spcBef>
              <a:defRPr sz="1800"/>
            </a:pPr>
            <a:r>
              <a:rPr sz="4000"/>
              <a:t>Structured data storage</a:t>
            </a:r>
          </a:p>
        </p:txBody>
      </p:sp>
      <p:sp>
        <p:nvSpPr>
          <p:cNvPr id="309" name="Shape 309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Unstructured storage in cloud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Storing large data blobs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GFS/Closure[58,55,101]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Core design: fault tolerance</a:t>
            </a:r>
            <a:endParaRPr sz="2800"/>
          </a:p>
          <a:p>
            <a:pPr lvl="2" marL="1143000" indent="-228600">
              <a:spcBef>
                <a:spcPts val="500"/>
              </a:spcBef>
              <a:defRPr sz="1800"/>
            </a:pPr>
            <a:r>
              <a:rPr sz="2400"/>
              <a:t>Where to replicate: avoid colocation in single fault domain.</a:t>
            </a:r>
            <a:endParaRPr sz="2400"/>
          </a:p>
          <a:p>
            <a:pPr lvl="2" marL="1143000" indent="-228600">
              <a:spcBef>
                <a:spcPts val="500"/>
              </a:spcBef>
              <a:defRPr sz="1800"/>
            </a:pPr>
            <a:r>
              <a:rPr sz="2400"/>
              <a:t>How to replicate: extra data copy, or Reed-Solomon code</a:t>
            </a:r>
          </a:p>
        </p:txBody>
      </p:sp>
      <p:sp>
        <p:nvSpPr>
          <p:cNvPr id="313" name="Shape 313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314" name="Shape 314"/>
          <p:cNvSpPr/>
          <p:nvPr/>
        </p:nvSpPr>
        <p:spPr>
          <a:xfrm>
            <a:off x="762000" y="6096000"/>
            <a:ext cx="8001000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References are in textbook: </a:t>
            </a:r>
            <a:r>
              <a:rPr i="1"/>
              <a:t>The Datacenter as a Computer: An Introduction to the Design of Warehouse-Scale Machines</a:t>
            </a:r>
            <a:r>
              <a:t>,  second edition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4601" y="4838196"/>
            <a:ext cx="2816775" cy="2019804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Shape 31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59536">
              <a:defRPr sz="3666"/>
            </a:lvl1pPr>
          </a:lstStyle>
          <a:p>
            <a:pPr lvl="0">
              <a:defRPr sz="1800"/>
            </a:pPr>
            <a:r>
              <a:rPr sz="3666"/>
              <a:t>Structured storage in cloud: Databases</a:t>
            </a:r>
          </a:p>
        </p:txBody>
      </p:sp>
      <p:sp>
        <p:nvSpPr>
          <p:cNvPr id="318" name="Shape 318"/>
          <p:cNvSpPr/>
          <p:nvPr>
            <p:ph type="body" idx="1"/>
          </p:nvPr>
        </p:nvSpPr>
        <p:spPr>
          <a:xfrm>
            <a:off x="381000" y="11430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Scalable data store:</a:t>
            </a:r>
            <a:endParaRPr sz="27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BigTable[26], Dynamo[36]: sacrificed functionality, various consistency models</a:t>
            </a:r>
            <a:endParaRPr sz="23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Spanner: </a:t>
            </a:r>
            <a:r>
              <a:rPr i="1" sz="2300"/>
              <a:t>external-consistency (strong time semantics)</a:t>
            </a:r>
            <a:r>
              <a:rPr sz="2300"/>
              <a:t>, multi-cloud/dc, schema change.</a:t>
            </a:r>
            <a:endParaRPr sz="23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Megastore, F1: SQL-like usability, NoSQL like scalability</a:t>
            </a:r>
            <a:endParaRPr sz="23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00"/>
              <a:t>In-memory store: high-performance</a:t>
            </a:r>
            <a:endParaRPr sz="27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Memcached[53]: a distributed cache on top of storage</a:t>
            </a:r>
            <a:endParaRPr sz="23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RAMCloud[113]: storage purely in memory</a:t>
            </a:r>
            <a:endParaRPr sz="23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defRPr sz="1800"/>
            </a:pPr>
            <a:r>
              <a:rPr sz="2000"/>
              <a:t>Replicated on 3 remote memory units = stored on disk</a:t>
            </a:r>
            <a:endParaRPr sz="20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00"/>
              <a:t>FAWN-KV[8]: on SSD</a:t>
            </a:r>
          </a:p>
        </p:txBody>
      </p:sp>
      <p:sp>
        <p:nvSpPr>
          <p:cNvPr id="319" name="Shape 319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 lvl="0">
              <a:defRPr sz="1800"/>
            </a:pPr>
            <a:r>
              <a:rPr sz="4180"/>
              <a:t>Cloud storages by design principle</a:t>
            </a:r>
          </a:p>
        </p:txBody>
      </p:sp>
      <p:graphicFrame>
        <p:nvGraphicFramePr>
          <p:cNvPr id="322" name="Table 322"/>
          <p:cNvGraphicFramePr/>
          <p:nvPr/>
        </p:nvGraphicFramePr>
        <p:xfrm>
          <a:off x="762000" y="1674341"/>
          <a:ext cx="7620000" cy="44216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836529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BigTable,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Dynamo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Spanner, megastore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RAMCloud,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FAWN-KV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Memcached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96282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Consistency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0070C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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96282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Richness of functionality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0070C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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96282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Fault tolerance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☺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☺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0070C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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96282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Performance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0070C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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☹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☺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sz="5400">
                          <a:solidFill>
                            <a:srgbClr val="FF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☺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323" name="Shape 323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Advanced features</a:t>
            </a:r>
          </a:p>
        </p:txBody>
      </p:sp>
      <p:sp>
        <p:nvSpPr>
          <p:cNvPr id="326" name="Shape 326"/>
          <p:cNvSpPr/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Performance (monitoring)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Trace analysis, Predictive performance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Performance isolation, IO optimization in kernel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Data security in cloud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Differential privacy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Optimizing MPC, Applying MPC at scale, ORAM 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SGX, Verifiable computing 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Malware detection, Information flow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Other features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Not-only SQL, Deployment on multi-cloud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Consistency, Elasticity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Workload aware storage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Advanced features</a:t>
            </a:r>
          </a:p>
        </p:txBody>
      </p:sp>
      <p:sp>
        <p:nvSpPr>
          <p:cNvPr id="329" name="Shape 329"/>
          <p:cNvSpPr/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Performance (monitoring)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Performance isolation, IO optimization in kernel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Trace analysis, Predictive performance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Data security in cloud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Differential privacy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Optimizing MPC, Applying MPC at scale, ORAM 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SGX, Verifiable computing 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Malware detection, Information flow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700"/>
              <a:t>Other features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Not-only SQL, Deployment on multi-cloud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Consistency, Elasticity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Workload aware storage</a:t>
            </a:r>
          </a:p>
        </p:txBody>
      </p:sp>
      <p:pic>
        <p:nvPicPr>
          <p:cNvPr id="330" name="image8.png"/>
          <p:cNvPicPr/>
          <p:nvPr/>
        </p:nvPicPr>
        <p:blipFill>
          <a:blip r:embed="rId2">
            <a:extLst/>
          </a:blip>
          <a:srcRect l="19000" t="16000" r="43500" b="51111"/>
          <a:stretch>
            <a:fillRect/>
          </a:stretch>
        </p:blipFill>
        <p:spPr>
          <a:xfrm>
            <a:off x="838200" y="1981199"/>
            <a:ext cx="8031892" cy="3962402"/>
          </a:xfrm>
          <a:prstGeom prst="rect">
            <a:avLst/>
          </a:prstGeom>
          <a:ln w="38100" cap="sq">
            <a:solidFill/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Reading topics: Other features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700"/>
              <a:t>Not-only SQL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300"/>
              <a:t>How to support SQL on scalable cloud architecture</a:t>
            </a:r>
            <a:endParaRPr sz="23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700"/>
              <a:t>Deployment on multi-cloud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300"/>
              <a:t>Given various cloud option (e.g. multi-, hybrid-, and mobile- cloud), how to do the deployment efficiently and automatically?</a:t>
            </a:r>
            <a:endParaRPr sz="23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700"/>
              <a:t>Consistency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300"/>
              <a:t>Cloud user is not that concerned about consistency, and how to exploit this to achieve better performance?</a:t>
            </a:r>
            <a:endParaRPr sz="23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700"/>
              <a:t>Elasticity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300"/>
              <a:t>Cloud resource provisioning needs to be elastic, to save costs at off-peak hours, and to guarantee SLA at peak hours.</a:t>
            </a:r>
            <a:endParaRPr sz="23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700"/>
              <a:t>Workload aware storage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300"/>
              <a:t>Workload is dynamic in cloud, how to make system design be aware of workloads.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graphicFrame>
        <p:nvGraphicFramePr>
          <p:cNvPr id="57" name="Table 57"/>
          <p:cNvGraphicFramePr/>
          <p:nvPr/>
        </p:nvGraphicFramePr>
        <p:xfrm>
          <a:off x="0" y="-35587"/>
          <a:ext cx="9144000" cy="722376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38400"/>
                <a:gridCol w="3962400"/>
                <a:gridCol w="2743200"/>
              </a:tblGrid>
              <a:tr h="374057"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Conventional computer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Cloud  system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Defining features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009246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Hardware/Architecture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LARGE # of servers: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Cluster/rack/servers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Commodity hardware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Is-one-computer: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Homogenous hardware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One organization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Perf.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Large scale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Error prone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Performance variability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endParaRPr b="1" i="1"/>
                    </a:p>
                  </a:txBody>
                  <a:tcPr marL="45720" marR="45720" marT="45720" marB="45720" anchor="t" anchorCtr="0" horzOverflow="overflow"/>
                </a:tc>
              </a:tr>
              <a:tr h="3105197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Software systems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OS: resource mngt(FS, mem), concurrent prgm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App: compiler, db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GFS, HDFS, 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BigTable 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 </a:t>
                      </a:r>
                      <a:r>
                        <a:rPr b="1" i="1"/>
                        <a:t>Spanner (NewSQL)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ElasticSearch/Titan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Memcached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MapReduce</a:t>
                      </a:r>
                      <a:r>
                        <a:rPr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rPr b="1" i="1"/>
                        <a:t>YARN: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Impala/Spark/Hive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Pregel/Giraph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S4/Storm/Flume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Chubby, Zookeeper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Other: Scheduling, VM/Hypervisor, …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Scalability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Elasticity, power efficiency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CAP: Fault tolerance, availability, consistency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Performance: SLA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Trustworthy, secure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Integrity, authenticity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Data confidentiality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Automated operations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735258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Users/Services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Iaas/PaaS/SaaS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SLA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Pay-as-you-go (Utility)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Cheap</a:t>
                      </a:r>
                      <a:endParaRPr b="1" i="1"/>
                    </a:p>
                    <a:p>
                      <a:pPr lvl="0" algn="l">
                        <a:buSzPct val="100000"/>
                        <a:buFont typeface="Arial"/>
                        <a:buChar char="•"/>
                        <a:defRPr b="0" i="0" sz="1800"/>
                      </a:pPr>
                      <a:r>
                        <a:rPr b="1" i="1"/>
                        <a:t>Popularity</a:t>
                      </a:r>
                      <a:endParaRPr b="1" i="1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/>
                        <a:t>Dynamic workloads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Cost-saving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Big-data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Always-on, accessible anywhere and anytime</a:t>
                      </a:r>
                      <a:endParaRPr b="1" i="1"/>
                    </a:p>
                    <a:p>
                      <a:pPr lvl="0" algn="l">
                        <a:defRPr b="0" i="0" sz="1800"/>
                      </a:pPr>
                      <a:r>
                        <a:rPr b="1" i="1"/>
                        <a:t>Don’t be evil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8" name="Shape 58"/>
          <p:cNvSpPr/>
          <p:nvPr/>
        </p:nvSpPr>
        <p:spPr>
          <a:xfrm>
            <a:off x="2057400" y="1219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6019800" y="1219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2057400" y="3886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/>
        </p:nvSpPr>
        <p:spPr>
          <a:xfrm>
            <a:off x="2057400" y="6172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6019800" y="6172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6934200" y="1883979"/>
            <a:ext cx="304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400"/>
                </a:moveTo>
                <a:lnTo>
                  <a:pt x="5400" y="144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4400"/>
                </a:lnTo>
                <a:lnTo>
                  <a:pt x="21600" y="14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Shape 64"/>
          <p:cNvSpPr/>
          <p:nvPr/>
        </p:nvSpPr>
        <p:spPr>
          <a:xfrm rot="10800000">
            <a:off x="6858000" y="5008179"/>
            <a:ext cx="3810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0"/>
                </a:moveTo>
                <a:lnTo>
                  <a:pt x="5400" y="126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0"/>
                </a:lnTo>
                <a:lnTo>
                  <a:pt x="21600" y="126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5196505" y="676870"/>
            <a:ext cx="51232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effectLst/>
              </a:defRPr>
            </a:pPr>
            <a:r>
              <a: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rPr>
              <a:t>1</a:t>
            </a:r>
          </a:p>
        </p:txBody>
      </p:sp>
      <p:sp>
        <p:nvSpPr>
          <p:cNvPr id="66" name="Shape 66"/>
          <p:cNvSpPr/>
          <p:nvPr/>
        </p:nvSpPr>
        <p:spPr>
          <a:xfrm>
            <a:off x="5120305" y="5858469"/>
            <a:ext cx="512326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effectLst/>
              </a:defRPr>
            </a:pPr>
            <a:r>
              <a: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rPr>
              <a:t>2</a:t>
            </a:r>
          </a:p>
        </p:txBody>
      </p:sp>
      <p:sp>
        <p:nvSpPr>
          <p:cNvPr id="67" name="Shape 67"/>
          <p:cNvSpPr/>
          <p:nvPr/>
        </p:nvSpPr>
        <p:spPr>
          <a:xfrm>
            <a:off x="5091730" y="3505200"/>
            <a:ext cx="569476" cy="948691"/>
          </a:xfrm>
          <a:prstGeom prst="rect">
            <a:avLst/>
          </a:prstGeom>
          <a:ln w="57150">
            <a:solidFill>
              <a:srgbClr val="00B05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defRPr>
            </a:lvl1pPr>
          </a:lstStyle>
          <a:p>
            <a:pPr lvl="0">
              <a:defRPr b="0" spc="0" sz="1800">
                <a:solidFill>
                  <a:srgbClr val="000000"/>
                </a:solidFill>
                <a:effectLst/>
              </a:defRPr>
            </a:pPr>
            <a:r>
              <a:rPr b="1" spc="50" sz="5400">
                <a:solidFill>
                  <a:srgbClr val="C02924"/>
                </a:solidFill>
                <a:effectLst>
                  <a:outerShdw sx="100000" sy="100000" kx="0" ky="0" algn="b" rotWithShape="0" blurRad="76200" dist="50800" dir="5400000">
                    <a:srgbClr val="000000">
                      <a:alpha val="64999"/>
                    </a:srgbClr>
                  </a:outerShdw>
                </a:effectLst>
              </a:rPr>
              <a:t>3</a:t>
            </a:r>
          </a:p>
        </p:txBody>
      </p:sp>
      <p:sp>
        <p:nvSpPr>
          <p:cNvPr id="68" name="Shape 68"/>
          <p:cNvSpPr/>
          <p:nvPr/>
        </p:nvSpPr>
        <p:spPr>
          <a:xfrm rot="5400000">
            <a:off x="6476999" y="4800599"/>
            <a:ext cx="304801" cy="45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400"/>
                </a:moveTo>
                <a:lnTo>
                  <a:pt x="5400" y="144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4400"/>
                </a:lnTo>
                <a:lnTo>
                  <a:pt x="21600" y="14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9" name="image1.png" descr="http://d3q6qq2zt8nhwv.cloudfront.net/168/large-icon.png"/>
          <p:cNvPicPr/>
          <p:nvPr/>
        </p:nvPicPr>
        <p:blipFill>
          <a:blip r:embed="rId2">
            <a:extLst/>
          </a:blip>
          <a:srcRect l="17910" t="13277" r="10448" b="12498"/>
          <a:stretch>
            <a:fillRect/>
          </a:stretch>
        </p:blipFill>
        <p:spPr>
          <a:xfrm>
            <a:off x="152399" y="990600"/>
            <a:ext cx="1828802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2.jpg" descr="http://www.blueacorn.com/images/computer-user-shocked.jpg"/>
          <p:cNvPicPr/>
          <p:nvPr/>
        </p:nvPicPr>
        <p:blipFill>
          <a:blip r:embed="rId3">
            <a:extLst/>
          </a:blip>
          <a:srcRect l="2667" t="4000" r="0" b="0"/>
          <a:stretch>
            <a:fillRect/>
          </a:stretch>
        </p:blipFill>
        <p:spPr>
          <a:xfrm>
            <a:off x="92116" y="5796193"/>
            <a:ext cx="1660484" cy="985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3.png" descr="http://www.cj-computers.com/wp-content/uploads/2013/12/Operating-System-The-Histor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" y="3657600"/>
            <a:ext cx="1333500" cy="133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2438400" y="2328040"/>
            <a:ext cx="3962400" cy="31373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2"/>
      <p:bldP build="whole" bldLvl="1" animBg="1" rev="0" advAuto="0" spid="67" grpId="3"/>
      <p:bldP build="whole" bldLvl="1" animBg="1" rev="0" advAuto="0" spid="6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Performance Monitoring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Perf. monitoring/debugging</a:t>
            </a:r>
          </a:p>
        </p:txBody>
      </p:sp>
      <p:sp>
        <p:nvSpPr>
          <p:cNvPr id="338" name="Shape 338"/>
          <p:cNvSpPr/>
          <p:nvPr>
            <p:ph type="body" idx="1"/>
          </p:nvPr>
        </p:nvSpPr>
        <p:spPr>
          <a:xfrm>
            <a:off x="685800" y="1722436"/>
            <a:ext cx="82296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As management software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Used by system administrator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Service-level dashboards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End-to-end request time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Quality of service (for SLA)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Performance debugging tools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Need to know “why” a service is slow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More detailed view:</a:t>
            </a:r>
            <a:endParaRPr sz="25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00"/>
              <a:t>Per-request view: traces</a:t>
            </a:r>
            <a:endParaRPr sz="22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200"/>
              <a:t>Per-node/process view: logs, profiled data</a:t>
            </a:r>
          </a:p>
        </p:txBody>
      </p:sp>
      <p:sp>
        <p:nvSpPr>
          <p:cNvPr id="339" name="Shape 339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68680">
              <a:defRPr sz="3705"/>
            </a:lvl1pPr>
          </a:lstStyle>
          <a:p>
            <a:pPr lvl="0">
              <a:defRPr sz="1800"/>
            </a:pPr>
            <a:r>
              <a:rPr sz="3705"/>
              <a:t>Perf. debugging in distributed systems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228600" y="16002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Profiling: resource utilization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100"/>
              <a:t>By </a:t>
            </a:r>
            <a:r>
              <a:rPr i="1" sz="2100"/>
              <a:t>sampling</a:t>
            </a:r>
            <a:r>
              <a:rPr sz="2100"/>
              <a:t> performance counter (oprofile)</a:t>
            </a:r>
            <a:endParaRPr sz="21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100"/>
              <a:t>By </a:t>
            </a:r>
            <a:r>
              <a:rPr i="1" sz="2100"/>
              <a:t>instrumenting</a:t>
            </a:r>
            <a:r>
              <a:rPr sz="2100"/>
              <a:t> the program (gprof)</a:t>
            </a:r>
            <a:endParaRPr sz="21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100"/>
              <a:t>GWP: per-machine profile information </a:t>
            </a:r>
            <a:br>
              <a:rPr sz="2100"/>
            </a:br>
            <a:r>
              <a:rPr sz="2100"/>
              <a:t>with procedure identity (like gprof)</a:t>
            </a:r>
            <a:endParaRPr sz="2100"/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Which (part of) a program uses memory the most?</a:t>
            </a:r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00"/>
              <a:t>Tracing: track distributed execution of a request in cloud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100"/>
              <a:t>Instrumented systems: </a:t>
            </a:r>
            <a:endParaRPr sz="2100"/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Modify application/middleware to </a:t>
            </a:r>
            <a:br/>
            <a:r>
              <a:t>pass tracing info. across </a:t>
            </a:r>
            <a:br/>
            <a:r>
              <a:t>machine/component boundaries.</a:t>
            </a: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Pip, Magpie, X-trace and Dapper.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100"/>
              <a:t>Black-box monitoring systems: </a:t>
            </a:r>
            <a:endParaRPr sz="2100"/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Observing network traffic.</a:t>
            </a:r>
          </a:p>
          <a:p>
            <a:pPr lvl="2" marL="1143000" indent="-228600">
              <a:lnSpc>
                <a:spcPct val="80000"/>
              </a:lnSpc>
              <a:spcBef>
                <a:spcPts val="400"/>
              </a:spcBef>
              <a:defRPr sz="1800"/>
            </a:pPr>
            <a:r>
              <a:t>Inferring the message correlations.</a:t>
            </a:r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344" name="image9.gif" descr="t01520030910joh01_a.gif (543×516)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3200" y="1143000"/>
            <a:ext cx="2514600" cy="2389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Reading topics: Performance</a:t>
            </a:r>
          </a:p>
        </p:txBody>
      </p:sp>
      <p:sp>
        <p:nvSpPr>
          <p:cNvPr id="347" name="Shape 3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Trace collection and analysis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Correlate trace events on different nodes and perform analysis for various application.</a:t>
            </a:r>
            <a:endParaRPr sz="23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Predictive performance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Based on collected log/traces, model the cloudy system in a way to predict performance (and enforce SLA requirement).</a:t>
            </a:r>
            <a:endParaRPr sz="23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Performance isolation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Isolate performance between co-located VMs in multi-tenant data store.</a:t>
            </a:r>
            <a:endParaRPr sz="23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700"/>
              <a:t>IO optimization in kernel</a:t>
            </a:r>
            <a:endParaRPr sz="2700"/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300"/>
              <a:t>Optimize IO operations for data-/IO- intensive applications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Data security in cloud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Num" sz="quarter" idx="2"/>
          </p:nvPr>
        </p:nvSpPr>
        <p:spPr>
          <a:xfrm>
            <a:off x="8556783" y="6333132"/>
            <a:ext cx="548700" cy="524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352" name="Shape 352"/>
          <p:cNvSpPr/>
          <p:nvPr/>
        </p:nvSpPr>
        <p:spPr>
          <a:xfrm>
            <a:off x="76199" y="551180"/>
            <a:ext cx="89772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600"/>
            </a:lvl1pPr>
          </a:lstStyle>
          <a:p>
            <a:pPr lvl="0">
              <a:defRPr b="0" sz="1800"/>
            </a:pPr>
            <a:r>
              <a:rPr b="1" sz="3600"/>
              <a:t>Cloud Security/Lack of Trust</a:t>
            </a:r>
          </a:p>
        </p:txBody>
      </p:sp>
      <p:sp>
        <p:nvSpPr>
          <p:cNvPr id="353" name="Shape 353"/>
          <p:cNvSpPr/>
          <p:nvPr/>
        </p:nvSpPr>
        <p:spPr>
          <a:xfrm>
            <a:off x="-76200" y="1320799"/>
            <a:ext cx="9067801" cy="331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668866" indent="-618066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●"/>
            </a:pPr>
            <a:r>
              <a:rPr sz="2400"/>
              <a:t>Security becomes the biggest issue </a:t>
            </a:r>
            <a:br>
              <a:rPr sz="2400"/>
            </a:br>
            <a:r>
              <a:rPr sz="2400"/>
              <a:t>for adoption of cloud</a:t>
            </a:r>
            <a:endParaRPr sz="2400"/>
          </a:p>
          <a:p>
            <a:pPr lvl="0" marL="668866" indent="-618066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●"/>
            </a:pPr>
            <a:r>
              <a:rPr sz="2400"/>
              <a:t>Lack of trust to public cloud</a:t>
            </a:r>
            <a:endParaRPr sz="2400"/>
          </a:p>
          <a:p>
            <a:pPr lvl="1" marL="829733" indent="-347133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○"/>
            </a:pPr>
            <a:r>
              <a:rPr sz="2400"/>
              <a:t>“Don’t be evil?” </a:t>
            </a:r>
            <a:endParaRPr sz="2400"/>
          </a:p>
          <a:p>
            <a:pPr lvl="1" marL="829733" indent="-347133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○"/>
            </a:pPr>
            <a:r>
              <a:rPr sz="2400"/>
              <a:t>Being caught evil all </a:t>
            </a:r>
            <a:br>
              <a:rPr sz="2400"/>
            </a:br>
            <a:r>
              <a:rPr sz="2400"/>
              <a:t>the time.…</a:t>
            </a:r>
            <a:endParaRPr sz="2400"/>
          </a:p>
          <a:p>
            <a:pPr lvl="2" marL="1219200" indent="-304800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■"/>
            </a:pPr>
            <a:r>
              <a:rPr sz="2400"/>
              <a:t>Intentionally evil</a:t>
            </a:r>
            <a:endParaRPr sz="2400"/>
          </a:p>
          <a:p>
            <a:pPr lvl="2" marL="1219200" indent="-304800">
              <a:spcBef>
                <a:spcPts val="600"/>
              </a:spcBef>
              <a:buClr>
                <a:srgbClr val="EEB211"/>
              </a:buClr>
              <a:buSzPct val="100000"/>
              <a:buFont typeface="Arial"/>
              <a:buChar char="■"/>
            </a:pPr>
            <a:r>
              <a:rPr sz="2400"/>
              <a:t>Accidentally </a:t>
            </a:r>
          </a:p>
        </p:txBody>
      </p:sp>
      <p:sp>
        <p:nvSpPr>
          <p:cNvPr id="354" name="Shape 354"/>
          <p:cNvSpPr/>
          <p:nvPr/>
        </p:nvSpPr>
        <p:spPr>
          <a:xfrm>
            <a:off x="5715001" y="8619896"/>
            <a:ext cx="2133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/>
          </a:lstStyle>
          <a:p>
            <a:pPr lvl="0"/>
            <a:r>
              <a:t> </a:t>
            </a:r>
          </a:p>
        </p:txBody>
      </p:sp>
      <p:pic>
        <p:nvPicPr>
          <p:cNvPr id="35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5599" y="20900"/>
            <a:ext cx="3338401" cy="256945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Shape 356"/>
          <p:cNvSpPr/>
          <p:nvPr/>
        </p:nvSpPr>
        <p:spPr>
          <a:xfrm>
            <a:off x="7432475" y="2590799"/>
            <a:ext cx="1711526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i="1">
                <a:solidFill>
                  <a:srgbClr val="666666"/>
                </a:solidFill>
              </a:defRPr>
            </a:lvl1pPr>
          </a:lstStyle>
          <a:p>
            <a:pPr lvl="0">
              <a:defRPr i="0">
                <a:solidFill>
                  <a:srgbClr val="000000"/>
                </a:solidFill>
              </a:defRPr>
            </a:pPr>
            <a:r>
              <a:rPr i="1">
                <a:solidFill>
                  <a:srgbClr val="666666"/>
                </a:solidFill>
              </a:rPr>
              <a:t>from Internet</a:t>
            </a:r>
          </a:p>
        </p:txBody>
      </p:sp>
      <p:pic>
        <p:nvPicPr>
          <p:cNvPr id="357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6840" y="5929259"/>
            <a:ext cx="1338261" cy="866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1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02927" y="3135024"/>
            <a:ext cx="1592425" cy="8660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5284" y="5828096"/>
            <a:ext cx="1620567" cy="9568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2" name="Group 362"/>
          <p:cNvGrpSpPr/>
          <p:nvPr/>
        </p:nvGrpSpPr>
        <p:grpSpPr>
          <a:xfrm>
            <a:off x="4988600" y="3566197"/>
            <a:ext cx="2346626" cy="2910010"/>
            <a:chOff x="0" y="0"/>
            <a:chExt cx="2346624" cy="2910009"/>
          </a:xfrm>
        </p:grpSpPr>
        <p:sp>
          <p:nvSpPr>
            <p:cNvPr id="360" name="Shape 360"/>
            <p:cNvSpPr/>
            <p:nvPr/>
          </p:nvSpPr>
          <p:spPr>
            <a:xfrm>
              <a:off x="0" y="0"/>
              <a:ext cx="2346625" cy="26782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264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Shape 361"/>
            <p:cNvSpPr/>
            <p:nvPr/>
          </p:nvSpPr>
          <p:spPr>
            <a:xfrm>
              <a:off x="0" y="0"/>
              <a:ext cx="2346625" cy="29100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t>“Evil" c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loud service provider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 sz="2000"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 sz="2000"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 sz="2000"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 sz="2000"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endParaRPr sz="200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5170316" y="4199459"/>
            <a:ext cx="2063196" cy="1867399"/>
            <a:chOff x="0" y="0"/>
            <a:chExt cx="2063194" cy="1867397"/>
          </a:xfrm>
        </p:grpSpPr>
        <p:sp>
          <p:nvSpPr>
            <p:cNvPr id="363" name="Shape 363"/>
            <p:cNvSpPr/>
            <p:nvPr/>
          </p:nvSpPr>
          <p:spPr>
            <a:xfrm>
              <a:off x="0" y="0"/>
              <a:ext cx="2063195" cy="1867398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pic>
          <p:nvPicPr>
            <p:cNvPr id="364" name="image14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063195" cy="1867398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/>
          </p:spPr>
        </p:pic>
      </p:grpSp>
      <p:pic>
        <p:nvPicPr>
          <p:cNvPr id="366" name="image15.jp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05200" y="3048000"/>
            <a:ext cx="1175122" cy="1242699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Shape 367"/>
          <p:cNvSpPr/>
          <p:nvPr/>
        </p:nvSpPr>
        <p:spPr>
          <a:xfrm>
            <a:off x="2819400" y="4343400"/>
            <a:ext cx="2346625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b="1" i="1"/>
              <a:t>U.S. gov wants your online data (PRISM </a:t>
            </a:r>
            <a:r>
              <a:rPr b="1" i="1">
                <a:latin typeface="Arial"/>
                <a:ea typeface="Arial"/>
                <a:cs typeface="Arial"/>
                <a:sym typeface="Arial"/>
              </a:rPr>
              <a:t>scandal!)</a:t>
            </a:r>
          </a:p>
        </p:txBody>
      </p:sp>
      <p:sp>
        <p:nvSpPr>
          <p:cNvPr id="368" name="Shape 368"/>
          <p:cNvSpPr/>
          <p:nvPr/>
        </p:nvSpPr>
        <p:spPr>
          <a:xfrm>
            <a:off x="4680320" y="3669350"/>
            <a:ext cx="289799" cy="342950"/>
          </a:xfrm>
          <a:prstGeom prst="line">
            <a:avLst/>
          </a:prstGeom>
          <a:ln w="19050"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69" name="Shape 369"/>
          <p:cNvSpPr/>
          <p:nvPr/>
        </p:nvSpPr>
        <p:spPr>
          <a:xfrm flipV="1">
            <a:off x="4045101" y="5562599"/>
            <a:ext cx="907900" cy="799698"/>
          </a:xfrm>
          <a:prstGeom prst="line">
            <a:avLst/>
          </a:prstGeom>
          <a:ln w="19050"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7315200" y="5410200"/>
            <a:ext cx="685801" cy="762001"/>
          </a:xfrm>
          <a:prstGeom prst="line">
            <a:avLst/>
          </a:prstGeom>
          <a:ln w="19050"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71" name="Shape 371"/>
          <p:cNvSpPr/>
          <p:nvPr/>
        </p:nvSpPr>
        <p:spPr>
          <a:xfrm flipV="1">
            <a:off x="7348593" y="3733800"/>
            <a:ext cx="271408" cy="245069"/>
          </a:xfrm>
          <a:prstGeom prst="line">
            <a:avLst/>
          </a:prstGeom>
          <a:ln w="19050">
            <a:solidFill>
              <a:srgbClr val="666666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72" name="image16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32929" y="5852054"/>
            <a:ext cx="688670" cy="376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mage17.png"/>
          <p:cNvPicPr/>
          <p:nvPr/>
        </p:nvPicPr>
        <p:blipFill>
          <a:blip r:embed="rId9">
            <a:extLst/>
          </a:blip>
          <a:srcRect l="20409" t="31435" r="6119" b="41701"/>
          <a:stretch>
            <a:fillRect/>
          </a:stretch>
        </p:blipFill>
        <p:spPr>
          <a:xfrm>
            <a:off x="3821598" y="5840755"/>
            <a:ext cx="1359249" cy="319379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Shape 374"/>
          <p:cNvSpPr/>
          <p:nvPr/>
        </p:nvSpPr>
        <p:spPr>
          <a:xfrm>
            <a:off x="5937951" y="1845533"/>
            <a:ext cx="917400" cy="229201"/>
          </a:xfrm>
          <a:prstGeom prst="rect">
            <a:avLst/>
          </a:prstGeom>
          <a:ln w="28575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r>
              <a:rPr sz="4400"/>
              <a:t>Challenges in cloud security</a:t>
            </a:r>
          </a:p>
        </p:txBody>
      </p:sp>
      <p:sp>
        <p:nvSpPr>
          <p:cNvPr id="377" name="Shape 377"/>
          <p:cNvSpPr/>
          <p:nvPr>
            <p:ph type="body" idx="1"/>
          </p:nvPr>
        </p:nvSpPr>
        <p:spPr>
          <a:xfrm>
            <a:off x="457200" y="1600199"/>
            <a:ext cx="8229600" cy="49675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 marL="385762" indent="-385762">
              <a:spcBef>
                <a:spcPts val="0"/>
              </a:spcBef>
              <a:defRPr sz="1800"/>
            </a:pPr>
            <a:r>
              <a:rPr sz="3600"/>
              <a:t>Challenging to design a safe and secure cloud system</a:t>
            </a:r>
            <a:endParaRPr sz="3600"/>
          </a:p>
          <a:p>
            <a:pPr lvl="1">
              <a:spcBef>
                <a:spcPts val="0"/>
              </a:spcBef>
              <a:defRPr sz="1800"/>
            </a:pPr>
            <a:r>
              <a:rPr sz="3200"/>
              <a:t>Lack of trust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data encrypted/signed.</a:t>
            </a:r>
            <a:endParaRPr sz="2800"/>
          </a:p>
          <a:p>
            <a:pPr lvl="1">
              <a:spcBef>
                <a:spcPts val="0"/>
              </a:spcBef>
              <a:defRPr sz="1800"/>
            </a:pPr>
            <a:r>
              <a:rPr sz="3200"/>
              <a:t>Big data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performance optimization</a:t>
            </a:r>
            <a:endParaRPr sz="2800"/>
          </a:p>
          <a:p>
            <a:pPr lvl="1">
              <a:spcBef>
                <a:spcPts val="0"/>
              </a:spcBef>
              <a:defRPr sz="1800"/>
            </a:pPr>
            <a:r>
              <a:rPr sz="3200"/>
              <a:t>Complex software system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vulnerability</a:t>
            </a:r>
            <a:endParaRPr sz="2800"/>
          </a:p>
          <a:p>
            <a:pPr lvl="1">
              <a:spcBef>
                <a:spcPts val="0"/>
              </a:spcBef>
              <a:defRPr sz="1800"/>
            </a:pPr>
            <a:r>
              <a:rPr sz="3200"/>
              <a:t>Regulatory req. </a:t>
            </a:r>
            <a:r>
              <a:rPr sz="32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200"/>
              <a:t>not clear, hard to enforce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68680">
              <a:defRPr sz="3705"/>
            </a:lvl1pPr>
          </a:lstStyle>
          <a:p>
            <a:pPr lvl="0">
              <a:defRPr sz="1800"/>
            </a:pPr>
            <a:r>
              <a:rPr sz="3705"/>
              <a:t>Reading topics: Data security in cloud</a:t>
            </a:r>
          </a:p>
        </p:txBody>
      </p:sp>
      <p:sp>
        <p:nvSpPr>
          <p:cNvPr id="380" name="Shape 380"/>
          <p:cNvSpPr/>
          <p:nvPr>
            <p:ph type="body" idx="1"/>
          </p:nvPr>
        </p:nvSpPr>
        <p:spPr>
          <a:xfrm>
            <a:off x="457200" y="1447800"/>
            <a:ext cx="8229600" cy="5257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400"/>
              <a:t>Verifiable computing 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100"/>
              <a:t>When your data is delegated to the cloud, how do you know your data is not modified by the cloud (without your consent or awareness)?</a:t>
            </a:r>
            <a:endParaRPr sz="21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400"/>
              <a:t>SGX 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100"/>
              <a:t>For cloud service provider, can we just trust Intel but not trust Amazon?</a:t>
            </a:r>
            <a:endParaRPr sz="21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400"/>
              <a:t>Malware detection, Information flow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100"/>
              <a:t>Let’s say Amazon is trusted, how to help Amazon to build a “trusted computing base” that is trustworthy and resilient to various attacks.</a:t>
            </a:r>
            <a:endParaRPr sz="21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400"/>
              <a:t>Differential privacy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100"/>
              <a:t>When the cloud storing your data needs to publish your data, your privacy should be respected and protected.</a:t>
            </a:r>
            <a:endParaRPr sz="2100"/>
          </a:p>
          <a:p>
            <a:pPr lvl="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400"/>
              <a:t>MPC and ORAM</a:t>
            </a:r>
            <a:endParaRPr sz="2400"/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1800"/>
            </a:pPr>
            <a:r>
              <a:rPr sz="2100"/>
              <a:t>When cloud is governed by multiple autonomous parties (e.g. in health domain), how to enable information sharing while preserving privacy.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Project topics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Sample projects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Analysis in distributed social networks</a:t>
            </a:r>
            <a:endParaRPr sz="3200"/>
          </a:p>
          <a:p>
            <a:pPr lvl="0">
              <a:defRPr sz="1800"/>
            </a:pPr>
            <a:r>
              <a:rPr sz="3200"/>
              <a:t>Multi-party similarity computation</a:t>
            </a:r>
            <a:endParaRPr sz="3200"/>
          </a:p>
          <a:p>
            <a:pPr lvl="0">
              <a:defRPr sz="1800"/>
            </a:pPr>
            <a:r>
              <a:rPr sz="3200"/>
              <a:t>SGX simulation and programming</a:t>
            </a:r>
            <a:endParaRPr sz="3200"/>
          </a:p>
          <a:p>
            <a:pPr lvl="0">
              <a:defRPr sz="1800"/>
            </a:pPr>
            <a:r>
              <a:rPr sz="3200"/>
              <a:t>Verifiable sorting</a:t>
            </a:r>
            <a:endParaRPr sz="3200"/>
          </a:p>
          <a:p>
            <a:pPr lvl="0">
              <a:defRPr sz="1800"/>
            </a:pPr>
            <a:r>
              <a:rPr sz="3200"/>
              <a:t>Request trace analysis in cloud</a:t>
            </a:r>
            <a:endParaRPr sz="3200"/>
          </a:p>
          <a:p>
            <a:pPr lvl="0">
              <a:defRPr sz="1800"/>
            </a:pPr>
            <a:r>
              <a:rPr sz="3200"/>
              <a:t>NoSQL on SSD (reading [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</a:t>
            </a:r>
            <a:r>
              <a:rPr sz="3200"/>
              <a:t>])</a:t>
            </a:r>
            <a:endParaRPr sz="3200"/>
          </a:p>
          <a:p>
            <a:pPr lvl="0">
              <a:defRPr sz="1800"/>
            </a:pPr>
            <a:r>
              <a:rPr sz="3200"/>
              <a:t>…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Cloud software systems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50391">
              <a:defRPr sz="4092"/>
            </a:lvl1pPr>
          </a:lstStyle>
          <a:p>
            <a:pPr lvl="0">
              <a:defRPr sz="1800"/>
            </a:pPr>
            <a:r>
              <a:rPr sz="4092"/>
              <a:t>Layer of interest (w Virtualization) 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57200" y="4343401"/>
            <a:ext cx="8229600" cy="2286001"/>
          </a:xfrm>
          <a:prstGeom prst="rect">
            <a:avLst/>
          </a:prstGeom>
        </p:spPr>
        <p:txBody>
          <a:bodyPr/>
          <a:lstStyle/>
          <a:p>
            <a:pPr lvl="0" marL="33947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System software: managing VM</a:t>
            </a:r>
            <a:endParaRPr sz="2871"/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From bare-metal HW to VM:</a:t>
            </a:r>
            <a:endParaRPr sz="2475"/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Hypervisor, guest OS, etc</a:t>
            </a:r>
            <a:endParaRPr sz="2475"/>
          </a:p>
          <a:p>
            <a:pPr lvl="0" marL="33947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Application software: using VM</a:t>
            </a:r>
            <a:endParaRPr sz="2871"/>
          </a:p>
          <a:p>
            <a:pPr lvl="1" marL="735520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From guest OS to service interface facing cloud users</a:t>
            </a:r>
          </a:p>
        </p:txBody>
      </p:sp>
      <p:pic>
        <p:nvPicPr>
          <p:cNvPr id="78" name="image4.jpg" descr="http://cdn.ttgtmedia.com/ITKE/uploads/blogs.dir/28/files/2009/10/whatisvir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066800"/>
            <a:ext cx="6281688" cy="319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Cloud software systems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409551" indent="-409551" defTabSz="832104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2548"/>
              <a:t>User-facing application</a:t>
            </a:r>
            <a:endParaRPr sz="2548"/>
          </a:p>
          <a:p>
            <a:pPr lvl="1" marL="676084" indent="-260032" defTabSz="832104">
              <a:spcBef>
                <a:spcPts val="600"/>
              </a:spcBef>
              <a:defRPr sz="1800"/>
            </a:pPr>
            <a:r>
              <a:rPr sz="2548"/>
              <a:t>Programming framework</a:t>
            </a:r>
            <a:endParaRPr sz="2548"/>
          </a:p>
          <a:p>
            <a:pPr lvl="1" marL="676084" indent="-260032" defTabSz="832104">
              <a:spcBef>
                <a:spcPts val="600"/>
              </a:spcBef>
              <a:defRPr sz="1800"/>
            </a:pPr>
            <a:r>
              <a:rPr sz="2548"/>
              <a:t>Hardware abstraction</a:t>
            </a:r>
            <a:endParaRPr sz="2548"/>
          </a:p>
          <a:p>
            <a:pPr lvl="1" marL="601789" indent="-185737" defTabSz="832104">
              <a:spcBef>
                <a:spcPts val="400"/>
              </a:spcBef>
              <a:defRPr sz="1800"/>
            </a:pPr>
            <a:r>
              <a:rPr sz="1820"/>
              <a:t>Examples: GFS/HDFS, BigTable/Spanner/ElasticSearch/Titan, Memcached, MapReduce/YARN/Impala/Spark/Hive, Chubby/Zookeeper</a:t>
            </a:r>
            <a:endParaRPr sz="2548"/>
          </a:p>
          <a:p>
            <a:pPr lvl="0" marL="409551" indent="-409551" defTabSz="832104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2548"/>
              <a:t>Management software: used by administrator</a:t>
            </a:r>
            <a:endParaRPr sz="2548"/>
          </a:p>
          <a:p>
            <a:pPr lvl="1" marL="676084" indent="-260032" defTabSz="832104">
              <a:spcBef>
                <a:spcPts val="600"/>
              </a:spcBef>
              <a:defRPr sz="1800"/>
            </a:pPr>
            <a:r>
              <a:rPr sz="2548"/>
              <a:t>Maintenance by resource mgmt, scheduling, perf. monitoring/debugging</a:t>
            </a:r>
            <a:endParaRPr sz="2548"/>
          </a:p>
          <a:p>
            <a:pPr lvl="1" marL="676084" indent="-260032" defTabSz="832104">
              <a:spcBef>
                <a:spcPts val="600"/>
              </a:spcBef>
              <a:defRPr sz="1800"/>
            </a:pPr>
            <a:r>
              <a:rPr sz="2548"/>
              <a:t>Deployment by image config./distr.</a:t>
            </a:r>
            <a:endParaRPr sz="2548"/>
          </a:p>
          <a:p>
            <a:pPr lvl="1" marL="601789" indent="-185737" defTabSz="832104">
              <a:spcBef>
                <a:spcPts val="400"/>
              </a:spcBef>
              <a:defRPr sz="1800"/>
            </a:pPr>
            <a:r>
              <a:rPr sz="1820"/>
              <a:t>Examples: Dapper/Htrace/Xtrace, MS Autopilot, Google’s system health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User-facing software: Programming frameworks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000"/>
              <a:t>Why another programming framework?</a:t>
            </a:r>
            <a:endParaRPr sz="20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Handles all complexities introduced by large-scale cloud</a:t>
            </a:r>
            <a:endParaRPr sz="1700"/>
          </a:p>
          <a:p>
            <a:pPr lvl="2" marL="1143000" indent="-228600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500"/>
              <a:t>Data sharding, distribution, fault tolerance</a:t>
            </a:r>
            <a:endParaRPr sz="15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Present programmer an abstract and clean view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endParaRPr sz="1700"/>
          </a:p>
          <a:p>
            <a:pPr lvl="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000"/>
              <a:t>Programming framework: Computation</a:t>
            </a:r>
            <a:endParaRPr sz="20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MapReduce: </a:t>
            </a:r>
            <a:r>
              <a:rPr i="1" sz="1700"/>
              <a:t>map()/reduce()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Hive: </a:t>
            </a:r>
            <a:r>
              <a:rPr i="1" sz="1700"/>
              <a:t>SQL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Drayd: </a:t>
            </a:r>
            <a:r>
              <a:rPr i="1" sz="1700"/>
              <a:t>DAG dataflow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Spark: </a:t>
            </a:r>
            <a:r>
              <a:rPr i="1" sz="1700"/>
              <a:t>parallelized dataset (RDD)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Pregel:</a:t>
            </a:r>
            <a:r>
              <a:rPr i="1" sz="1700"/>
              <a:t> Graph computations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i="1" sz="1700"/>
              <a:t>Chubby/zookeeper: locking</a:t>
            </a:r>
            <a:endParaRPr sz="1700"/>
          </a:p>
          <a:p>
            <a:pPr lvl="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000"/>
              <a:t>Programming framework: Storage</a:t>
            </a:r>
            <a:endParaRPr sz="20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BigTable, Dynamo, etc: </a:t>
            </a:r>
            <a:r>
              <a:rPr i="1" sz="1700"/>
              <a:t>put()/get()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Google FS, HDFS, etc: </a:t>
            </a:r>
            <a:r>
              <a:rPr i="1" sz="1700"/>
              <a:t>file abstraction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Titan: </a:t>
            </a:r>
            <a:r>
              <a:rPr i="1" sz="1700"/>
              <a:t>graph abstraction</a:t>
            </a:r>
            <a:endParaRPr sz="17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00"/>
              <a:t>Google Spanner/F1: </a:t>
            </a:r>
            <a:r>
              <a:rPr i="1" sz="1700"/>
              <a:t>scalable database</a:t>
            </a:r>
          </a:p>
        </p:txBody>
      </p:sp>
      <p:pic>
        <p:nvPicPr>
          <p:cNvPr id="85" name="image5.png"/>
          <p:cNvPicPr/>
          <p:nvPr/>
        </p:nvPicPr>
        <p:blipFill>
          <a:blip r:embed="rId2">
            <a:extLst/>
          </a:blip>
          <a:srcRect l="19166" t="18519" r="5416" b="5554"/>
          <a:stretch>
            <a:fillRect/>
          </a:stretch>
        </p:blipFill>
        <p:spPr>
          <a:xfrm>
            <a:off x="4820299" y="3505199"/>
            <a:ext cx="4171302" cy="23622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381000" y="26670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MapReduce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MapReduce API: Programming model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Input &amp; Output: sets of &lt;key, value&gt; pairs</a:t>
            </a:r>
            <a:endParaRPr sz="3200"/>
          </a:p>
          <a:p>
            <a:pPr lvl="0">
              <a:lnSpc>
                <a:spcPct val="90000"/>
              </a:lnSpc>
              <a:defRPr sz="1800"/>
            </a:pPr>
            <a:r>
              <a:rPr sz="3200"/>
              <a:t>Programmer writes 2 functions:</a:t>
            </a:r>
            <a:endParaRPr sz="3200"/>
          </a:p>
          <a:p>
            <a:pPr lvl="1" marL="285750" indent="1714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2800">
                <a:solidFill>
                  <a:srgbClr val="376092"/>
                </a:solidFill>
                <a:latin typeface="Courier New"/>
                <a:ea typeface="Courier New"/>
                <a:cs typeface="Courier New"/>
                <a:sym typeface="Courier New"/>
              </a:rPr>
              <a:t>map (in_key, in_value) -&gt; list(out_key, intermediate_value)</a:t>
            </a:r>
            <a:endParaRPr sz="28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Processes &lt;k,v&gt; pairs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Produces intermediate pairs</a:t>
            </a:r>
            <a:endParaRPr sz="2400"/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2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sz="2600">
                <a:solidFill>
                  <a:srgbClr val="376092"/>
                </a:solidFill>
                <a:latin typeface="Courier New"/>
                <a:ea typeface="Courier New"/>
                <a:cs typeface="Courier New"/>
                <a:sym typeface="Courier New"/>
              </a:rPr>
              <a:t>reduce (out_key, list(interm_val)) -&gt;    	list(out_value)</a:t>
            </a:r>
            <a:endParaRPr b="1" sz="2600">
              <a:solidFill>
                <a:srgbClr val="37609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Combines intermediate values for a key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Produces a merged set of outputs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6442502"/>
            <a:ext cx="1458913" cy="36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BFBFBF"/>
                </a:solidFill>
              </a:rPr>
              <a:t>From MapReduce OSDI09 slides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77823">
              <a:defRPr sz="3743"/>
            </a:lvl1pPr>
          </a:lstStyle>
          <a:p>
            <a:pPr lvl="0">
              <a:defRPr sz="1800"/>
            </a:pPr>
            <a:r>
              <a:rPr sz="3743"/>
              <a:t>MapReduce API example: Word counts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533400" y="1447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map(String input_key, String input_value):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// input_key: document name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// input_value: document contents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for each word w in input_value: 	EmitIntermediate(w, "1"); </a:t>
            </a:r>
            <a:endParaRPr sz="2700"/>
          </a:p>
          <a:p>
            <a:pPr lvl="0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reduce(String output_key,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	  Iterator intermediate_values):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// output_key: a word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  // output_values: a list of counts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int result = 0;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for each v in intermediate_values: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	result += ParseInt(v); </a:t>
            </a:r>
            <a:endParaRPr sz="2700"/>
          </a:p>
          <a:p>
            <a:pPr lvl="0">
              <a:lnSpc>
                <a:spcPct val="80000"/>
              </a:lnSpc>
              <a:spcBef>
                <a:spcPts val="400"/>
              </a:spcBef>
              <a:buSzTx/>
              <a:buNone/>
              <a:defRPr sz="1800"/>
            </a:pPr>
            <a:r>
              <a:rPr b="1" sz="2000">
                <a:latin typeface="Courier New"/>
                <a:ea typeface="Courier New"/>
                <a:cs typeface="Courier New"/>
                <a:sym typeface="Courier New"/>
              </a:rPr>
              <a:t>	Emit(AsString(result));</a:t>
            </a:r>
          </a:p>
        </p:txBody>
      </p:sp>
      <p:sp>
        <p:nvSpPr>
          <p:cNvPr id="97" name="Shape 97"/>
          <p:cNvSpPr/>
          <p:nvPr/>
        </p:nvSpPr>
        <p:spPr>
          <a:xfrm>
            <a:off x="1219200" y="5943600"/>
            <a:ext cx="7036778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800">
                <a:solidFill>
                  <a:srgbClr val="376092"/>
                </a:solidFill>
              </a:defRPr>
            </a:lvl1pPr>
          </a:lstStyle>
          <a:p>
            <a:pPr lvl="0">
              <a:defRPr b="0" i="0" sz="1800">
                <a:solidFill>
                  <a:srgbClr val="000000"/>
                </a:solidFill>
              </a:defRPr>
            </a:pPr>
            <a:r>
              <a:rPr b="1" i="1" sz="2800">
                <a:solidFill>
                  <a:srgbClr val="376092"/>
                </a:solidFill>
              </a:rPr>
              <a:t>MapReduce handles all the other details!</a:t>
            </a:r>
          </a:p>
        </p:txBody>
      </p:sp>
      <p:sp>
        <p:nvSpPr>
          <p:cNvPr id="98" name="Shape 98"/>
          <p:cNvSpPr/>
          <p:nvPr/>
        </p:nvSpPr>
        <p:spPr>
          <a:xfrm>
            <a:off x="0" y="6442502"/>
            <a:ext cx="1458913" cy="36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BFBFBF"/>
                </a:solidFill>
              </a:rPr>
              <a:t>From MapReduce OSDI09 slides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