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9" r:id="rId4"/>
    <p:sldId id="294" r:id="rId5"/>
    <p:sldId id="261" r:id="rId6"/>
    <p:sldId id="262" r:id="rId7"/>
    <p:sldId id="276" r:id="rId8"/>
    <p:sldId id="296" r:id="rId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-2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23C52AA3-1ED9-4690-86C3-C973CA99900C}" type="datetimeFigureOut">
              <a:rPr lang="en-US" smtClean="0"/>
              <a:pPr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398F40E7-D38A-4EEE-B354-FF22B9B0B5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3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D41663D2-AC17-4135-9C93-DD68B5B2000E}" type="datetimeFigureOut">
              <a:rPr lang="en-US" smtClean="0"/>
              <a:pPr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69DC0D90-A950-4699-AC08-E8C30DC15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morning everyone.</a:t>
            </a:r>
            <a:r>
              <a:rPr lang="en-US" baseline="0" dirty="0" smtClean="0"/>
              <a:t> First let me introduce myself. My name is </a:t>
            </a:r>
            <a:r>
              <a:rPr lang="en-US" baseline="0" dirty="0" err="1" smtClean="0"/>
              <a:t>Yuzhe</a:t>
            </a:r>
            <a:r>
              <a:rPr lang="en-US" baseline="0" dirty="0" smtClean="0"/>
              <a:t> Tang. I recently joined SU as a new faculty member in the EECS department. My office is room 4-193 in the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-Tech building. You can find me in the office hours which is to be announce. Also you can reach me through email.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email address is as ytang100@syr.edu. When you are about to send me an email, please include a prefix in your email subject. You should use [CIS655] or [CSE661]. This will prevent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to go to my spam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have 2.5 </a:t>
            </a:r>
            <a:r>
              <a:rPr lang="en-US" baseline="0" dirty="0" err="1" smtClean="0"/>
              <a:t>Tas</a:t>
            </a:r>
            <a:r>
              <a:rPr lang="en-US" baseline="0" dirty="0" smtClean="0"/>
              <a:t> for this course, one of them is Maria </a:t>
            </a:r>
            <a:r>
              <a:rPr lang="en-US" baseline="0" dirty="0" err="1" smtClean="0"/>
              <a:t>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Saad</a:t>
            </a:r>
            <a:r>
              <a:rPr lang="en-US" baseline="0" dirty="0" smtClean="0"/>
              <a:t>. This is her email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course</a:t>
            </a:r>
            <a:r>
              <a:rPr lang="en-US" baseline="0" dirty="0" smtClean="0"/>
              <a:t> will be coordinated on </a:t>
            </a:r>
            <a:r>
              <a:rPr lang="en-US" baseline="0" dirty="0" err="1" smtClean="0"/>
              <a:t>blackboad</a:t>
            </a:r>
            <a:r>
              <a:rPr lang="en-US" baseline="0" dirty="0" smtClean="0"/>
              <a:t> mainly. So make sure you can see the class on the website. Also </a:t>
            </a:r>
            <a:r>
              <a:rPr lang="en-US" baseline="0" dirty="0" err="1" smtClean="0"/>
              <a:t>familarize</a:t>
            </a:r>
            <a:r>
              <a:rPr lang="en-US" baseline="0" dirty="0" smtClean="0"/>
              <a:t> yourself with blackboard if it is the first time you are using it. Know how to find lecture slides, assignment, grades and forum.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use the textbook from Hennessy and </a:t>
            </a:r>
            <a:r>
              <a:rPr lang="en-US" baseline="0" dirty="0" err="1" smtClean="0"/>
              <a:t>patterson</a:t>
            </a:r>
            <a:r>
              <a:rPr lang="en-US" baseline="0" dirty="0" smtClean="0"/>
              <a:t>, which can be purchased from the bookstore.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8DA9-AAB6-4BEC-AEC0-6A432D6511B9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637D-0C04-410F-9125-EE5EF923C769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7837-CFC2-43B5-9677-C62829561FB1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1A1A-41DF-4906-B6A0-B46696DA33C6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1E94-A689-443C-81F2-F7E17793C9A2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6C4E-754A-490E-88A8-8D89D5FCCE8A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A1AE-E0A0-4429-A9E2-3160649EC138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6540-3924-4BEF-966D-F4695EEED67E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89AE-0549-4435-B05B-196EB799DF54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6692-F277-431A-93FA-89B80B09A382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AC6B-E7B2-45BF-912E-12574636334E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3443-8B8C-4DFA-A96B-A7E0E4B1D818}" type="datetime1">
              <a:rPr lang="en-US" smtClean="0"/>
              <a:pPr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istartom.github.io/teaching/17s-cis655/" TargetMode="External"/><Relationship Id="rId4" Type="http://schemas.openxmlformats.org/officeDocument/2006/relationships/hyperlink" Target="https://blackboard.syr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yracuse.edu/academics/calendars/quarter-ter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olicies.syr.edu/ethics/acad_integrity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/>
          <a:p>
            <a:pPr lvl="0"/>
            <a:r>
              <a:rPr lang="en-US" sz="2400" dirty="0"/>
              <a:t> </a:t>
            </a:r>
            <a:r>
              <a:rPr lang="en-US" dirty="0"/>
              <a:t>Introduction (1.1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/>
              <a:t>Office hours: </a:t>
            </a:r>
            <a:r>
              <a:rPr lang="en-US" dirty="0" smtClean="0"/>
              <a:t>TBA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website:</a:t>
            </a:r>
          </a:p>
          <a:p>
            <a:pPr lvl="1"/>
            <a:r>
              <a:rPr lang="en-US" sz="2400" dirty="0" smtClean="0">
                <a:hlinkClick r:id="rId3"/>
              </a:rPr>
              <a:t>tristartom.github.io</a:t>
            </a:r>
            <a:r>
              <a:rPr lang="en-US" sz="2400" dirty="0">
                <a:hlinkClick r:id="rId3"/>
              </a:rPr>
              <a:t>/teaching/17s-</a:t>
            </a:r>
            <a:r>
              <a:rPr lang="en-US" sz="2400" dirty="0" smtClean="0">
                <a:hlinkClick r:id="rId3"/>
              </a:rPr>
              <a:t>cis700/</a:t>
            </a:r>
            <a:r>
              <a:rPr lang="en-US" sz="2400" dirty="0" smtClean="0">
                <a:hlinkClick r:id="rId3"/>
              </a:rPr>
              <a:t>index.html</a:t>
            </a:r>
            <a:endParaRPr lang="en-US" sz="2400" dirty="0" smtClean="0"/>
          </a:p>
          <a:p>
            <a:pPr lvl="1"/>
            <a:r>
              <a:rPr lang="en-US" dirty="0" smtClean="0"/>
              <a:t>Syllabus</a:t>
            </a:r>
            <a:r>
              <a:rPr lang="en-US" dirty="0"/>
              <a:t>, lectures and programming projects</a:t>
            </a:r>
          </a:p>
          <a:p>
            <a:r>
              <a:rPr lang="en-US" dirty="0" smtClean="0"/>
              <a:t>Blackboard </a:t>
            </a:r>
            <a:r>
              <a:rPr lang="en-US" dirty="0"/>
              <a:t>(BB)</a:t>
            </a:r>
          </a:p>
          <a:p>
            <a:pPr lvl="1"/>
            <a:r>
              <a:rPr lang="en-US" dirty="0" smtClean="0">
                <a:hlinkClick r:id="rId4"/>
              </a:rPr>
              <a:t>https://blackboard.syr.edu/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Solution submission/grades</a:t>
            </a:r>
            <a:endParaRPr lang="en-US" dirty="0"/>
          </a:p>
          <a:p>
            <a:pPr lvl="1"/>
            <a:r>
              <a:rPr lang="en-US" dirty="0" smtClean="0"/>
              <a:t>Make sure that you can see this class in Blackboard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SecEng</a:t>
            </a:r>
            <a:r>
              <a:rPr lang="en-US" sz="2400" dirty="0"/>
              <a:t>: Security Engineering: A Guide to Building Dependable Distributed Systems, Ross J. Anderson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InfoSec</a:t>
            </a:r>
            <a:r>
              <a:rPr lang="en-US" sz="2400" dirty="0"/>
              <a:t>: Principles of Computer System Design: An Introduction, Information Security (Chapter 11), Jerome H. </a:t>
            </a:r>
            <a:r>
              <a:rPr lang="en-US" sz="2400" dirty="0" err="1"/>
              <a:t>Saltzer</a:t>
            </a:r>
            <a:r>
              <a:rPr lang="en-US" sz="2400" dirty="0"/>
              <a:t>, M. </a:t>
            </a:r>
            <a:r>
              <a:rPr lang="en-US" sz="2400" dirty="0" err="1"/>
              <a:t>Frans</a:t>
            </a:r>
            <a:r>
              <a:rPr lang="en-US" sz="2400" dirty="0"/>
              <a:t> </a:t>
            </a:r>
            <a:r>
              <a:rPr lang="en-US" sz="2400" dirty="0" err="1"/>
              <a:t>Kaashoek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CryptoEng</a:t>
            </a:r>
            <a:r>
              <a:rPr lang="en-US" sz="2400" dirty="0"/>
              <a:t>: Cryptography Engineering: Design Principles and Practical Applications 1st Edition, </a:t>
            </a:r>
            <a:r>
              <a:rPr lang="en-US" sz="2400" dirty="0" err="1"/>
              <a:t>Niels</a:t>
            </a:r>
            <a:r>
              <a:rPr lang="en-US" sz="2400" dirty="0"/>
              <a:t> Ferguson, Bruce </a:t>
            </a:r>
            <a:r>
              <a:rPr lang="en-US" sz="2400" dirty="0" err="1"/>
              <a:t>Schneier</a:t>
            </a:r>
            <a:r>
              <a:rPr lang="en-US" sz="2400" dirty="0"/>
              <a:t>, </a:t>
            </a:r>
            <a:r>
              <a:rPr lang="en-US" sz="2400" dirty="0" err="1"/>
              <a:t>Tadayoshi</a:t>
            </a:r>
            <a:r>
              <a:rPr lang="en-US" sz="2400" dirty="0"/>
              <a:t> Kohno</a:t>
            </a:r>
            <a:r>
              <a:rPr lang="en-US" sz="24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an SU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Student Status</a:t>
            </a:r>
          </a:p>
          <a:p>
            <a:pPr lvl="1"/>
            <a:r>
              <a:rPr lang="en-US" dirty="0" smtClean="0"/>
              <a:t>Good Standing, or Hold</a:t>
            </a:r>
          </a:p>
          <a:p>
            <a:pPr lvl="1"/>
            <a:r>
              <a:rPr lang="en-US" dirty="0" smtClean="0"/>
              <a:t>Make sure you understand what each means</a:t>
            </a:r>
          </a:p>
          <a:p>
            <a:r>
              <a:rPr lang="en-US" dirty="0" smtClean="0"/>
              <a:t>Grade and Transcript Issues</a:t>
            </a:r>
          </a:p>
          <a:p>
            <a:pPr lvl="1"/>
            <a:r>
              <a:rPr lang="en-US" dirty="0" smtClean="0"/>
              <a:t>Course drop deadlines</a:t>
            </a:r>
          </a:p>
          <a:p>
            <a:pPr lvl="2"/>
            <a:r>
              <a:rPr lang="en-US" dirty="0" smtClean="0"/>
              <a:t>link: </a:t>
            </a:r>
            <a:r>
              <a:rPr lang="en-US" sz="1900" dirty="0" err="1" smtClean="0">
                <a:hlinkClick r:id="rId3"/>
              </a:rPr>
              <a:t>www.syracuse.edu</a:t>
            </a:r>
            <a:r>
              <a:rPr lang="en-US" sz="1900" dirty="0">
                <a:hlinkClick r:id="rId3"/>
              </a:rPr>
              <a:t>/academics/calendars/quarter-term/</a:t>
            </a:r>
            <a:endParaRPr lang="en-US" sz="1900" dirty="0" smtClean="0"/>
          </a:p>
          <a:p>
            <a:pPr lvl="2"/>
            <a:r>
              <a:rPr lang="en-US" dirty="0"/>
              <a:t>Add deadline* </a:t>
            </a:r>
            <a:r>
              <a:rPr lang="en-US" dirty="0" smtClean="0"/>
              <a:t>Jan. 16</a:t>
            </a:r>
          </a:p>
          <a:p>
            <a:pPr lvl="2"/>
            <a:r>
              <a:rPr lang="en-US" dirty="0" smtClean="0"/>
              <a:t>Financial drop deadline* Jan. 23 </a:t>
            </a:r>
          </a:p>
          <a:p>
            <a:pPr lvl="2"/>
            <a:r>
              <a:rPr lang="en-US" dirty="0" smtClean="0"/>
              <a:t>Academic </a:t>
            </a:r>
            <a:r>
              <a:rPr lang="en-US" dirty="0"/>
              <a:t>drop deadline* </a:t>
            </a:r>
            <a:r>
              <a:rPr lang="en-US" dirty="0" smtClean="0"/>
              <a:t>Feb. 23</a:t>
            </a:r>
            <a:endParaRPr lang="en-US" dirty="0"/>
          </a:p>
          <a:p>
            <a:pPr lvl="2"/>
            <a:r>
              <a:rPr lang="en-US" dirty="0" smtClean="0"/>
              <a:t>After that, you get the grade you get, stays on transcript</a:t>
            </a:r>
          </a:p>
          <a:p>
            <a:pPr lvl="1"/>
            <a:r>
              <a:rPr lang="en-US" dirty="0" smtClean="0"/>
              <a:t>Grades stay on transcript, counts for your GPA</a:t>
            </a:r>
          </a:p>
          <a:p>
            <a:pPr lvl="2"/>
            <a:r>
              <a:rPr lang="en-US" dirty="0" smtClean="0"/>
              <a:t>Very hard to compensate an F!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(</a:t>
            </a:r>
            <a:r>
              <a:rPr lang="en-US" dirty="0" smtClean="0">
                <a:hlinkClick r:id="rId2"/>
              </a:rPr>
              <a:t>http://supolicies.syr.edu/ethics/acad_integrity.htm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3600" dirty="0"/>
              <a:t>Course </a:t>
            </a:r>
            <a:r>
              <a:rPr lang="en-US" sz="3600" dirty="0" smtClean="0"/>
              <a:t>attendance: 20</a:t>
            </a:r>
            <a:r>
              <a:rPr lang="en-US" sz="3600" dirty="0"/>
              <a:t>%</a:t>
            </a:r>
          </a:p>
          <a:p>
            <a:r>
              <a:rPr lang="en-US" sz="3600" dirty="0" smtClean="0"/>
              <a:t>Paper presentation</a:t>
            </a:r>
            <a:r>
              <a:rPr lang="en-US" sz="3600" dirty="0"/>
              <a:t>: 40%</a:t>
            </a:r>
          </a:p>
          <a:p>
            <a:r>
              <a:rPr lang="en-US" sz="3600" dirty="0" smtClean="0"/>
              <a:t>Projects: 40%</a:t>
            </a:r>
          </a:p>
          <a:p>
            <a:pPr lvl="1"/>
            <a:r>
              <a:rPr lang="en-US" sz="3200" dirty="0" smtClean="0"/>
              <a:t>Programming projects</a:t>
            </a:r>
          </a:p>
          <a:p>
            <a:pPr lvl="1"/>
            <a:r>
              <a:rPr lang="en-US" sz="3200" dirty="0" smtClean="0"/>
              <a:t>Technical report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security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and cryptographic engineering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privacy and anonymity </a:t>
            </a:r>
            <a:endParaRPr lang="en-US" dirty="0" smtClean="0"/>
          </a:p>
          <a:p>
            <a:r>
              <a:rPr lang="en-US" dirty="0" smtClean="0">
                <a:effectLst/>
              </a:rPr>
              <a:t>TEE &amp; container</a:t>
            </a:r>
          </a:p>
          <a:p>
            <a:pPr lvl="1"/>
            <a:r>
              <a:rPr lang="en-US" dirty="0" smtClean="0"/>
              <a:t>Enclave architecture (Intel SGX).</a:t>
            </a:r>
          </a:p>
          <a:p>
            <a:pPr lvl="1"/>
            <a:r>
              <a:rPr lang="en-US" dirty="0" smtClean="0">
                <a:effectLst/>
              </a:rPr>
              <a:t>TPM, </a:t>
            </a:r>
            <a:r>
              <a:rPr lang="en-US" dirty="0" err="1" smtClean="0">
                <a:effectLst/>
              </a:rPr>
              <a:t>TrustZone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Containers: </a:t>
            </a:r>
            <a:r>
              <a:rPr lang="en-US" dirty="0" err="1" smtClean="0">
                <a:effectLst/>
              </a:rPr>
              <a:t>docker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kubernate</a:t>
            </a:r>
            <a:endParaRPr lang="en-US" dirty="0" smtClean="0">
              <a:effectLst/>
            </a:endParaRPr>
          </a:p>
          <a:p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Security: </a:t>
            </a:r>
            <a:r>
              <a:rPr lang="en-US" dirty="0" err="1" smtClean="0"/>
              <a:t>Blockchain</a:t>
            </a:r>
            <a:r>
              <a:rPr lang="en-US" dirty="0" smtClean="0"/>
              <a:t> storage, </a:t>
            </a:r>
            <a:r>
              <a:rPr lang="en-US" dirty="0" err="1" smtClean="0"/>
              <a:t>Blockchain</a:t>
            </a:r>
            <a:r>
              <a:rPr lang="en-US" dirty="0" smtClean="0"/>
              <a:t> mining</a:t>
            </a:r>
          </a:p>
          <a:p>
            <a:pPr lvl="1"/>
            <a:r>
              <a:rPr lang="en-US" dirty="0" smtClean="0"/>
              <a:t>Applications/</a:t>
            </a:r>
            <a:r>
              <a:rPr lang="en-US" dirty="0" err="1" smtClean="0"/>
              <a:t>Bkc</a:t>
            </a:r>
            <a:r>
              <a:rPr lang="en-US" dirty="0" smtClean="0"/>
              <a:t> as log: Multi-user file systems</a:t>
            </a:r>
          </a:p>
          <a:p>
            <a:pPr lvl="1"/>
            <a:r>
              <a:rPr lang="en-US" dirty="0" smtClean="0"/>
              <a:t>Smart-contract</a:t>
            </a:r>
          </a:p>
          <a:p>
            <a:r>
              <a:rPr lang="en-US" dirty="0" smtClean="0">
                <a:effectLst/>
              </a:rPr>
              <a:t>Tor and privacy-preserving techniques</a:t>
            </a:r>
          </a:p>
          <a:p>
            <a:pPr lvl="1"/>
            <a:r>
              <a:rPr lang="en-US" dirty="0" smtClean="0"/>
              <a:t>Tor</a:t>
            </a:r>
          </a:p>
          <a:p>
            <a:pPr lvl="1"/>
            <a:r>
              <a:rPr lang="en-US" dirty="0" smtClean="0">
                <a:effectLst/>
              </a:rPr>
              <a:t>Differential privacy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8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641</Words>
  <Application>Microsoft Macintosh PowerPoint</Application>
  <PresentationFormat>On-screen Show (4:3)</PresentationFormat>
  <Paragraphs>89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Introduction (1.1)</vt:lpstr>
      <vt:lpstr>Administrivia</vt:lpstr>
      <vt:lpstr>Websites</vt:lpstr>
      <vt:lpstr>Recommended Textbooks</vt:lpstr>
      <vt:lpstr>Being an SU Student</vt:lpstr>
      <vt:lpstr>Honor Code</vt:lpstr>
      <vt:lpstr>Evaluation </vt:lpstr>
      <vt:lpstr>Topics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Administrivia</dc:title>
  <dc:creator>yuzhe</dc:creator>
  <cp:lastModifiedBy>Yuzhe</cp:lastModifiedBy>
  <cp:revision>181</cp:revision>
  <dcterms:created xsi:type="dcterms:W3CDTF">2006-08-16T00:00:00Z</dcterms:created>
  <dcterms:modified xsi:type="dcterms:W3CDTF">2017-09-01T12:59:32Z</dcterms:modified>
</cp:coreProperties>
</file>