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84" r:id="rId11"/>
    <p:sldId id="285" r:id="rId12"/>
    <p:sldId id="286" r:id="rId13"/>
    <p:sldId id="268" r:id="rId14"/>
    <p:sldId id="269" r:id="rId15"/>
    <p:sldId id="270" r:id="rId16"/>
    <p:sldId id="271" r:id="rId17"/>
    <p:sldId id="272" r:id="rId18"/>
    <p:sldId id="273" r:id="rId19"/>
    <p:sldId id="261" r:id="rId20"/>
    <p:sldId id="274" r:id="rId21"/>
    <p:sldId id="275" r:id="rId22"/>
    <p:sldId id="276" r:id="rId23"/>
    <p:sldId id="260" r:id="rId24"/>
    <p:sldId id="278" r:id="rId25"/>
    <p:sldId id="277" r:id="rId26"/>
    <p:sldId id="279" r:id="rId27"/>
    <p:sldId id="280" r:id="rId28"/>
    <p:sldId id="281" r:id="rId29"/>
    <p:sldId id="282" r:id="rId30"/>
    <p:sldId id="283" r:id="rId31"/>
    <p:sldId id="26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37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357A-AB93-4120-B2E0-683B4CA02CC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6E03-67BA-43D2-8061-88017D69E1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357A-AB93-4120-B2E0-683B4CA02CC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6E03-67BA-43D2-8061-88017D69E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357A-AB93-4120-B2E0-683B4CA02CC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6E03-67BA-43D2-8061-88017D69E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357A-AB93-4120-B2E0-683B4CA02CC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6E03-67BA-43D2-8061-88017D69E1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357A-AB93-4120-B2E0-683B4CA02CC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6E03-67BA-43D2-8061-88017D69E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357A-AB93-4120-B2E0-683B4CA02CC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6E03-67BA-43D2-8061-88017D69E1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357A-AB93-4120-B2E0-683B4CA02CC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6E03-67BA-43D2-8061-88017D69E1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357A-AB93-4120-B2E0-683B4CA02CC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6E03-67BA-43D2-8061-88017D69E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357A-AB93-4120-B2E0-683B4CA02CC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6E03-67BA-43D2-8061-88017D69E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357A-AB93-4120-B2E0-683B4CA02CC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6E03-67BA-43D2-8061-88017D69E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357A-AB93-4120-B2E0-683B4CA02CC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6E03-67BA-43D2-8061-88017D69E1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9A357A-AB93-4120-B2E0-683B4CA02CC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9F6E03-67BA-43D2-8061-88017D69E1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73795" y="4038601"/>
            <a:ext cx="5637010" cy="1371599"/>
          </a:xfrm>
        </p:spPr>
        <p:txBody>
          <a:bodyPr/>
          <a:lstStyle/>
          <a:p>
            <a:r>
              <a:rPr lang="en-US" dirty="0" smtClean="0"/>
              <a:t>What is it? What kind of system need it?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17581" y="1524001"/>
            <a:ext cx="7175351" cy="2209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Elasticity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Normally a manual task, this paper help to do autonomous elasticity of NoSQL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7581" y="1752601"/>
            <a:ext cx="7175351" cy="2667000"/>
          </a:xfrm>
        </p:spPr>
        <p:txBody>
          <a:bodyPr/>
          <a:lstStyle/>
          <a:p>
            <a:pPr marL="182880" indent="0">
              <a:buNone/>
            </a:pPr>
            <a:r>
              <a:rPr lang="en-US" sz="2800" dirty="0" smtClean="0"/>
              <a:t>Gather system level metrics such as CPU usage, memory consumption and disk load, and  then add or remove nodes from the cluster according to demand. 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91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MET: Elastic System heterogeneously reconfigures nodes according to the observed workload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Heterogeneity of data access patterns also was taken into account to optimize the use of available resource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05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Algorithm detail in paper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Downside is: MET greatly increases the complexity of cluster management.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667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73795" y="3810001"/>
            <a:ext cx="5637010" cy="1371599"/>
          </a:xfrm>
        </p:spPr>
        <p:txBody>
          <a:bodyPr/>
          <a:lstStyle/>
          <a:p>
            <a:r>
              <a:rPr lang="en-US" dirty="0" smtClean="0"/>
              <a:t>An elastic partitioning framework for distributed OLTP DBMSs.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7581" y="1143001"/>
            <a:ext cx="7175351" cy="2667000"/>
          </a:xfrm>
        </p:spPr>
        <p:txBody>
          <a:bodyPr/>
          <a:lstStyle/>
          <a:p>
            <a:r>
              <a:rPr lang="en-US" sz="3200" dirty="0" smtClean="0"/>
              <a:t>E-Store: Fine-Grained Elastic Partitioning for Distributed Transaction Processing Systems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35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73795" y="3581401"/>
            <a:ext cx="5637010" cy="2353264"/>
          </a:xfrm>
        </p:spPr>
        <p:txBody>
          <a:bodyPr/>
          <a:lstStyle/>
          <a:p>
            <a:r>
              <a:rPr lang="en-US" dirty="0" smtClean="0"/>
              <a:t>Serve time-</a:t>
            </a:r>
            <a:r>
              <a:rPr lang="en-US" dirty="0" err="1" smtClean="0"/>
              <a:t>varing</a:t>
            </a:r>
            <a:r>
              <a:rPr lang="en-US" dirty="0" smtClean="0"/>
              <a:t> workload due to daily, weekly or seasonal difference in demand, or because of rapid growth in demand due to a company’s business success.  Many  OLTP workload are heavily skewed to : hot: tuples o ranges of tuples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7581" y="1066801"/>
            <a:ext cx="7175351" cy="1905000"/>
          </a:xfrm>
        </p:spPr>
        <p:txBody>
          <a:bodyPr/>
          <a:lstStyle/>
          <a:p>
            <a:pPr marL="182880" indent="0">
              <a:buNone/>
            </a:pPr>
            <a:r>
              <a:rPr lang="en-US" sz="3200" dirty="0" smtClean="0"/>
              <a:t>On-line transaction processing(OLTP) database management systems(DBMSs)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29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73795" y="3429001"/>
            <a:ext cx="5637010" cy="1752599"/>
          </a:xfrm>
        </p:spPr>
        <p:txBody>
          <a:bodyPr/>
          <a:lstStyle/>
          <a:p>
            <a:r>
              <a:rPr lang="en-US" dirty="0" smtClean="0"/>
              <a:t>It automatically scales resources in response to demand spikes, periodic events, and gradual changes in an application’s workload.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7581" y="838201"/>
            <a:ext cx="7175351" cy="2362199"/>
          </a:xfrm>
        </p:spPr>
        <p:txBody>
          <a:bodyPr/>
          <a:lstStyle/>
          <a:p>
            <a:pPr marL="182880" indent="0">
              <a:buNone/>
            </a:pPr>
            <a:r>
              <a:rPr lang="en-US" sz="3200" dirty="0" smtClean="0"/>
              <a:t>E-store: an elastic partitioning framework for distributed OLTP DBMSs.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01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73795" y="2895601"/>
            <a:ext cx="5637010" cy="3039064"/>
          </a:xfrm>
        </p:spPr>
        <p:txBody>
          <a:bodyPr>
            <a:normAutofit/>
          </a:bodyPr>
          <a:lstStyle/>
          <a:p>
            <a:r>
              <a:rPr lang="en-US" dirty="0" smtClean="0"/>
              <a:t>Two-tier data placement strategy: cold data is distributed in large chunk, while smaller ranges of hot tuples are assigned explicitly to individual nodes.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17581" y="1219201"/>
            <a:ext cx="7175351" cy="1676400"/>
          </a:xfrm>
        </p:spPr>
        <p:txBody>
          <a:bodyPr/>
          <a:lstStyle/>
          <a:p>
            <a:r>
              <a:rPr lang="en-US" dirty="0" smtClean="0"/>
              <a:t>E-store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73795" y="4038601"/>
            <a:ext cx="5637010" cy="1371599"/>
          </a:xfrm>
        </p:spPr>
        <p:txBody>
          <a:bodyPr>
            <a:normAutofit/>
          </a:bodyPr>
          <a:lstStyle/>
          <a:p>
            <a:r>
              <a:rPr lang="en-US" dirty="0" smtClean="0"/>
              <a:t>All non-replicated tables of an OLTP database form a tree-schema based on foreign key relationship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7581" y="1600201"/>
            <a:ext cx="7175351" cy="2438400"/>
          </a:xfrm>
        </p:spPr>
        <p:txBody>
          <a:bodyPr/>
          <a:lstStyle/>
          <a:p>
            <a:r>
              <a:rPr lang="en-US" dirty="0" smtClean="0"/>
              <a:t>Tree-schema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4572000"/>
            <a:ext cx="6512511" cy="1219200"/>
          </a:xfrm>
        </p:spPr>
        <p:txBody>
          <a:bodyPr/>
          <a:lstStyle/>
          <a:p>
            <a:r>
              <a:rPr lang="en-US" dirty="0" smtClean="0"/>
              <a:t>Root to leaf order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31838"/>
            <a:ext cx="6324599" cy="3475037"/>
          </a:xfrm>
        </p:spPr>
      </p:pic>
    </p:spTree>
    <p:extLst>
      <p:ext uri="{BB962C8B-B14F-4D97-AF65-F5344CB8AC3E}">
        <p14:creationId xmlns:p14="http://schemas.microsoft.com/office/powerpoint/2010/main" val="19116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723899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Computing resource or storage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28" y="731838"/>
            <a:ext cx="4655744" cy="3475037"/>
          </a:xfrm>
        </p:spPr>
      </p:pic>
    </p:spTree>
    <p:extLst>
      <p:ext uri="{BB962C8B-B14F-4D97-AF65-F5344CB8AC3E}">
        <p14:creationId xmlns:p14="http://schemas.microsoft.com/office/powerpoint/2010/main" val="28159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1066800"/>
            <a:ext cx="7175351" cy="3858657"/>
          </a:xfrm>
        </p:spPr>
        <p:txBody>
          <a:bodyPr/>
          <a:lstStyle/>
          <a:p>
            <a:r>
              <a:rPr lang="en-US" sz="3200" dirty="0" smtClean="0"/>
              <a:t>E-store ensure the high performance and availability of a distributed DBMS when react to changes in the workload and dynamically  adjust the database without incurring downtime.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can be broken into three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migration, two tier partition.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7581" y="990600"/>
            <a:ext cx="7175351" cy="3934857"/>
          </a:xfrm>
        </p:spPr>
        <p:txBody>
          <a:bodyPr/>
          <a:lstStyle/>
          <a:p>
            <a:pPr marL="182880" indent="0">
              <a:buNone/>
            </a:pPr>
            <a:r>
              <a:rPr lang="en-US" sz="3200" dirty="0" smtClean="0"/>
              <a:t>How to identify load imbalance requiring data migration?</a:t>
            </a:r>
            <a:br>
              <a:rPr lang="en-US" sz="3200" dirty="0" smtClean="0"/>
            </a:br>
            <a:r>
              <a:rPr lang="en-US" sz="3200" dirty="0" smtClean="0"/>
              <a:t>How to choose which data to move and where to place it?</a:t>
            </a:r>
            <a:br>
              <a:rPr lang="en-US" sz="3200" dirty="0" smtClean="0"/>
            </a:br>
            <a:r>
              <a:rPr lang="en-US" sz="3200" dirty="0" smtClean="0"/>
              <a:t>How to physically migrate data between partitions?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99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1219200"/>
            <a:ext cx="7175351" cy="3706257"/>
          </a:xfrm>
        </p:spPr>
        <p:txBody>
          <a:bodyPr/>
          <a:lstStyle/>
          <a:p>
            <a:r>
              <a:rPr lang="en-US" sz="3200" dirty="0" smtClean="0"/>
              <a:t>Squall provides on-line reconfiguration for distributed DBMSs that can update the physical layout of partitioned data with minimal latency overhead and no system downtime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Installed on every DBMS node in the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6857999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8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1752600"/>
            <a:ext cx="7175351" cy="3172857"/>
          </a:xfrm>
        </p:spPr>
        <p:txBody>
          <a:bodyPr/>
          <a:lstStyle/>
          <a:p>
            <a:r>
              <a:rPr lang="en-US" sz="3200" dirty="0" smtClean="0"/>
              <a:t>E-store identifies a collection of keys with high activity.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4038601"/>
            <a:ext cx="5637010" cy="1896064"/>
          </a:xfrm>
        </p:spPr>
        <p:txBody>
          <a:bodyPr>
            <a:normAutofit/>
          </a:bodyPr>
          <a:lstStyle/>
          <a:p>
            <a:r>
              <a:rPr lang="en-US" dirty="0" smtClean="0"/>
              <a:t>Keys are extracted from their block and allocated to  nodes individually. Participate hot keys separately from cold ranges.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1066800"/>
            <a:ext cx="7175351" cy="3858657"/>
          </a:xfrm>
        </p:spPr>
        <p:txBody>
          <a:bodyPr/>
          <a:lstStyle/>
          <a:p>
            <a:r>
              <a:rPr lang="en-US" sz="3200" dirty="0" smtClean="0"/>
              <a:t>E-store: avoid the overhead of collecting and processing monitoring data by using two-phase monitoring component called the E-Monitor.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4267201"/>
            <a:ext cx="5637010" cy="1371599"/>
          </a:xfrm>
        </p:spPr>
        <p:txBody>
          <a:bodyPr/>
          <a:lstStyle/>
          <a:p>
            <a:r>
              <a:rPr lang="en-US" dirty="0" err="1" smtClean="0"/>
              <a:t>Standalong</a:t>
            </a:r>
            <a:r>
              <a:rPr lang="en-US" dirty="0" smtClean="0"/>
              <a:t> program running continuously outside of the DBMS.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723899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9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1676400"/>
            <a:ext cx="7175351" cy="3249057"/>
          </a:xfrm>
        </p:spPr>
        <p:txBody>
          <a:bodyPr/>
          <a:lstStyle/>
          <a:p>
            <a:r>
              <a:rPr lang="en-US" sz="3200" dirty="0" smtClean="0"/>
              <a:t>During normal operation, the system collects a small amount of data from each DBMS node using non-intrusive OS-level statistics.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Detect imbalance by using CPU utilization in a main memory of DBMS.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73795" y="4191001"/>
            <a:ext cx="5637010" cy="17436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After a brief collection period, E-Monitor switches back to lightweight mode and sends the data collected during this phase to E-Planner to generate a migration plan for the DBMS.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175351" cy="2326567"/>
          </a:xfrm>
        </p:spPr>
        <p:txBody>
          <a:bodyPr/>
          <a:lstStyle/>
          <a:p>
            <a:pPr marL="182880" indent="0">
              <a:buNone/>
            </a:pPr>
            <a:r>
              <a:rPr lang="en-US" sz="3200" dirty="0" smtClean="0"/>
              <a:t>E-Monitor then triggers per-tuple monitoring that is implemented directly inside of the DBMS.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0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73795" y="3581401"/>
            <a:ext cx="5637010" cy="1600199"/>
          </a:xfrm>
        </p:spPr>
        <p:txBody>
          <a:bodyPr/>
          <a:lstStyle/>
          <a:p>
            <a:r>
              <a:rPr lang="en-US" dirty="0" smtClean="0"/>
              <a:t>Monitoring only the root tuples provides a good approximation of system activity and minimizes the overhead of this phase.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7581" y="1524001"/>
            <a:ext cx="7175351" cy="1219200"/>
          </a:xfrm>
        </p:spPr>
        <p:txBody>
          <a:bodyPr/>
          <a:lstStyle/>
          <a:p>
            <a:pPr marL="182880" indent="0">
              <a:buNone/>
            </a:pPr>
            <a:r>
              <a:rPr lang="en-US" sz="3200" dirty="0" smtClean="0"/>
              <a:t>Tuple-Level Monitoring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88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Distributing system, cloud system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needs Elasticity the most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Detail in the paper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7581" y="1524001"/>
            <a:ext cx="7175351" cy="2362200"/>
          </a:xfrm>
        </p:spPr>
        <p:txBody>
          <a:bodyPr/>
          <a:lstStyle/>
          <a:p>
            <a:pPr marL="182880" indent="0">
              <a:buNone/>
            </a:pPr>
            <a:r>
              <a:rPr lang="en-US" sz="3200" dirty="0" smtClean="0"/>
              <a:t>Need algorithms to generate new partition scheme for database after collects tuple-level access count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56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06" y="731838"/>
            <a:ext cx="5229988" cy="3475037"/>
          </a:xfrm>
        </p:spPr>
      </p:pic>
    </p:spTree>
    <p:extLst>
      <p:ext uri="{BB962C8B-B14F-4D97-AF65-F5344CB8AC3E}">
        <p14:creationId xmlns:p14="http://schemas.microsoft.com/office/powerpoint/2010/main" val="38644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33195" y="685800"/>
            <a:ext cx="5966666" cy="3505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The Cloud is a complex environment  composed  of various subsystem that, although different, are expected to exhibit a set of fundamental features: 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availability, high performance, elasticity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637010" cy="882119"/>
          </a:xfrm>
        </p:spPr>
        <p:txBody>
          <a:bodyPr/>
          <a:lstStyle/>
          <a:p>
            <a:r>
              <a:rPr lang="en-US" dirty="0" smtClean="0"/>
              <a:t>On demand processing, storage and network resources are provided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7581" y="1371601"/>
            <a:ext cx="7175351" cy="2209800"/>
          </a:xfrm>
        </p:spPr>
        <p:txBody>
          <a:bodyPr/>
          <a:lstStyle/>
          <a:p>
            <a:pPr marL="182880" indent="0">
              <a:buNone/>
            </a:pPr>
            <a:r>
              <a:rPr lang="en-US" sz="4000" dirty="0" smtClean="0"/>
              <a:t>Cloud computing provides virtually unlimited capacity on demand,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56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Elasticity?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7581" y="1676401"/>
            <a:ext cx="7175351" cy="2438400"/>
          </a:xfrm>
        </p:spPr>
        <p:txBody>
          <a:bodyPr/>
          <a:lstStyle/>
          <a:p>
            <a:pPr marL="182880" indent="0">
              <a:buNone/>
            </a:pPr>
            <a:r>
              <a:rPr lang="en-US" sz="3600" dirty="0" smtClean="0"/>
              <a:t>Elasticity is important to the cloud environment and closely tied to the pay-as you  go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92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open challenge and a topic of many recent research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sz="3200" dirty="0" smtClean="0"/>
              <a:t>Elasticity: ability of a system to grow or shrink its resource consumption according to demand.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44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73795" y="3200401"/>
            <a:ext cx="563701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An elastic system that not only adds and removes nodes, but also reconfigures them in a heterogeneous manner according to the workload’s access patterns.(</a:t>
            </a:r>
            <a:r>
              <a:rPr lang="en-US" dirty="0" err="1" smtClean="0"/>
              <a:t>HBase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7581" y="990601"/>
            <a:ext cx="7175351" cy="2286000"/>
          </a:xfrm>
        </p:spPr>
        <p:txBody>
          <a:bodyPr/>
          <a:lstStyle/>
          <a:p>
            <a:pPr marL="182880" indent="0">
              <a:buNone/>
            </a:pPr>
            <a:r>
              <a:rPr lang="en-US" sz="3600" dirty="0" smtClean="0"/>
              <a:t>MET: Workload aware elasticity for NoSQL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08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797</TotalTime>
  <Words>659</Words>
  <Application>Microsoft Office PowerPoint</Application>
  <PresentationFormat>On-screen Show (4:3)</PresentationFormat>
  <Paragraphs>51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Slipstream</vt:lpstr>
      <vt:lpstr>         Elasticity</vt:lpstr>
      <vt:lpstr>Computing resource or storage</vt:lpstr>
      <vt:lpstr>What needs Elasticity the most</vt:lpstr>
      <vt:lpstr>Cloud computing</vt:lpstr>
      <vt:lpstr>The Cloud is a complex environment  composed  of various subsystem that, although different, are expected to exhibit a set of fundamental features: </vt:lpstr>
      <vt:lpstr>Cloud computing provides virtually unlimited capacity on demand, </vt:lpstr>
      <vt:lpstr>Elasticity is important to the cloud environment and closely tied to the pay-as you  go model</vt:lpstr>
      <vt:lpstr>Elasticity: ability of a system to grow or shrink its resource consumption according to demand.</vt:lpstr>
      <vt:lpstr>MET: Workload aware elasticity for NoSQL</vt:lpstr>
      <vt:lpstr>Gather system level metrics such as CPU usage, memory consumption and disk load, and  then add or remove nodes from the cluster according to demand.  </vt:lpstr>
      <vt:lpstr>Heterogeneity of data access patterns also was taken into account to optimize the use of available resource</vt:lpstr>
      <vt:lpstr>Downside is: MET greatly increases the complexity of cluster management.</vt:lpstr>
      <vt:lpstr>E-Store: Fine-Grained Elastic Partitioning for Distributed Transaction Processing Systems</vt:lpstr>
      <vt:lpstr>On-line transaction processing(OLTP) database management systems(DBMSs)</vt:lpstr>
      <vt:lpstr>E-store: an elastic partitioning framework for distributed OLTP DBMSs.</vt:lpstr>
      <vt:lpstr>E-store</vt:lpstr>
      <vt:lpstr>Tree-schema</vt:lpstr>
      <vt:lpstr>Root to leaf order </vt:lpstr>
      <vt:lpstr>PowerPoint Presentation</vt:lpstr>
      <vt:lpstr>E-store ensure the high performance and availability of a distributed DBMS when react to changes in the workload and dynamically  adjust the database without incurring downtime.</vt:lpstr>
      <vt:lpstr>How to identify load imbalance requiring data migration? How to choose which data to move and where to place it? How to physically migrate data between partitions?</vt:lpstr>
      <vt:lpstr>Squall provides on-line reconfiguration for distributed DBMSs that can update the physical layout of partitioned data with minimal latency overhead and no system downtime </vt:lpstr>
      <vt:lpstr>PowerPoint Presentation</vt:lpstr>
      <vt:lpstr>E-store identifies a collection of keys with high activity. </vt:lpstr>
      <vt:lpstr>E-store: avoid the overhead of collecting and processing monitoring data by using two-phase monitoring component called the E-Monitor.</vt:lpstr>
      <vt:lpstr>PowerPoint Presentation</vt:lpstr>
      <vt:lpstr>During normal operation, the system collects a small amount of data from each DBMS node using non-intrusive OS-level statistics.</vt:lpstr>
      <vt:lpstr>E-Monitor then triggers per-tuple monitoring that is implemented directly inside of the DBMS. </vt:lpstr>
      <vt:lpstr>Tuple-Level Monitoring</vt:lpstr>
      <vt:lpstr>Need algorithms to generate new partition scheme for database after collects tuple-level access count</vt:lpstr>
      <vt:lpstr>PowerPoint Presentation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wedu</dc:creator>
  <cp:lastModifiedBy>wedu</cp:lastModifiedBy>
  <cp:revision>32</cp:revision>
  <dcterms:created xsi:type="dcterms:W3CDTF">2015-03-05T21:00:33Z</dcterms:created>
  <dcterms:modified xsi:type="dcterms:W3CDTF">2015-03-06T13:10:32Z</dcterms:modified>
</cp:coreProperties>
</file>