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60" r:id="rId5"/>
    <p:sldId id="257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0FC3-3292-EF48-8F99-2204AA13DA9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2A63A-9C8C-6E4C-8336-18FB86D51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7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0D90-A950-4699-AC08-E8C30DC151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r>
              <a:rPr lang="en-US" smtClean="0"/>
              <a:t>to ‘</a:t>
            </a:r>
            <a:r>
              <a:rPr lang="en-US" baseline="0" smtClean="0"/>
              <a:t>Intro to crypto’. </a:t>
            </a:r>
            <a:r>
              <a:rPr lang="en-US" baseline="0" dirty="0" smtClean="0"/>
              <a:t>We are not interested in construction!!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2A63A-9C8C-6E4C-8336-18FB86D51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8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6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3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0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tang100@syr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tang100@syr.edu" TargetMode="External"/><Relationship Id="rId4" Type="http://schemas.openxmlformats.org/officeDocument/2006/relationships/hyperlink" Target="http://tristartom.github.io/teaching/17s-cis600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ristartom.github.io/teaching/19f-fin600/syllabus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istartom.github.io/teaching/19f-cis428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ademicintegrity.syr.edu/academic-integrity-polic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CIS428/CIS628 Introduction to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Yuzhe Richard Tang</a:t>
            </a:r>
          </a:p>
          <a:p>
            <a:r>
              <a:rPr lang="en-US" dirty="0" smtClean="0"/>
              <a:t>Department of EECS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1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Name, Program, Discipline, etc.</a:t>
            </a:r>
          </a:p>
          <a:p>
            <a:r>
              <a:rPr lang="en-US" dirty="0" smtClean="0"/>
              <a:t>What </a:t>
            </a:r>
            <a:r>
              <a:rPr lang="en-US" dirty="0"/>
              <a:t>you want to learn from the </a:t>
            </a:r>
            <a:r>
              <a:rPr lang="en-US" dirty="0" smtClean="0"/>
              <a:t>course</a:t>
            </a:r>
          </a:p>
          <a:p>
            <a:pPr lvl="1"/>
            <a:r>
              <a:rPr lang="en-US" dirty="0" smtClean="0"/>
              <a:t>More on security application or formal treatment</a:t>
            </a:r>
            <a:endParaRPr lang="en-US" dirty="0"/>
          </a:p>
          <a:p>
            <a:r>
              <a:rPr lang="en-US" dirty="0" smtClean="0"/>
              <a:t>Your current expertise on cryptography</a:t>
            </a:r>
          </a:p>
          <a:p>
            <a:pPr lvl="1"/>
            <a:r>
              <a:rPr lang="en-US" dirty="0" smtClean="0"/>
              <a:t>Understanding on semantic security, RSA, AES, CR-Hash,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crypto library used before?</a:t>
            </a:r>
          </a:p>
          <a:p>
            <a:pPr lvl="1"/>
            <a:endParaRPr lang="en-US" dirty="0"/>
          </a:p>
          <a:p>
            <a:r>
              <a:rPr lang="en-US" dirty="0" smtClean="0"/>
              <a:t>Send me (</a:t>
            </a:r>
            <a:r>
              <a:rPr lang="en-US" dirty="0" smtClean="0">
                <a:hlinkClick r:id="rId2"/>
              </a:rPr>
              <a:t>ytang100@syr.edu</a:t>
            </a:r>
            <a:r>
              <a:rPr lang="en-US" dirty="0" smtClean="0"/>
              <a:t>) an email about this after the class. Thanks!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8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Yuzhe</a:t>
            </a:r>
            <a:r>
              <a:rPr lang="en-US" dirty="0" smtClean="0"/>
              <a:t> (Richard) Tang</a:t>
            </a:r>
          </a:p>
          <a:p>
            <a:pPr lvl="1"/>
            <a:r>
              <a:rPr lang="en-US" dirty="0" smtClean="0"/>
              <a:t>Office: 4-193, </a:t>
            </a:r>
            <a:r>
              <a:rPr lang="en-US" dirty="0" err="1" smtClean="0"/>
              <a:t>Sci</a:t>
            </a:r>
            <a:r>
              <a:rPr lang="en-US" dirty="0" smtClean="0"/>
              <a:t>-Tech Building</a:t>
            </a:r>
          </a:p>
          <a:p>
            <a:pPr lvl="1"/>
            <a:r>
              <a:rPr lang="en-US" dirty="0" smtClean="0">
                <a:hlinkClick r:id="rId3"/>
              </a:rPr>
              <a:t>ytang100@syr.edu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Course website:</a:t>
            </a:r>
          </a:p>
          <a:p>
            <a:pPr lvl="1"/>
            <a:r>
              <a:rPr lang="en-US" dirty="0">
                <a:hlinkClick r:id="rId4"/>
              </a:rPr>
              <a:t>http://tristartom.github.io/teaching/17s-cis600/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29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future cryptographic engineer (and scientist)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From </a:t>
            </a:r>
            <a:r>
              <a:rPr lang="en-US" dirty="0" smtClean="0"/>
              <a:t>Syllabus:</a:t>
            </a:r>
          </a:p>
          <a:p>
            <a:pPr marL="742950" lvl="2" indent="-342900"/>
            <a:r>
              <a:rPr lang="en-US" dirty="0" smtClean="0">
                <a:hlinkClick r:id="rId3"/>
              </a:rPr>
              <a:t>http://tristartom.github.io/teaching/19f-fin600/syllabus.pdf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0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938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Why this course may be of your interest?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Unfilled cyber-security jobs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Cryptology is used in many companies </a:t>
            </a:r>
          </a:p>
          <a:p>
            <a:pPr lvl="1"/>
            <a:r>
              <a:rPr lang="en-US" dirty="0" smtClean="0"/>
              <a:t>Security applications: </a:t>
            </a:r>
          </a:p>
          <a:p>
            <a:pPr lvl="2"/>
            <a:r>
              <a:rPr lang="en-US" dirty="0" smtClean="0"/>
              <a:t>Password, remote user-login, </a:t>
            </a:r>
            <a:endParaRPr lang="en-US" dirty="0"/>
          </a:p>
          <a:p>
            <a:pPr lvl="2"/>
            <a:r>
              <a:rPr lang="en-US" dirty="0" smtClean="0"/>
              <a:t>Secure transactions, </a:t>
            </a:r>
          </a:p>
          <a:p>
            <a:pPr lvl="2"/>
            <a:r>
              <a:rPr lang="en-US" dirty="0" smtClean="0"/>
              <a:t>Encrypted disk </a:t>
            </a:r>
            <a:endParaRPr lang="en-US" dirty="0"/>
          </a:p>
        </p:txBody>
      </p:sp>
      <p:pic>
        <p:nvPicPr>
          <p:cNvPr id="4" name="Content Placeholder 3" descr="rwc-sponsors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011" r="-315011"/>
          <a:stretch/>
        </p:blipFill>
        <p:spPr>
          <a:xfrm>
            <a:off x="4195829" y="0"/>
            <a:ext cx="8681775" cy="6858000"/>
          </a:xfrm>
          <a:prstGeom prst="rect">
            <a:avLst/>
          </a:prstGeom>
        </p:spPr>
      </p:pic>
      <p:pic>
        <p:nvPicPr>
          <p:cNvPr id="6" name="Picture 5" descr="Screen Shot 2017-01-21 at 12.55.56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" y="2170695"/>
            <a:ext cx="7620259" cy="125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82"/>
            <a:ext cx="8229600" cy="4832395"/>
          </a:xfrm>
        </p:spPr>
        <p:txBody>
          <a:bodyPr/>
          <a:lstStyle/>
          <a:p>
            <a:r>
              <a:rPr lang="en-US" dirty="0" smtClean="0"/>
              <a:t>Prerequisite:</a:t>
            </a:r>
          </a:p>
          <a:p>
            <a:pPr lvl="1"/>
            <a:r>
              <a:rPr lang="en-US" dirty="0" smtClean="0"/>
              <a:t>Basic k</a:t>
            </a:r>
            <a:r>
              <a:rPr lang="en-US" dirty="0" smtClean="0"/>
              <a:t>nowledge </a:t>
            </a:r>
            <a:r>
              <a:rPr lang="en-US" dirty="0" smtClean="0"/>
              <a:t>(or interest) in cryptography</a:t>
            </a:r>
          </a:p>
          <a:p>
            <a:pPr lvl="1"/>
            <a:r>
              <a:rPr lang="en-US" dirty="0" smtClean="0"/>
              <a:t>Basic k</a:t>
            </a:r>
            <a:r>
              <a:rPr lang="en-US" dirty="0" smtClean="0"/>
              <a:t>nowledge </a:t>
            </a:r>
            <a:r>
              <a:rPr lang="en-US" dirty="0" smtClean="0"/>
              <a:t>in programming (C/Java), </a:t>
            </a:r>
            <a:r>
              <a:rPr lang="en-US" dirty="0" smtClean="0"/>
              <a:t>scripting, </a:t>
            </a:r>
            <a:r>
              <a:rPr lang="en-US" dirty="0" smtClean="0"/>
              <a:t>basic math.</a:t>
            </a:r>
          </a:p>
          <a:p>
            <a:r>
              <a:rPr lang="en-US" dirty="0" smtClean="0"/>
              <a:t>Topics (from syllabus):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 Shot 2019-08-27 at 7.16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5" y="3933075"/>
            <a:ext cx="8255613" cy="248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82"/>
            <a:ext cx="8229600" cy="4832395"/>
          </a:xfrm>
        </p:spPr>
        <p:txBody>
          <a:bodyPr>
            <a:normAutofit/>
          </a:bodyPr>
          <a:lstStyle/>
          <a:p>
            <a:r>
              <a:rPr lang="en-US" dirty="0"/>
              <a:t>Class participation (10%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Homeworks</a:t>
            </a:r>
            <a:r>
              <a:rPr lang="en-US" dirty="0" smtClean="0"/>
              <a:t> (30</a:t>
            </a:r>
            <a:r>
              <a:rPr lang="en-US" dirty="0" smtClean="0"/>
              <a:t>%) </a:t>
            </a:r>
          </a:p>
          <a:p>
            <a:endParaRPr lang="en-US" dirty="0" smtClean="0"/>
          </a:p>
          <a:p>
            <a:r>
              <a:rPr lang="en-US" dirty="0" smtClean="0"/>
              <a:t>Labs (35%)</a:t>
            </a:r>
          </a:p>
          <a:p>
            <a:endParaRPr lang="en-US" dirty="0" smtClean="0"/>
          </a:p>
          <a:p>
            <a:r>
              <a:rPr lang="en-US" dirty="0" smtClean="0"/>
              <a:t>Exams </a:t>
            </a:r>
            <a:r>
              <a:rPr lang="en-US" dirty="0" smtClean="0"/>
              <a:t>(25%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863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participation &amp;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910633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Before the class</a:t>
            </a:r>
          </a:p>
          <a:p>
            <a:pPr lvl="1"/>
            <a:r>
              <a:rPr lang="en-US" dirty="0" smtClean="0"/>
              <a:t>Read the related chapter in textbook</a:t>
            </a:r>
          </a:p>
          <a:p>
            <a:pPr lvl="2"/>
            <a:r>
              <a:rPr lang="en-US" dirty="0" smtClean="0"/>
              <a:t>Course schedule here: </a:t>
            </a:r>
            <a:r>
              <a:rPr lang="en-US" dirty="0">
                <a:hlinkClick r:id="rId2"/>
              </a:rPr>
              <a:t>http://tristartom.github.io/teaching/</a:t>
            </a:r>
            <a:r>
              <a:rPr lang="en-US" dirty="0" smtClean="0">
                <a:hlinkClick r:id="rId2"/>
              </a:rPr>
              <a:t>19f-cis428/</a:t>
            </a:r>
            <a:endParaRPr lang="en-US" dirty="0" smtClean="0"/>
          </a:p>
          <a:p>
            <a:r>
              <a:rPr lang="en-US" dirty="0" smtClean="0"/>
              <a:t>During </a:t>
            </a:r>
            <a:r>
              <a:rPr lang="en-US" dirty="0" smtClean="0"/>
              <a:t>the class</a:t>
            </a:r>
          </a:p>
          <a:p>
            <a:pPr lvl="1"/>
            <a:r>
              <a:rPr lang="en-US" dirty="0" smtClean="0"/>
              <a:t>Actively answer questions</a:t>
            </a:r>
          </a:p>
          <a:p>
            <a:r>
              <a:rPr lang="en-US" smtClean="0"/>
              <a:t>After </a:t>
            </a:r>
            <a:r>
              <a:rPr lang="en-US" dirty="0" smtClean="0"/>
              <a:t>the class</a:t>
            </a:r>
          </a:p>
          <a:p>
            <a:pPr lvl="1"/>
            <a:r>
              <a:rPr lang="en-US" dirty="0" smtClean="0"/>
              <a:t>Do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5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and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Four topics of your choice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Cryptographic games (</a:t>
            </a:r>
            <a:r>
              <a:rPr lang="en-US" dirty="0" err="1" smtClean="0"/>
              <a:t>EasyCrypt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TEE and TPM (using Intel SGX)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Blockchain</a:t>
            </a:r>
            <a:r>
              <a:rPr lang="en-US" dirty="0" smtClean="0"/>
              <a:t> and </a:t>
            </a:r>
            <a:r>
              <a:rPr lang="en-US" dirty="0" err="1" smtClean="0"/>
              <a:t>Bitcoin</a:t>
            </a:r>
            <a:r>
              <a:rPr lang="en-US" dirty="0"/>
              <a:t> </a:t>
            </a:r>
            <a:r>
              <a:rPr lang="en-US" dirty="0" smtClean="0"/>
              <a:t>(using </a:t>
            </a:r>
            <a:r>
              <a:rPr lang="en-US" dirty="0" err="1" smtClean="0"/>
              <a:t>Ethereum</a:t>
            </a:r>
            <a:r>
              <a:rPr lang="en-US" dirty="0"/>
              <a:t>)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Password and authentication (cracking Linux crypt())</a:t>
            </a:r>
            <a:endParaRPr lang="en-US" dirty="0"/>
          </a:p>
          <a:p>
            <a:r>
              <a:rPr lang="en-US" dirty="0" smtClean="0"/>
              <a:t>For each topic chosen, you should</a:t>
            </a:r>
          </a:p>
          <a:p>
            <a:pPr lvl="1"/>
            <a:r>
              <a:rPr lang="en-US" dirty="0" smtClean="0"/>
              <a:t>1. Present a paper in the class; see paper choice in website</a:t>
            </a:r>
          </a:p>
          <a:p>
            <a:pPr lvl="1"/>
            <a:r>
              <a:rPr lang="en-US" dirty="0" smtClean="0"/>
              <a:t>2. Do the programming project of the topic</a:t>
            </a:r>
          </a:p>
          <a:p>
            <a:r>
              <a:rPr lang="en-US" dirty="0" smtClean="0"/>
              <a:t>For each topic, you will need to self-study but I will </a:t>
            </a:r>
          </a:p>
          <a:p>
            <a:pPr lvl="1"/>
            <a:r>
              <a:rPr lang="en-US" dirty="0" smtClean="0"/>
              <a:t>Give lectures introducing the basics. See website.</a:t>
            </a:r>
          </a:p>
          <a:p>
            <a:pPr lvl="1"/>
            <a:r>
              <a:rPr lang="en-US" dirty="0" smtClean="0"/>
              <a:t>Provide programming guidance.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4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Honor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Syracuse University has an Academic Integrity Policy</a:t>
            </a:r>
          </a:p>
          <a:p>
            <a:pPr lvl="1"/>
            <a:r>
              <a:rPr lang="en-US" dirty="0" smtClean="0"/>
              <a:t>Read it!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academicintegrity.syr.edu</a:t>
            </a:r>
            <a:r>
              <a:rPr lang="en-US" dirty="0">
                <a:hlinkClick r:id="rId2"/>
              </a:rPr>
              <a:t>/academic-integrity-policy/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Violations WILL be reported!</a:t>
            </a:r>
          </a:p>
          <a:p>
            <a:r>
              <a:rPr lang="en-US" dirty="0" smtClean="0"/>
              <a:t>Grading based on your own work</a:t>
            </a:r>
          </a:p>
          <a:p>
            <a:pPr lvl="1"/>
            <a:r>
              <a:rPr lang="en-US" dirty="0" smtClean="0"/>
              <a:t>Do NOT allow ANYONE see your work</a:t>
            </a:r>
          </a:p>
          <a:p>
            <a:pPr lvl="1"/>
            <a:r>
              <a:rPr lang="en-US" dirty="0" smtClean="0"/>
              <a:t>Do NOT try to look at ANYONE’s work</a:t>
            </a:r>
          </a:p>
          <a:p>
            <a:pPr lvl="1"/>
            <a:r>
              <a:rPr lang="en-US" dirty="0" smtClean="0"/>
              <a:t>ANYONE includes other students, friends, family, resources from the Internet, etc.</a:t>
            </a:r>
          </a:p>
          <a:p>
            <a:pPr lvl="1"/>
            <a:r>
              <a:rPr lang="en-US" dirty="0" smtClean="0"/>
              <a:t>Work includes code snippet, hw solutions, etc</a:t>
            </a:r>
          </a:p>
          <a:p>
            <a:r>
              <a:rPr lang="en-US" dirty="0" smtClean="0"/>
              <a:t>Penalties for cheating are high</a:t>
            </a:r>
          </a:p>
          <a:p>
            <a:pPr lvl="1"/>
            <a:r>
              <a:rPr lang="en-US" dirty="0" smtClean="0"/>
              <a:t>Best-case scenario: lose a letter grade</a:t>
            </a:r>
          </a:p>
          <a:p>
            <a:pPr lvl="1"/>
            <a:r>
              <a:rPr lang="en-US" dirty="0" smtClean="0"/>
              <a:t>Worst-case scenario: expelled from the University</a:t>
            </a:r>
          </a:p>
          <a:p>
            <a:pPr lvl="1"/>
            <a:r>
              <a:rPr lang="en-US" dirty="0" smtClean="0"/>
              <a:t>Don’t take chance! Cheating WILL be detected.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JUST DON’T CHEAT!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1131</TotalTime>
  <Words>502</Words>
  <Application>Microsoft Macintosh PowerPoint</Application>
  <PresentationFormat>On-screen Show (4:3)</PresentationFormat>
  <Paragraphs>85</Paragraphs>
  <Slides>10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CIS428/CIS628 Introduction to Cryptography</vt:lpstr>
      <vt:lpstr>Administrivia</vt:lpstr>
      <vt:lpstr>Learning Goal</vt:lpstr>
      <vt:lpstr>Why this course may be of your interest?</vt:lpstr>
      <vt:lpstr>Course structure</vt:lpstr>
      <vt:lpstr>Grading</vt:lpstr>
      <vt:lpstr>Class participation &amp; exercises</vt:lpstr>
      <vt:lpstr>Presentation and projects</vt:lpstr>
      <vt:lpstr>Honor Code</vt:lpstr>
      <vt:lpstr>Survey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Yuzhe</dc:creator>
  <cp:lastModifiedBy>Yuzhe</cp:lastModifiedBy>
  <cp:revision>46</cp:revision>
  <dcterms:created xsi:type="dcterms:W3CDTF">2017-01-21T17:44:32Z</dcterms:created>
  <dcterms:modified xsi:type="dcterms:W3CDTF">2019-08-27T11:18:19Z</dcterms:modified>
</cp:coreProperties>
</file>