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4" r:id="rId3"/>
    <p:sldId id="292" r:id="rId4"/>
    <p:sldId id="274" r:id="rId5"/>
    <p:sldId id="275" r:id="rId6"/>
    <p:sldId id="262" r:id="rId7"/>
    <p:sldId id="293" r:id="rId8"/>
    <p:sldId id="290" r:id="rId9"/>
    <p:sldId id="263" r:id="rId10"/>
    <p:sldId id="276" r:id="rId11"/>
    <p:sldId id="286" r:id="rId12"/>
    <p:sldId id="287" r:id="rId13"/>
    <p:sldId id="267" r:id="rId14"/>
    <p:sldId id="268" r:id="rId15"/>
    <p:sldId id="288" r:id="rId16"/>
    <p:sldId id="289" r:id="rId17"/>
    <p:sldId id="273" r:id="rId18"/>
    <p:sldId id="266" r:id="rId19"/>
    <p:sldId id="291" r:id="rId20"/>
    <p:sldId id="277" r:id="rId21"/>
    <p:sldId id="278" r:id="rId22"/>
    <p:sldId id="279" r:id="rId23"/>
    <p:sldId id="294" r:id="rId24"/>
    <p:sldId id="280" r:id="rId25"/>
    <p:sldId id="281" r:id="rId26"/>
    <p:sldId id="282" r:id="rId27"/>
    <p:sldId id="283" r:id="rId28"/>
    <p:sldId id="284" r:id="rId29"/>
    <p:sldId id="285" r:id="rId30"/>
    <p:sldId id="260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9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9FC95-DD61-412C-8F29-689FDAB45DE7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437D2-1956-4AFE-8ABE-FA2782BFC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4C63B-9A8A-4C8A-9E68-5B82F7B77CCC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CCE78-5948-4549-912C-B1BB7E713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CCE78-5948-4549-912C-B1BB7E71393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CCE78-5948-4549-912C-B1BB7E71393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Least</a:t>
            </a:r>
            <a:r>
              <a:rPr lang="en-US" baseline="0" dirty="0" smtClean="0"/>
              <a:t> Square Linear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CCE78-5948-4549-912C-B1BB7E71393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F(x)</a:t>
            </a:r>
            <a:r>
              <a:rPr lang="en-US" baseline="0" dirty="0" smtClean="0"/>
              <a:t> is least square linear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CCE78-5948-4549-912C-B1BB7E71393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% of samples for genotype</a:t>
            </a:r>
            <a:r>
              <a:rPr lang="en-US" baseline="0" dirty="0" smtClean="0"/>
              <a:t> was correctly predicted</a:t>
            </a:r>
          </a:p>
          <a:p>
            <a:r>
              <a:rPr lang="en-US" baseline="0" dirty="0" smtClean="0"/>
              <a:t>Baseline accuracy is 35% 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CCE78-5948-4549-912C-B1BB7E71393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6AEE-2160-4945-81CA-38EE3D6E7629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D83A-D2AD-4D35-8467-1447EBD9DA4C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D728-F442-4CF2-817A-2A52B29FEA10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529F-8CF0-4D44-AA6B-EFCE78E90030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C94D-1D97-42EB-AE19-EF94CBD046E2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2B57-B95F-473A-84C3-4A52C1D3F1E5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B0DC-3904-40D6-8FAC-0AC44DFE14A9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0D53-AE38-4704-B60C-D9C09A802587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F8B7-88AD-4F7B-A9C4-B8704E08BFDF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761-4D33-4CBB-9CBF-40A3FD9FEB24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CB23-1B95-40C3-8C4D-4A9FE0A57101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4FB9-2B43-4EC7-8C28-B8F3551E2905}" type="datetime1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Differential </a:t>
            </a:r>
            <a:r>
              <a:rPr smtClean="0"/>
              <a:t>Privacy</a:t>
            </a:r>
            <a:r>
              <a:rPr lang="en-US" dirty="0" smtClean="0"/>
              <a:t> -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		Presented By</a:t>
            </a:r>
          </a:p>
          <a:p>
            <a:pPr algn="r"/>
            <a:r>
              <a:rPr lang="en-US" dirty="0" smtClean="0"/>
              <a:t>Nikhil M Chandrappa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Operations Supported by PINQ</a:t>
            </a:r>
          </a:p>
          <a:p>
            <a:pPr>
              <a:buFontTx/>
              <a:buChar char="-"/>
            </a:pPr>
            <a:r>
              <a:rPr lang="en-US" sz="1800" dirty="0" smtClean="0"/>
              <a:t>Aggregation</a:t>
            </a:r>
          </a:p>
          <a:p>
            <a:pPr>
              <a:buFontTx/>
              <a:buChar char="-"/>
            </a:pPr>
            <a:r>
              <a:rPr lang="en-US" sz="1800" dirty="0" smtClean="0"/>
              <a:t>Transformation</a:t>
            </a:r>
          </a:p>
          <a:p>
            <a:pPr>
              <a:buFontTx/>
              <a:buChar char="-"/>
            </a:pPr>
            <a:r>
              <a:rPr lang="en-US" sz="1800" dirty="0" smtClean="0"/>
              <a:t>Composition</a:t>
            </a:r>
          </a:p>
          <a:p>
            <a:pPr>
              <a:buFontTx/>
              <a:buChar char="-"/>
            </a:pPr>
            <a:r>
              <a:rPr lang="en-US" sz="1800" dirty="0" smtClean="0"/>
              <a:t>Partition [specific to PINQ</a:t>
            </a:r>
            <a:r>
              <a:rPr lang="en-US" sz="1800" dirty="0" smtClean="0"/>
              <a:t>]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Doesn’t Support</a:t>
            </a:r>
          </a:p>
          <a:p>
            <a:pPr>
              <a:buFontTx/>
              <a:buChar char="-"/>
            </a:pPr>
            <a:r>
              <a:rPr lang="en-US" sz="1800" dirty="0" smtClean="0"/>
              <a:t>Enumeration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PINQ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PINQueryable</a:t>
            </a:r>
            <a:r>
              <a:rPr lang="en-US" sz="1800" dirty="0" smtClean="0"/>
              <a:t>&lt;T&gt;</a:t>
            </a:r>
          </a:p>
          <a:p>
            <a:pPr>
              <a:buFontTx/>
              <a:buChar char="-"/>
            </a:pPr>
            <a:r>
              <a:rPr lang="en-US" sz="1800" dirty="0" smtClean="0"/>
              <a:t>is based on </a:t>
            </a:r>
            <a:r>
              <a:rPr lang="en-US" sz="1800" dirty="0" err="1" smtClean="0"/>
              <a:t>c#’s</a:t>
            </a:r>
            <a:r>
              <a:rPr lang="en-US" sz="1800" dirty="0" smtClean="0"/>
              <a:t> </a:t>
            </a:r>
            <a:r>
              <a:rPr lang="en-US" sz="1800" dirty="0" err="1" smtClean="0"/>
              <a:t>IQueryable</a:t>
            </a:r>
            <a:r>
              <a:rPr lang="en-US" sz="1800" dirty="0" smtClean="0"/>
              <a:t>&lt;T&gt;</a:t>
            </a:r>
          </a:p>
          <a:p>
            <a:pPr>
              <a:buFontTx/>
              <a:buChar char="-"/>
            </a:pPr>
            <a:r>
              <a:rPr lang="en-US" sz="1800" dirty="0" smtClean="0"/>
              <a:t>Data in itself is unprotected</a:t>
            </a:r>
          </a:p>
          <a:p>
            <a:pPr>
              <a:buFontTx/>
              <a:buChar char="-"/>
            </a:pPr>
            <a:r>
              <a:rPr lang="en-US" sz="1800" dirty="0" smtClean="0"/>
              <a:t>Differential privacy is provided </a:t>
            </a:r>
            <a:r>
              <a:rPr lang="en-US" sz="1800" dirty="0" err="1" smtClean="0"/>
              <a:t>PINQAgent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PINQ doesn’t provide execution engine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19200"/>
            <a:ext cx="387870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PINQAgent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09696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Data providers have to set the privacy requirements of a dataset</a:t>
            </a:r>
          </a:p>
          <a:p>
            <a:r>
              <a:rPr lang="en-US" sz="1800" dirty="0" smtClean="0"/>
              <a:t>Privacy budget determines the access on a </a:t>
            </a:r>
            <a:r>
              <a:rPr lang="en-US" sz="1800" dirty="0" smtClean="0"/>
              <a:t>dataset</a:t>
            </a:r>
          </a:p>
          <a:p>
            <a:r>
              <a:rPr lang="en-US" sz="1800" dirty="0" smtClean="0"/>
              <a:t>Privacy policy can be different for different level of users</a:t>
            </a:r>
          </a:p>
          <a:p>
            <a:r>
              <a:rPr lang="en-US" sz="1800" dirty="0" smtClean="0"/>
              <a:t>Privacy enforcement can be achieved by implementing </a:t>
            </a:r>
            <a:r>
              <a:rPr lang="en-US" sz="1800" dirty="0" err="1" smtClean="0"/>
              <a:t>PINQAgent</a:t>
            </a:r>
            <a:r>
              <a:rPr lang="en-US" sz="1800" dirty="0" smtClean="0"/>
              <a:t>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616134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Aggregations: Noisy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500" dirty="0" smtClean="0"/>
              <a:t> - Differential privacy is obtained by adding  Laplace noise</a:t>
            </a:r>
          </a:p>
          <a:p>
            <a:pPr>
              <a:buNone/>
            </a:pPr>
            <a:r>
              <a:rPr lang="en-US" sz="4500" dirty="0" smtClean="0"/>
              <a:t> </a:t>
            </a:r>
            <a:r>
              <a:rPr lang="en-US" sz="4500" dirty="0" smtClean="0"/>
              <a:t>- PINQ supports </a:t>
            </a:r>
            <a:r>
              <a:rPr lang="en-US" sz="4500" dirty="0" err="1" smtClean="0"/>
              <a:t>NoisyCount</a:t>
            </a:r>
            <a:r>
              <a:rPr lang="en-US" sz="4500" dirty="0" smtClean="0"/>
              <a:t>, </a:t>
            </a:r>
            <a:r>
              <a:rPr lang="en-US" sz="4500" dirty="0" err="1" smtClean="0"/>
              <a:t>NoisySum</a:t>
            </a:r>
            <a:r>
              <a:rPr lang="en-US" sz="4500" dirty="0" smtClean="0"/>
              <a:t>, </a:t>
            </a:r>
            <a:r>
              <a:rPr lang="en-US" sz="4500" dirty="0" err="1" smtClean="0"/>
              <a:t>NoisyAbg</a:t>
            </a:r>
            <a:r>
              <a:rPr lang="en-US" sz="4500" dirty="0" smtClean="0"/>
              <a:t>, </a:t>
            </a:r>
            <a:r>
              <a:rPr lang="en-US" sz="4500" dirty="0" err="1" smtClean="0"/>
              <a:t>NoisyMed</a:t>
            </a:r>
            <a:endParaRPr lang="en-US" sz="45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676400"/>
            <a:ext cx="3894139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657600"/>
            <a:ext cx="46291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Transformations Supported by PINQ,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and Select</a:t>
            </a:r>
          </a:p>
          <a:p>
            <a:pPr>
              <a:buFontTx/>
              <a:buChar char="-"/>
            </a:pPr>
            <a:r>
              <a:rPr lang="en-US" sz="1800" dirty="0" smtClean="0"/>
              <a:t>Output changes by at most one with change in a input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Groupby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-    Change in input can change at most two output records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Join</a:t>
            </a:r>
          </a:p>
          <a:p>
            <a:pPr>
              <a:buNone/>
            </a:pPr>
            <a:r>
              <a:rPr lang="en-US" sz="1800" dirty="0" smtClean="0"/>
              <a:t>-  Is restricted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731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Transformation results in a new </a:t>
            </a:r>
            <a:r>
              <a:rPr lang="en-US" sz="1800" dirty="0" err="1" smtClean="0"/>
              <a:t>PINQueryable</a:t>
            </a:r>
            <a:r>
              <a:rPr lang="en-US" sz="1800" dirty="0" smtClean="0"/>
              <a:t> and </a:t>
            </a:r>
            <a:r>
              <a:rPr lang="en-US" sz="1800" dirty="0" err="1" smtClean="0"/>
              <a:t>PINQAgent</a:t>
            </a:r>
            <a:endParaRPr lang="en-US" sz="1800" dirty="0" smtClean="0"/>
          </a:p>
          <a:p>
            <a:r>
              <a:rPr lang="en-US" sz="1800" dirty="0" smtClean="0"/>
              <a:t>Queries are forwarded </a:t>
            </a:r>
            <a:r>
              <a:rPr lang="en-US" sz="1800" dirty="0" err="1" smtClean="0"/>
              <a:t>recurisvely</a:t>
            </a:r>
            <a:r>
              <a:rPr lang="en-US" sz="1800" dirty="0" smtClean="0"/>
              <a:t>, with appropriate value of epsilon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48387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086600" cy="415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1800" dirty="0" smtClean="0"/>
              <a:t>Sequential Composition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- subsequent computations incorporate the outcomes of preceding computations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- </a:t>
            </a:r>
            <a:r>
              <a:rPr lang="el-GR" sz="1800" dirty="0" smtClean="0"/>
              <a:t>ε</a:t>
            </a:r>
            <a:r>
              <a:rPr lang="en-US" sz="1800" dirty="0" smtClean="0"/>
              <a:t> value of each query will be added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Parallel Composition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- disjoint queries cost only maximum privacy differential</a:t>
            </a:r>
          </a:p>
          <a:p>
            <a:pPr>
              <a:buNone/>
            </a:pPr>
            <a:r>
              <a:rPr lang="en-US" sz="1800" dirty="0" smtClean="0"/>
              <a:t>Partition Operator</a:t>
            </a:r>
          </a:p>
          <a:p>
            <a:pPr>
              <a:buFontTx/>
              <a:buChar char="-"/>
            </a:pPr>
            <a:r>
              <a:rPr lang="en-US" sz="1800" dirty="0" smtClean="0"/>
              <a:t>Works on disjoint sets</a:t>
            </a:r>
          </a:p>
          <a:p>
            <a:pPr>
              <a:buFontTx/>
              <a:buChar char="-"/>
            </a:pPr>
            <a:r>
              <a:rPr lang="en-US" sz="1800" dirty="0" smtClean="0"/>
              <a:t>Analyst must explicitly provide set of candidate keys</a:t>
            </a:r>
          </a:p>
          <a:p>
            <a:pPr>
              <a:buFontTx/>
              <a:buChar char="-"/>
            </a:pPr>
            <a:r>
              <a:rPr lang="en-US" sz="1800" dirty="0" smtClean="0"/>
              <a:t>Analyst is rewarded by set of </a:t>
            </a:r>
            <a:r>
              <a:rPr lang="en-US" sz="1800" dirty="0" err="1" smtClean="0"/>
              <a:t>PINQueryable</a:t>
            </a:r>
            <a:r>
              <a:rPr lang="en-US" sz="1800" dirty="0" smtClean="0"/>
              <a:t> objects</a:t>
            </a:r>
          </a:p>
          <a:p>
            <a:pPr>
              <a:buFontTx/>
              <a:buChar char="-"/>
            </a:pPr>
            <a:r>
              <a:rPr lang="en-US" sz="1800" dirty="0" err="1" smtClean="0"/>
              <a:t>PINQAgents</a:t>
            </a:r>
            <a:r>
              <a:rPr lang="en-US" sz="1800" dirty="0" smtClean="0"/>
              <a:t> of these objects reference </a:t>
            </a:r>
            <a:r>
              <a:rPr lang="en-US" sz="1800" dirty="0" err="1" smtClean="0"/>
              <a:t>PINQAgent</a:t>
            </a:r>
            <a:r>
              <a:rPr lang="en-US" sz="1800" dirty="0" smtClean="0"/>
              <a:t> of same source data</a:t>
            </a:r>
          </a:p>
          <a:p>
            <a:pPr>
              <a:buFontTx/>
              <a:buChar char="-"/>
            </a:pPr>
            <a:r>
              <a:rPr lang="en-US" sz="1800" dirty="0" smtClean="0"/>
              <a:t>It is implemented using a shared vector of maximum value of epsilon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/>
              <a:t>PINQ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8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7957532" cy="3284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24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Paper 2 – Privacy In Pharmacogenetics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Background on Differential Privacy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PINQ </a:t>
            </a:r>
          </a:p>
          <a:p>
            <a:pPr marL="514350" indent="-514350">
              <a:buNone/>
            </a:pPr>
            <a:r>
              <a:rPr lang="en-US" sz="1800" dirty="0" smtClean="0"/>
              <a:t>      </a:t>
            </a:r>
            <a:r>
              <a:rPr lang="en-US" sz="1800" dirty="0" smtClean="0"/>
              <a:t>    - </a:t>
            </a:r>
            <a:r>
              <a:rPr lang="en-US" sz="1800" dirty="0" smtClean="0"/>
              <a:t>Introduction</a:t>
            </a:r>
          </a:p>
          <a:p>
            <a:pPr marL="514350" indent="-514350">
              <a:buNone/>
            </a:pPr>
            <a:r>
              <a:rPr lang="en-US" sz="1800" dirty="0" smtClean="0"/>
              <a:t>          - Design and Implementation</a:t>
            </a:r>
          </a:p>
          <a:p>
            <a:pPr marL="514350" indent="-514350">
              <a:buNone/>
            </a:pPr>
            <a:r>
              <a:rPr lang="en-US" sz="1800" dirty="0" smtClean="0"/>
              <a:t>3.      Privacy in Pharmacogenetics</a:t>
            </a:r>
          </a:p>
          <a:p>
            <a:pPr marL="514350" indent="-514350">
              <a:buNone/>
            </a:pPr>
            <a:r>
              <a:rPr lang="en-US" sz="1800" dirty="0" smtClean="0"/>
              <a:t>          - Background</a:t>
            </a:r>
            <a:endParaRPr lang="en-US" sz="1800" dirty="0" smtClean="0"/>
          </a:p>
          <a:p>
            <a:pPr marL="514350" indent="-514350">
              <a:buNone/>
            </a:pPr>
            <a:r>
              <a:rPr lang="en-US" sz="1800" dirty="0" smtClean="0"/>
              <a:t>      </a:t>
            </a:r>
            <a:r>
              <a:rPr lang="en-US" sz="1800" dirty="0" smtClean="0"/>
              <a:t>    - Model Inversion</a:t>
            </a:r>
            <a:endParaRPr lang="en-US" sz="1800" dirty="0" smtClean="0"/>
          </a:p>
          <a:p>
            <a:pPr marL="514350" indent="-514350">
              <a:buNone/>
            </a:pPr>
            <a:r>
              <a:rPr lang="en-US" sz="1800" dirty="0" smtClean="0"/>
              <a:t>          - </a:t>
            </a:r>
            <a:r>
              <a:rPr lang="en-US" sz="1800" dirty="0" smtClean="0"/>
              <a:t>Results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In Pharmacogenetics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Background</a:t>
            </a:r>
          </a:p>
          <a:p>
            <a:pPr>
              <a:buFontTx/>
              <a:buChar char="-"/>
            </a:pPr>
            <a:r>
              <a:rPr lang="en-US" sz="1800" dirty="0" smtClean="0"/>
              <a:t>What is Pharmacogenetics?</a:t>
            </a:r>
          </a:p>
          <a:p>
            <a:pPr>
              <a:buFontTx/>
              <a:buChar char="-"/>
            </a:pPr>
            <a:r>
              <a:rPr lang="en-US" sz="1800" dirty="0" smtClean="0"/>
              <a:t>Warfin and Initial dosage</a:t>
            </a:r>
          </a:p>
          <a:p>
            <a:pPr>
              <a:buFontTx/>
              <a:buChar char="-"/>
            </a:pPr>
            <a:r>
              <a:rPr lang="en-US" sz="1800" dirty="0" smtClean="0"/>
              <a:t>International Normalized Ratio (INR)</a:t>
            </a:r>
          </a:p>
          <a:p>
            <a:pPr>
              <a:buFontTx/>
              <a:buChar char="-"/>
            </a:pPr>
            <a:r>
              <a:rPr lang="en-US" sz="1800" dirty="0" smtClean="0"/>
              <a:t>Genes: VKORC1, CYP2C9 [ 54% of </a:t>
            </a:r>
            <a:r>
              <a:rPr lang="en-US" sz="1800" dirty="0" err="1" smtClean="0"/>
              <a:t>warfin</a:t>
            </a:r>
            <a:r>
              <a:rPr lang="en-US" sz="1800" dirty="0" smtClean="0"/>
              <a:t> dosage requirement]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dirty="0" smtClean="0"/>
              <a:t>Dataset</a:t>
            </a:r>
          </a:p>
          <a:p>
            <a:pPr>
              <a:buFontTx/>
              <a:buChar char="-"/>
            </a:pPr>
            <a:r>
              <a:rPr lang="en-US" sz="1800" dirty="0" smtClean="0"/>
              <a:t>Containing information on demographics, genetics markers and Clinical Histories of Patients</a:t>
            </a:r>
          </a:p>
          <a:p>
            <a:pPr>
              <a:buFontTx/>
              <a:buChar char="-"/>
            </a:pPr>
            <a:r>
              <a:rPr lang="en-US" sz="1800" dirty="0" smtClean="0"/>
              <a:t>Divided in to training cohort and validation cohort</a:t>
            </a:r>
          </a:p>
          <a:p>
            <a:pPr>
              <a:buFontTx/>
              <a:buChar char="-"/>
            </a:pPr>
            <a:r>
              <a:rPr lang="en-US" sz="1800" dirty="0" smtClean="0"/>
              <a:t>Restricted to patients with target INR in the range 2-3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Pharmacogenetic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392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Problem Statement</a:t>
            </a:r>
          </a:p>
          <a:p>
            <a:pPr>
              <a:buFontTx/>
              <a:buChar char="-"/>
            </a:pPr>
            <a:r>
              <a:rPr lang="en-US" sz="1800" dirty="0" smtClean="0"/>
              <a:t>Risk </a:t>
            </a:r>
            <a:r>
              <a:rPr lang="en-US" sz="1800" dirty="0" smtClean="0"/>
              <a:t>Involved in releasing regression models trained over private data </a:t>
            </a:r>
          </a:p>
          <a:p>
            <a:pPr>
              <a:buFontTx/>
              <a:buChar char="-"/>
            </a:pPr>
            <a:r>
              <a:rPr lang="en-US" sz="1800" dirty="0" smtClean="0"/>
              <a:t>using differential privacy in </a:t>
            </a:r>
            <a:r>
              <a:rPr lang="en-US" sz="1800" dirty="0" smtClean="0"/>
              <a:t>Pharmacogenetic models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Utility of differential private Pharmacogenetic models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19200"/>
            <a:ext cx="62866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1752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Attack model assumes that Adversary has access to the following,</a:t>
            </a:r>
          </a:p>
          <a:p>
            <a:pPr>
              <a:buFontTx/>
              <a:buChar char="-"/>
            </a:pPr>
            <a:r>
              <a:rPr lang="en-US" sz="1800" dirty="0" smtClean="0"/>
              <a:t>Basic Demographics (race, height, weight)</a:t>
            </a:r>
          </a:p>
          <a:p>
            <a:pPr>
              <a:buFontTx/>
              <a:buChar char="-"/>
            </a:pPr>
            <a:r>
              <a:rPr lang="en-US" sz="1800" dirty="0" smtClean="0"/>
              <a:t>Stable Warfin dosage of target</a:t>
            </a:r>
          </a:p>
          <a:p>
            <a:pPr>
              <a:buFontTx/>
              <a:buChar char="-"/>
            </a:pPr>
            <a:r>
              <a:rPr lang="en-US" sz="1800" dirty="0" smtClean="0"/>
              <a:t>Black box access to Pharmacogenetics model</a:t>
            </a:r>
          </a:p>
          <a:p>
            <a:pPr>
              <a:buFontTx/>
              <a:buChar char="-"/>
            </a:pPr>
            <a:r>
              <a:rPr lang="en-US" sz="1800" dirty="0" smtClean="0"/>
              <a:t>Marginal priors on patient distribution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8006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Intuition behind model inversion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the rows in the database that have similar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warfin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Fill the unknown with priors and check the model’s response value with target value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rows which are potential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match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be weighted and target attribute with highest weight is outputted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352800"/>
            <a:ext cx="7620000" cy="12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0"/>
            <a:ext cx="8229600" cy="147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788949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Compared against “best possible” results achieved using multinomial logistic regression model</a:t>
            </a:r>
          </a:p>
          <a:p>
            <a:r>
              <a:rPr lang="en-US" sz="1800" dirty="0" smtClean="0"/>
              <a:t>Prediction of VKORC1 is close to ideal accuracy</a:t>
            </a:r>
          </a:p>
          <a:p>
            <a:r>
              <a:rPr lang="en-US" sz="1800" dirty="0" smtClean="0"/>
              <a:t>Only 5% less accurate with all the background information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219200"/>
            <a:ext cx="4495800" cy="382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of Privacy: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They Use publically available implementation of differentially private machine learning algorithms,</a:t>
            </a:r>
          </a:p>
          <a:p>
            <a:pPr>
              <a:buFontTx/>
              <a:buChar char="-"/>
            </a:pPr>
            <a:r>
              <a:rPr lang="en-US" sz="1800" dirty="0" smtClean="0"/>
              <a:t>Private projected histograms</a:t>
            </a:r>
          </a:p>
          <a:p>
            <a:pPr>
              <a:buFontTx/>
              <a:buChar char="-"/>
            </a:pPr>
            <a:r>
              <a:rPr lang="en-US" sz="1800" dirty="0" smtClean="0"/>
              <a:t>Functional mechanism for learning private linear regression</a:t>
            </a:r>
          </a:p>
          <a:p>
            <a:pPr>
              <a:buFontTx/>
              <a:buChar char="-"/>
            </a:pPr>
            <a:r>
              <a:rPr lang="en-US" sz="1800" dirty="0" smtClean="0"/>
              <a:t>Determine the impact of differential private mechanism in effectiveness of dosage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Simulation Settings</a:t>
            </a:r>
          </a:p>
          <a:p>
            <a:pPr>
              <a:buFontTx/>
              <a:buChar char="-"/>
            </a:pPr>
            <a:r>
              <a:rPr lang="en-US" sz="1800" dirty="0" smtClean="0"/>
              <a:t>Enrollment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800" dirty="0" smtClean="0"/>
              <a:t>Initial Dosing</a:t>
            </a:r>
          </a:p>
          <a:p>
            <a:pPr>
              <a:buFontTx/>
              <a:buChar char="-"/>
            </a:pPr>
            <a:r>
              <a:rPr lang="en-US" sz="1800" dirty="0" smtClean="0"/>
              <a:t>Does Titration</a:t>
            </a:r>
          </a:p>
          <a:p>
            <a:pPr>
              <a:buFontTx/>
              <a:buChar char="-"/>
            </a:pPr>
            <a:r>
              <a:rPr lang="en-US" sz="1800" dirty="0" smtClean="0"/>
              <a:t>Result</a:t>
            </a:r>
          </a:p>
          <a:p>
            <a:pPr>
              <a:buFontTx/>
              <a:buChar char="-"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Clinical Trail Simulation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40969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91200" y="1676400"/>
            <a:ext cx="28956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dirty="0" smtClean="0"/>
              <a:t>Three simulation dosing algorithms: standard, genomic and Private – </a:t>
            </a:r>
            <a:r>
              <a:rPr lang="en-US" dirty="0" smtClean="0"/>
              <a:t>genomic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PK/PD Model is used to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predicit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INR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respose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warfarin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Warfin Dosing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800" dirty="0" smtClean="0"/>
              <a:t>Differentially private models are constructed with different privacy budget </a:t>
            </a:r>
          </a:p>
          <a:p>
            <a:pPr>
              <a:buNone/>
            </a:pPr>
            <a:r>
              <a:rPr lang="en-US" sz="1800" dirty="0" smtClean="0"/>
              <a:t>                 </a:t>
            </a:r>
            <a:r>
              <a:rPr lang="el-GR" sz="1800" dirty="0" smtClean="0"/>
              <a:t>ε</a:t>
            </a:r>
            <a:r>
              <a:rPr lang="en-US" sz="1800" dirty="0" smtClean="0"/>
              <a:t> = 0.25, 1, 5, 20, 100</a:t>
            </a:r>
          </a:p>
          <a:p>
            <a:pPr>
              <a:buFontTx/>
              <a:buChar char="-"/>
            </a:pPr>
            <a:r>
              <a:rPr lang="en-US" sz="1800" dirty="0" smtClean="0"/>
              <a:t>Average </a:t>
            </a:r>
            <a:r>
              <a:rPr lang="en-US" sz="1800" dirty="0" smtClean="0"/>
              <a:t>error of DP models is quite high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24000"/>
            <a:ext cx="567640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Patient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/>
              <a:t>Sorensen et al. analysis of correlation between store and bleeding events for patients undergoing </a:t>
            </a:r>
            <a:r>
              <a:rPr lang="en-US" sz="1800" dirty="0" err="1" smtClean="0"/>
              <a:t>warfarin</a:t>
            </a:r>
            <a:r>
              <a:rPr lang="en-US" sz="1800" dirty="0" smtClean="0"/>
              <a:t> treatment at varying INR levels</a:t>
            </a:r>
          </a:p>
          <a:p>
            <a:r>
              <a:rPr lang="en-US" sz="1800" dirty="0" smtClean="0"/>
              <a:t>Probability of events from above study is used as measure for INR levels produced by PK/PD </a:t>
            </a:r>
          </a:p>
          <a:p>
            <a:r>
              <a:rPr lang="en-US" sz="1800" dirty="0" smtClean="0"/>
              <a:t>Reasonable privacy budget of </a:t>
            </a:r>
            <a:r>
              <a:rPr lang="el-GR" sz="1800" dirty="0" smtClean="0"/>
              <a:t>ε</a:t>
            </a:r>
            <a:r>
              <a:rPr lang="en-US" sz="1800" dirty="0" smtClean="0"/>
              <a:t> =5, resulted in greater risk of stroke, bleeding and fatality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34811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Patient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487363"/>
          </a:xfrm>
        </p:spPr>
        <p:txBody>
          <a:bodyPr/>
          <a:lstStyle/>
          <a:p>
            <a:r>
              <a:rPr lang="en-US" sz="1800" dirty="0" smtClean="0"/>
              <a:t> </a:t>
            </a:r>
            <a:r>
              <a:rPr lang="el-GR" sz="1800" dirty="0" smtClean="0"/>
              <a:t>ε</a:t>
            </a:r>
            <a:r>
              <a:rPr lang="en-US" sz="1800" dirty="0" smtClean="0"/>
              <a:t> &gt; 20 provided good results, however it yields little privacy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61650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1800" dirty="0" smtClean="0"/>
              <a:t>Wealth of information about individuals is available</a:t>
            </a:r>
          </a:p>
          <a:p>
            <a:pPr>
              <a:buFontTx/>
              <a:buChar char="-"/>
            </a:pPr>
            <a:r>
              <a:rPr lang="en-US" sz="1800" dirty="0" smtClean="0"/>
              <a:t>Data analysts can use it for finding exciting new patterns </a:t>
            </a:r>
          </a:p>
          <a:p>
            <a:pPr>
              <a:buFontTx/>
              <a:buChar char="-"/>
            </a:pPr>
            <a:r>
              <a:rPr lang="en-US" sz="1800" dirty="0" smtClean="0"/>
              <a:t>Data collectors only release privatized or aggregated results</a:t>
            </a:r>
          </a:p>
          <a:p>
            <a:pPr>
              <a:buFontTx/>
              <a:buChar char="-"/>
            </a:pPr>
            <a:r>
              <a:rPr lang="en-US" sz="1800" dirty="0" smtClean="0"/>
              <a:t>Security violations caused by Netflix and AOL datasets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Question: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How many people in our class are married?</a:t>
            </a:r>
          </a:p>
          <a:p>
            <a:pPr>
              <a:buNone/>
            </a:pPr>
            <a:endParaRPr lang="en-US" sz="1800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C. </a:t>
            </a:r>
            <a:r>
              <a:rPr lang="en-US" sz="1600" dirty="0" err="1" smtClean="0"/>
              <a:t>Dwork</a:t>
            </a:r>
            <a:r>
              <a:rPr lang="en-US" sz="1600" dirty="0" smtClean="0"/>
              <a:t>, “Differential privacy,” in ICALP, 2006, pp. 1–12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Privacy in Pharmacogenetics: An End-to-End Case Study of Personalized </a:t>
            </a:r>
            <a:r>
              <a:rPr lang="en-US" sz="1600" dirty="0" err="1" smtClean="0"/>
              <a:t>Warfarin</a:t>
            </a:r>
            <a:r>
              <a:rPr lang="en-US" sz="1600" dirty="0" smtClean="0"/>
              <a:t> Dosing, </a:t>
            </a:r>
            <a:r>
              <a:rPr lang="en-US" sz="1600" dirty="0" smtClean="0"/>
              <a:t>SEC14</a:t>
            </a:r>
          </a:p>
          <a:p>
            <a:r>
              <a:rPr lang="en-US" sz="1600" dirty="0" smtClean="0"/>
              <a:t>PINQ: Privacy Integrated Queries, </a:t>
            </a:r>
            <a:r>
              <a:rPr lang="en-US" sz="1600" dirty="0" smtClean="0"/>
              <a:t>SIGMOD09</a:t>
            </a:r>
          </a:p>
          <a:p>
            <a:r>
              <a:rPr lang="en-US" sz="1600" dirty="0" smtClean="0"/>
              <a:t>Video : </a:t>
            </a:r>
            <a:r>
              <a:rPr lang="en-US" sz="1600" dirty="0" smtClean="0"/>
              <a:t>CERIAS Security </a:t>
            </a:r>
            <a:r>
              <a:rPr lang="en-US" sz="1600" dirty="0" smtClean="0"/>
              <a:t>Seminar, </a:t>
            </a:r>
            <a:r>
              <a:rPr lang="en-US" sz="1600" dirty="0" smtClean="0"/>
              <a:t>CRCS Lunch </a:t>
            </a:r>
            <a:r>
              <a:rPr lang="en-US" sz="1600" dirty="0" smtClean="0"/>
              <a:t>Seminar</a:t>
            </a:r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Will you consider it safe?</a:t>
            </a:r>
          </a:p>
          <a:p>
            <a:pPr>
              <a:buFontTx/>
              <a:buChar char="-"/>
            </a:pPr>
            <a:r>
              <a:rPr lang="en-US" sz="1800" dirty="0" smtClean="0"/>
              <a:t>If data you have given has no impact on the results</a:t>
            </a:r>
          </a:p>
          <a:p>
            <a:pPr>
              <a:buFontTx/>
              <a:buChar char="-"/>
            </a:pPr>
            <a:r>
              <a:rPr lang="en-US" sz="1800" dirty="0" smtClean="0"/>
              <a:t>If attacker could not infer any new information about me looking at the results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886700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Privacy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Definition: A randomized computation M gives </a:t>
            </a:r>
            <a:r>
              <a:rPr lang="el-GR" sz="1800" dirty="0" smtClean="0"/>
              <a:t>ε</a:t>
            </a:r>
            <a:r>
              <a:rPr lang="en-US" sz="1800" dirty="0" smtClean="0"/>
              <a:t>-differential privacy </a:t>
            </a:r>
            <a:r>
              <a:rPr lang="en-US" sz="1800" dirty="0" err="1" smtClean="0"/>
              <a:t>iff</a:t>
            </a:r>
            <a:r>
              <a:rPr lang="en-US" sz="1800" dirty="0" smtClean="0"/>
              <a:t> for all input data sets A, B and all S ⊆ Range(M),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Pr[M(A) ∈ S] ≤ Pr[M(B) ∈ S] ×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Ensures: Any event S “Equally Likely” with/without your data. Does not prevent disclosure. Ensures disclosure is not our fault.</a:t>
            </a:r>
          </a:p>
          <a:p>
            <a:pPr>
              <a:buNone/>
            </a:pPr>
            <a:r>
              <a:rPr lang="en-US" sz="1800" dirty="0" smtClean="0"/>
              <a:t>[from work w/Cynthia </a:t>
            </a:r>
            <a:r>
              <a:rPr lang="en-US" sz="1800" dirty="0" err="1" smtClean="0"/>
              <a:t>Dwork</a:t>
            </a:r>
            <a:r>
              <a:rPr lang="en-US" sz="1800" dirty="0" smtClean="0"/>
              <a:t> , </a:t>
            </a:r>
            <a:r>
              <a:rPr lang="en-US" sz="1800" dirty="0" err="1" smtClean="0"/>
              <a:t>K.Nissim</a:t>
            </a:r>
            <a:r>
              <a:rPr lang="en-US" sz="1800" dirty="0" smtClean="0"/>
              <a:t>, and </a:t>
            </a:r>
            <a:r>
              <a:rPr lang="en-US" sz="1800" dirty="0" err="1" smtClean="0"/>
              <a:t>A.Smith</a:t>
            </a:r>
            <a:r>
              <a:rPr lang="en-US" sz="1800" dirty="0" smtClean="0"/>
              <a:t> ]</a:t>
            </a:r>
          </a:p>
          <a:p>
            <a:pPr>
              <a:buNone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Participant thinks considerably different outcome is produced without their participation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If disclosure should happen, its in appropriate to charge mechanism for mishandling participant data</a:t>
            </a:r>
          </a:p>
          <a:p>
            <a:pPr>
              <a:buFontTx/>
              <a:buChar char="-"/>
            </a:pPr>
            <a:r>
              <a:rPr lang="en-US" sz="1800" dirty="0" smtClean="0"/>
              <a:t>Mechanism is differentially private, not the data set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438400"/>
            <a:ext cx="373063" cy="51117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968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Given that D1 and D2 are two data sets that differ in exactly one person, and F(D) = X is a deterministic, non – privatized function over dataset D, which returns a vector X of k real number results.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Then the </a:t>
            </a:r>
            <a:r>
              <a:rPr lang="en-US" sz="1800" b="1" dirty="0" smtClean="0"/>
              <a:t>Global Sensitivity </a:t>
            </a:r>
            <a:r>
              <a:rPr lang="en-US" sz="1800" dirty="0" smtClean="0"/>
              <a:t>of F is: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Worst case difference is that caused adding or removing one record from the dataset</a:t>
            </a:r>
          </a:p>
          <a:p>
            <a:pPr>
              <a:buFontTx/>
              <a:buChar char="-"/>
            </a:pPr>
            <a:r>
              <a:rPr lang="en-US" sz="1800" dirty="0" smtClean="0"/>
              <a:t>Amount of noise added is proportional to </a:t>
            </a:r>
            <a:r>
              <a:rPr lang="en-US" sz="1800" dirty="0" smtClean="0"/>
              <a:t>sensitivity of query</a:t>
            </a:r>
          </a:p>
          <a:p>
            <a:pPr>
              <a:buFontTx/>
              <a:buChar char="-"/>
            </a:pPr>
            <a:r>
              <a:rPr lang="en-US" sz="1800" dirty="0" smtClean="0"/>
              <a:t>Adding noise is essential to make deterministic query into differentially private</a:t>
            </a:r>
          </a:p>
          <a:p>
            <a:pPr>
              <a:buFontTx/>
              <a:buChar char="-"/>
            </a:pPr>
            <a:r>
              <a:rPr lang="en-US" sz="1800" dirty="0" err="1" smtClean="0"/>
              <a:t>Laplacian</a:t>
            </a:r>
            <a:r>
              <a:rPr lang="en-US" sz="1800" dirty="0" smtClean="0"/>
              <a:t> noise is sufficient to cover the sensitivity of the query</a:t>
            </a:r>
            <a:endParaRPr lang="en-US" sz="1800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3276600"/>
            <a:ext cx="3749675" cy="411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Questions:</a:t>
            </a:r>
          </a:p>
          <a:p>
            <a:pPr>
              <a:buNone/>
            </a:pPr>
            <a:r>
              <a:rPr lang="en-US" sz="1800" dirty="0" smtClean="0"/>
              <a:t>How many people are married in our class</a:t>
            </a:r>
            <a:r>
              <a:rPr lang="en-US" sz="1800" dirty="0" smtClean="0"/>
              <a:t>?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How many courses are students enrolled in the semester?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How many courses are students enrolled in and how many of them are CSE?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How many courses are offered in CSE and CIS?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Overlapping Counts </a:t>
            </a:r>
          </a:p>
          <a:p>
            <a:pPr>
              <a:buFontTx/>
              <a:buChar char="-"/>
            </a:pPr>
            <a:r>
              <a:rPr lang="en-US" sz="1800" dirty="0" smtClean="0"/>
              <a:t>Disjoint Subsets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Paper 1 - PINQ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Integrated Queries (PINQ)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PINQ is prototype based on C#’s LINQ language</a:t>
            </a:r>
          </a:p>
          <a:p>
            <a:pPr>
              <a:buFontTx/>
              <a:buChar char="-"/>
            </a:pPr>
            <a:r>
              <a:rPr lang="en-US" sz="1800" dirty="0" smtClean="0"/>
              <a:t>PINQ is wrapper around c# LINQ data </a:t>
            </a:r>
            <a:r>
              <a:rPr lang="en-US" sz="1800" dirty="0" smtClean="0"/>
              <a:t>sources</a:t>
            </a:r>
          </a:p>
          <a:p>
            <a:pPr>
              <a:buFontTx/>
              <a:buChar char="-"/>
            </a:pPr>
            <a:r>
              <a:rPr lang="en-US" sz="1800" dirty="0" smtClean="0"/>
              <a:t>PINQ is declarative programming language for differentially private data analysis</a:t>
            </a:r>
          </a:p>
          <a:p>
            <a:pPr>
              <a:buFontTx/>
              <a:buChar char="-"/>
            </a:pPr>
            <a:r>
              <a:rPr lang="en-US" sz="1800" dirty="0" smtClean="0"/>
              <a:t>All the programs written using LINQ are differential </a:t>
            </a:r>
            <a:r>
              <a:rPr lang="en-US" sz="1800" dirty="0" smtClean="0"/>
              <a:t>private</a:t>
            </a:r>
          </a:p>
          <a:p>
            <a:pPr>
              <a:buFontTx/>
              <a:buChar char="-"/>
            </a:pPr>
            <a:r>
              <a:rPr lang="en-US" sz="1800" dirty="0" smtClean="0"/>
              <a:t>Language serves as proof of differential privacy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Data providers don’t need to trust </a:t>
            </a:r>
            <a:r>
              <a:rPr lang="en-US" sz="1800" dirty="0" smtClean="0"/>
              <a:t>analysts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3848100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8192</TotalTime>
  <Words>1133</Words>
  <Application>Microsoft Office PowerPoint</Application>
  <PresentationFormat>On-screen Show (4:3)</PresentationFormat>
  <Paragraphs>228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Differential Privacy - Apps</vt:lpstr>
      <vt:lpstr>Overview</vt:lpstr>
      <vt:lpstr>Introduction</vt:lpstr>
      <vt:lpstr>Introduction</vt:lpstr>
      <vt:lpstr>Differential Privacy </vt:lpstr>
      <vt:lpstr>Sensitivity of Function</vt:lpstr>
      <vt:lpstr>Sensitivity</vt:lpstr>
      <vt:lpstr>Paper 1 - PINQ</vt:lpstr>
      <vt:lpstr>Privacy Integrated Queries (PINQ)</vt:lpstr>
      <vt:lpstr>Operations</vt:lpstr>
      <vt:lpstr>PINQ Implementation</vt:lpstr>
      <vt:lpstr>PINQAgent</vt:lpstr>
      <vt:lpstr>Aggregations: Noisy Counts</vt:lpstr>
      <vt:lpstr>Transformations</vt:lpstr>
      <vt:lpstr>Control Flow </vt:lpstr>
      <vt:lpstr>Sample Implementation</vt:lpstr>
      <vt:lpstr>Composition</vt:lpstr>
      <vt:lpstr>Example of PINQ</vt:lpstr>
      <vt:lpstr>Paper 2 – Privacy In Pharmacogenetics</vt:lpstr>
      <vt:lpstr>Privacy In Pharmacogenetics</vt:lpstr>
      <vt:lpstr>Pharmacogenetic Model</vt:lpstr>
      <vt:lpstr>Model Inversion</vt:lpstr>
      <vt:lpstr>Actual Dataset</vt:lpstr>
      <vt:lpstr>Result</vt:lpstr>
      <vt:lpstr>Cost of Privacy: case study</vt:lpstr>
      <vt:lpstr>Stages of Clinical Trail Simulation</vt:lpstr>
      <vt:lpstr>Initial Warfin Dosing</vt:lpstr>
      <vt:lpstr>Calculating Patient Risk</vt:lpstr>
      <vt:lpstr>Calculating Patient Risk</vt:lpstr>
      <vt:lpstr>Reference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Event Guest Suggestion</dc:title>
  <dc:creator>Nikhil</dc:creator>
  <cp:lastModifiedBy>Nikhil</cp:lastModifiedBy>
  <cp:revision>126</cp:revision>
  <dcterms:created xsi:type="dcterms:W3CDTF">2006-08-16T00:00:00Z</dcterms:created>
  <dcterms:modified xsi:type="dcterms:W3CDTF">2015-03-27T10:50:39Z</dcterms:modified>
</cp:coreProperties>
</file>