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BC304-C159-0740-8A52-5254F18CCDD2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5887-8ECC-9249-8564-E90DAA33B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90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65C4F-FEE9-5C4A-AAF1-E4D51AAE8450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242B-E749-FD4C-84BD-BBC7997E7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9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6242B-E749-FD4C-84BD-BBC7997E75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6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4D1FCA3-2E85-D848-AA82-9E9481A7CFA6}" type="datetime1">
              <a:rPr lang="en-US" smtClean="0"/>
              <a:t>2/12/15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55BB9EA-1A37-564A-87DD-A4E70EDB58A9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2FB029-DDF3-7B44-A254-D7587E65C15F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5B4EC0C-DAFB-594E-A0D3-C7F108775131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E72A324-A428-D346-B9CE-303C6F87444F}" type="datetime1">
              <a:rPr lang="en-US" smtClean="0"/>
              <a:t>2/12/15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FA21081C-B92B-BD48-91A9-441B49E3C3F7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5490CF0-F67B-8846-ADF5-3D8CCE72FF83}" type="datetime1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44B0AD0-8D44-6F43-8F65-917A472AAC09}" type="datetime1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6C70643-D7B0-914A-930B-826EAEDBDC6A}" type="datetime1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74AABA-685D-6342-8696-CA3F1531A4E3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CB925405-3ED0-9A4E-AE3E-85A680497371}" type="datetime1">
              <a:rPr lang="en-US" smtClean="0"/>
              <a:t>2/12/15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5FC23B20-AE04-6246-AC0D-289CA0863BFF}" type="datetime1">
              <a:rPr lang="en-US" smtClean="0"/>
              <a:t>2/12/15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Ben-</a:t>
            </a:r>
            <a:r>
              <a:rPr lang="en-US" dirty="0" err="1" smtClean="0"/>
              <a:t>Sasson</a:t>
            </a:r>
            <a:r>
              <a:rPr lang="en-US" dirty="0"/>
              <a:t>, Alessandro </a:t>
            </a:r>
            <a:r>
              <a:rPr lang="en-US" dirty="0" err="1" smtClean="0"/>
              <a:t>Chiesa</a:t>
            </a:r>
            <a:r>
              <a:rPr lang="en-US" dirty="0"/>
              <a:t>,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 smtClean="0"/>
              <a:t>Tromer</a:t>
            </a:r>
            <a:r>
              <a:rPr lang="en-US" dirty="0"/>
              <a:t> and </a:t>
            </a:r>
            <a:r>
              <a:rPr lang="en-US" dirty="0" err="1"/>
              <a:t>Madars</a:t>
            </a:r>
            <a:r>
              <a:rPr lang="en-US" dirty="0"/>
              <a:t> </a:t>
            </a:r>
            <a:r>
              <a:rPr lang="en-US" dirty="0" err="1" smtClean="0"/>
              <a:t>Virza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USENIX </a:t>
            </a:r>
            <a:r>
              <a:rPr lang="en-US" dirty="0"/>
              <a:t>Security </a:t>
            </a:r>
            <a:r>
              <a:rPr lang="en-US" dirty="0" smtClean="0"/>
              <a:t>Symposium 2014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Succinct Non-Interactive Zero Knowledge </a:t>
            </a:r>
            <a:br>
              <a:rPr lang="en-US" dirty="0"/>
            </a:br>
            <a:r>
              <a:rPr lang="en-US" dirty="0"/>
              <a:t>for a von Neumann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2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06" y="1788943"/>
            <a:ext cx="6400011" cy="45544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263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58" y="1780414"/>
            <a:ext cx="6392852" cy="447871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866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9069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Limitation of prior work</a:t>
            </a:r>
          </a:p>
          <a:p>
            <a:pPr lvl="1"/>
            <a:r>
              <a:rPr lang="en-US" dirty="0" smtClean="0"/>
              <a:t>Per program key generation</a:t>
            </a:r>
          </a:p>
          <a:p>
            <a:pPr lvl="1"/>
            <a:r>
              <a:rPr lang="en-US" dirty="0" smtClean="0"/>
              <a:t>Limited support to high level language</a:t>
            </a:r>
          </a:p>
          <a:p>
            <a:pPr lvl="1"/>
            <a:endParaRPr lang="en-US" dirty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One setting for all problem</a:t>
            </a:r>
          </a:p>
          <a:p>
            <a:pPr lvl="1"/>
            <a:r>
              <a:rPr lang="en-US" dirty="0" smtClean="0"/>
              <a:t>Python?</a:t>
            </a:r>
          </a:p>
          <a:p>
            <a:pPr lvl="1"/>
            <a:r>
              <a:rPr lang="en-US" dirty="0" smtClean="0"/>
              <a:t>A mini von Neumann architecture: </a:t>
            </a:r>
            <a:r>
              <a:rPr lang="en-US" dirty="0" err="1" smtClean="0"/>
              <a:t>vnTinyMem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71" y="4633628"/>
            <a:ext cx="7257368" cy="17032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803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/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Validity of instruction fetch</a:t>
            </a:r>
          </a:p>
          <a:p>
            <a:pPr lvl="1"/>
            <a:r>
              <a:rPr lang="en-US" dirty="0" smtClean="0"/>
              <a:t>Validity of instruction execution</a:t>
            </a:r>
          </a:p>
          <a:p>
            <a:pPr lvl="1"/>
            <a:r>
              <a:rPr lang="en-US" dirty="0" smtClean="0"/>
              <a:t>Validity of memory access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01" y="3328614"/>
            <a:ext cx="5511064" cy="3025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6419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/>
              <a:t>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CPU operation states (registers S and instruction I) </a:t>
            </a:r>
          </a:p>
          <a:p>
            <a:pPr lvl="1"/>
            <a:r>
              <a:rPr lang="en-US" dirty="0" smtClean="0"/>
              <a:t>Trace = (S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 … S</a:t>
            </a:r>
            <a:r>
              <a:rPr lang="en-US" baseline="-25000" dirty="0" smtClean="0"/>
              <a:t>T</a:t>
            </a:r>
            <a:r>
              <a:rPr lang="en-US" dirty="0" smtClean="0"/>
              <a:t>, I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Non-deterministic </a:t>
            </a:r>
            <a:r>
              <a:rPr lang="en-US" dirty="0" err="1" smtClean="0"/>
              <a:t>rounting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8" y="3521982"/>
            <a:ext cx="5839913" cy="27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11" y="3300004"/>
            <a:ext cx="2907915" cy="29572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260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SNARK </a:t>
            </a:r>
            <a:r>
              <a:rPr lang="en-US" dirty="0"/>
              <a:t>for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Tailored implementation of underlying components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inite</a:t>
            </a:r>
            <a:r>
              <a:rPr lang="en-US" dirty="0"/>
              <a:t>-</a:t>
            </a:r>
            <a:r>
              <a:rPr lang="en-US" dirty="0" smtClean="0"/>
              <a:t>field arithmetic</a:t>
            </a:r>
            <a:r>
              <a:rPr lang="en-US" dirty="0"/>
              <a:t>, elliptic-curve group arithmetic, pairing-</a:t>
            </a:r>
            <a:r>
              <a:rPr lang="en-US" dirty="0" smtClean="0"/>
              <a:t>based checks</a:t>
            </a:r>
            <a:r>
              <a:rPr lang="en-US" dirty="0"/>
              <a:t>, and so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37" y="4134476"/>
            <a:ext cx="6623738" cy="18527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373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Circuit generator</a:t>
            </a:r>
          </a:p>
          <a:p>
            <a:pPr lvl="1"/>
            <a:r>
              <a:rPr lang="en-US" dirty="0" smtClean="0"/>
              <a:t>Additive dependence of program size</a:t>
            </a:r>
          </a:p>
          <a:p>
            <a:pPr lvl="1"/>
            <a:r>
              <a:rPr lang="en-US" dirty="0" smtClean="0"/>
              <a:t>Most gates dedicated to check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8463"/>
            <a:ext cx="9144000" cy="35032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12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378" cy="4572000"/>
          </a:xfrm>
        </p:spPr>
        <p:txBody>
          <a:bodyPr/>
          <a:lstStyle/>
          <a:p>
            <a:r>
              <a:rPr lang="en-US" dirty="0" smtClean="0"/>
              <a:t>SNARK</a:t>
            </a:r>
          </a:p>
          <a:p>
            <a:pPr lvl="1"/>
            <a:r>
              <a:rPr lang="en-US" dirty="0" smtClean="0"/>
              <a:t>Low time consumption per gate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proof/key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130" y="1304126"/>
            <a:ext cx="3986976" cy="55538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442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Pinocchio: Nearly Practical Verifiable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Similar proof tool chain workflow</a:t>
            </a:r>
          </a:p>
          <a:p>
            <a:pPr lvl="1"/>
            <a:r>
              <a:rPr lang="en-US" dirty="0" smtClean="0"/>
              <a:t>Constant proof size</a:t>
            </a:r>
          </a:p>
          <a:p>
            <a:pPr lvl="1"/>
            <a:r>
              <a:rPr lang="en-US" dirty="0" smtClean="0"/>
              <a:t>Circuit generation: program analysis</a:t>
            </a:r>
          </a:p>
          <a:p>
            <a:pPr lvl="2"/>
            <a:r>
              <a:rPr lang="en-US" dirty="0" smtClean="0"/>
              <a:t>Restrict </a:t>
            </a:r>
            <a:r>
              <a:rPr lang="en-US" dirty="0"/>
              <a:t>loop iteration bounds and </a:t>
            </a:r>
            <a:r>
              <a:rPr lang="en-US" dirty="0" smtClean="0"/>
              <a:t>memory accesses </a:t>
            </a:r>
            <a:r>
              <a:rPr lang="en-US" dirty="0"/>
              <a:t>to be known at compile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Good for circuit-like routines</a:t>
            </a:r>
          </a:p>
          <a:p>
            <a:pPr lvl="2"/>
            <a:r>
              <a:rPr lang="en-US" dirty="0" smtClean="0"/>
              <a:t>Bad for memory intensive programs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9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Pantry: Verifying </a:t>
            </a:r>
            <a:r>
              <a:rPr lang="en-US" dirty="0"/>
              <a:t>computations with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Re-implemented protocol in “Pinocchio”, allow data dependent memory access</a:t>
            </a:r>
          </a:p>
          <a:p>
            <a:pPr lvl="1"/>
            <a:r>
              <a:rPr lang="en-US" dirty="0" smtClean="0"/>
              <a:t>Extend verifiable map-reduce framework</a:t>
            </a:r>
          </a:p>
          <a:p>
            <a:pPr lvl="1"/>
            <a:r>
              <a:rPr lang="en-US" dirty="0" smtClean="0"/>
              <a:t>Gate consumption is high for memory accesses</a:t>
            </a:r>
          </a:p>
          <a:p>
            <a:pPr lvl="1"/>
            <a:r>
              <a:rPr lang="en-US" dirty="0" smtClean="0"/>
              <a:t>Also rely on program analysis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174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Warm-up example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Contribution 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Question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6394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TRUESET: Faster Veriﬁable Set </a:t>
            </a:r>
            <a:r>
              <a:rPr lang="en-US" dirty="0" smtClean="0"/>
              <a:t>Computations</a:t>
            </a:r>
          </a:p>
          <a:p>
            <a:pPr lvl="1"/>
            <a:r>
              <a:rPr lang="en-US" dirty="0" smtClean="0"/>
              <a:t>Mixture arithmetic gates and set gates</a:t>
            </a:r>
          </a:p>
          <a:p>
            <a:pPr lvl="1"/>
            <a:r>
              <a:rPr lang="en-US" dirty="0" smtClean="0"/>
              <a:t>Specialized in set operation (SQL subset)</a:t>
            </a:r>
          </a:p>
          <a:p>
            <a:pPr lvl="2"/>
            <a:r>
              <a:rPr lang="en-US" dirty="0" smtClean="0"/>
              <a:t>Intersection, union and set difference</a:t>
            </a:r>
          </a:p>
          <a:p>
            <a:pPr lvl="1"/>
            <a:r>
              <a:rPr lang="en-US" dirty="0" smtClean="0"/>
              <a:t>Input specific runtime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949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522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zero knowledge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Interactive zero knowledge proof</a:t>
            </a:r>
          </a:p>
          <a:p>
            <a:pPr lvl="1"/>
            <a:r>
              <a:rPr lang="en-US" dirty="0"/>
              <a:t>theoretical systems where a first party </a:t>
            </a:r>
            <a:r>
              <a:rPr lang="en-US" dirty="0" smtClean="0"/>
              <a:t>('</a:t>
            </a:r>
            <a:r>
              <a:rPr lang="en-US" dirty="0" err="1"/>
              <a:t>Prover</a:t>
            </a:r>
            <a:r>
              <a:rPr lang="en-US" dirty="0"/>
              <a:t>') exchanges messages with a second party ('Verifier') to convince the Verifier that some mathematical statement is true.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Completeness: honest </a:t>
            </a:r>
            <a:r>
              <a:rPr lang="en-US" dirty="0" err="1" smtClean="0"/>
              <a:t>prover</a:t>
            </a:r>
            <a:r>
              <a:rPr lang="en-US" dirty="0" smtClean="0"/>
              <a:t> can convince the verifier</a:t>
            </a:r>
          </a:p>
          <a:p>
            <a:pPr lvl="1"/>
            <a:r>
              <a:rPr lang="en-US" dirty="0" smtClean="0"/>
              <a:t>Soundness: no cheating </a:t>
            </a:r>
            <a:r>
              <a:rPr lang="en-US" dirty="0" err="1" smtClean="0"/>
              <a:t>prover</a:t>
            </a:r>
            <a:r>
              <a:rPr lang="en-US" dirty="0" smtClean="0"/>
              <a:t> can convince the verifier</a:t>
            </a:r>
          </a:p>
          <a:p>
            <a:pPr lvl="1"/>
            <a:r>
              <a:rPr lang="en-US" dirty="0" smtClean="0"/>
              <a:t>Zero-knowledge: no cheating verifier learns anything other than the fact that the fact is true/false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434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AT&amp;T want to assign frequency optimally across base stations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Seeking help from Google</a:t>
            </a:r>
          </a:p>
          <a:p>
            <a:pPr lvl="1"/>
            <a:r>
              <a:rPr lang="en-US" dirty="0" smtClean="0"/>
              <a:t>No pay until knowing them have the coloring</a:t>
            </a:r>
          </a:p>
          <a:p>
            <a:pPr lvl="1"/>
            <a:r>
              <a:rPr lang="en-US" dirty="0" smtClean="0"/>
              <a:t>No solution until they are paid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53" y="2248543"/>
            <a:ext cx="3413231" cy="20897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713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Zero knowledge proof</a:t>
            </a:r>
          </a:p>
          <a:p>
            <a:pPr lvl="1"/>
            <a:r>
              <a:rPr lang="en-US" dirty="0" smtClean="0"/>
              <a:t>AT&amp;T place empty chart in the room and leave</a:t>
            </a:r>
          </a:p>
          <a:p>
            <a:pPr lvl="1"/>
            <a:r>
              <a:rPr lang="en-US" dirty="0" smtClean="0"/>
              <a:t>Google walk in, shuffle the pens, color and cover node by hats</a:t>
            </a:r>
          </a:p>
          <a:p>
            <a:pPr lvl="1"/>
            <a:r>
              <a:rPr lang="en-US" dirty="0" smtClean="0"/>
              <a:t>AT&amp;T walk in, challenge one of the edges</a:t>
            </a:r>
          </a:p>
          <a:p>
            <a:pPr lvl="1"/>
            <a:r>
              <a:rPr lang="en-US" dirty="0" smtClean="0"/>
              <a:t>Repeat until confidence is high enough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4549648"/>
            <a:ext cx="25400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8" y="4549648"/>
            <a:ext cx="2540000" cy="154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09" y="4549648"/>
            <a:ext cx="2540000" cy="1549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939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zero knowledge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with interactive solution</a:t>
            </a:r>
          </a:p>
          <a:p>
            <a:pPr lvl="1"/>
            <a:r>
              <a:rPr lang="en-US" dirty="0" smtClean="0"/>
              <a:t>No conversation, no proof</a:t>
            </a:r>
          </a:p>
          <a:p>
            <a:pPr lvl="1"/>
            <a:r>
              <a:rPr lang="en-US" dirty="0" smtClean="0"/>
              <a:t>Cannot maintain conversation with many verifiers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Desired properties</a:t>
            </a:r>
          </a:p>
          <a:p>
            <a:pPr lvl="1"/>
            <a:r>
              <a:rPr lang="en-US" dirty="0" smtClean="0"/>
              <a:t>Solution and proof achieved in one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3775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2471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Google prepare a sequence of color pairs</a:t>
            </a:r>
          </a:p>
          <a:p>
            <a:pPr lvl="1"/>
            <a:r>
              <a:rPr lang="en-US" dirty="0" smtClean="0"/>
              <a:t>Trivial to cheat: modifying the coloring whenever adjacent nodes conflict</a:t>
            </a:r>
          </a:p>
          <a:p>
            <a:pPr lvl="1"/>
            <a:r>
              <a:rPr lang="en-US" dirty="0" smtClean="0"/>
              <a:t>An extra mile – no control over the edge sequence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Take all the commitments from proof iterations, join them into a batch</a:t>
            </a:r>
          </a:p>
          <a:p>
            <a:pPr lvl="1"/>
            <a:r>
              <a:rPr lang="en-US" dirty="0" smtClean="0"/>
              <a:t>Compute the hash of the batch, and treat the hash as if it was a sequence of integers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6" y="4864956"/>
            <a:ext cx="2436762" cy="1491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82" y="4864956"/>
            <a:ext cx="2540000" cy="1549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90298" y="5749493"/>
            <a:ext cx="1080684" cy="11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8345" y="5380161"/>
            <a:ext cx="66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640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51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Security problem</a:t>
            </a:r>
          </a:p>
          <a:p>
            <a:pPr lvl="1"/>
            <a:r>
              <a:rPr lang="en-US" dirty="0" smtClean="0"/>
              <a:t>A client owns a public input x</a:t>
            </a:r>
          </a:p>
          <a:p>
            <a:pPr lvl="1"/>
            <a:r>
              <a:rPr lang="en-US" dirty="0" smtClean="0"/>
              <a:t>A server owns private input DB</a:t>
            </a:r>
          </a:p>
          <a:p>
            <a:pPr lvl="1"/>
            <a:r>
              <a:rPr lang="en-US" dirty="0" smtClean="0"/>
              <a:t>Client wishes to learn z = A(</a:t>
            </a:r>
            <a:r>
              <a:rPr lang="en-US" dirty="0" err="1" smtClean="0"/>
              <a:t>x,DB</a:t>
            </a:r>
            <a:r>
              <a:rPr lang="en-US" dirty="0" smtClean="0"/>
              <a:t>) for problem A known to both parties</a:t>
            </a:r>
          </a:p>
          <a:p>
            <a:pPr lvl="1"/>
            <a:r>
              <a:rPr lang="en-US" dirty="0" smtClean="0"/>
              <a:t>Integrity vs. confidentiality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6" y="3802171"/>
            <a:ext cx="4569874" cy="25324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311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Universality</a:t>
            </a:r>
          </a:p>
          <a:p>
            <a:pPr lvl="1"/>
            <a:r>
              <a:rPr lang="en-US" dirty="0" smtClean="0"/>
              <a:t>“hash” function for all kinds of problems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Interfacing problem to a universal setting</a:t>
            </a:r>
          </a:p>
          <a:p>
            <a:pPr lvl="1"/>
            <a:r>
              <a:rPr lang="en-US" dirty="0" smtClean="0"/>
              <a:t>Conduct efficient proving &amp; </a:t>
            </a:r>
            <a:r>
              <a:rPr lang="en-US" dirty="0" err="1" smtClean="0"/>
              <a:t>verfication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1899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146</TotalTime>
  <Words>630</Words>
  <Application>Microsoft Macintosh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Succinct Non-Interactive Zero Knowledge  for a von Neumann Architecture</vt:lpstr>
      <vt:lpstr>Outline</vt:lpstr>
      <vt:lpstr>What is zero knowledge proof</vt:lpstr>
      <vt:lpstr>Example</vt:lpstr>
      <vt:lpstr>Solve the dilemma</vt:lpstr>
      <vt:lpstr>Non-interactive zero knowledge proof</vt:lpstr>
      <vt:lpstr>Non-interactive solution</vt:lpstr>
      <vt:lpstr>Problem definition</vt:lpstr>
      <vt:lpstr>More than that</vt:lpstr>
      <vt:lpstr>General Solution</vt:lpstr>
      <vt:lpstr>General Solution</vt:lpstr>
      <vt:lpstr>Circuit generation</vt:lpstr>
      <vt:lpstr>Circuit generation</vt:lpstr>
      <vt:lpstr>Circuit generation</vt:lpstr>
      <vt:lpstr>SNARK for circuit</vt:lpstr>
      <vt:lpstr>Evaluation</vt:lpstr>
      <vt:lpstr>Evaluation</vt:lpstr>
      <vt:lpstr>Comparison</vt:lpstr>
      <vt:lpstr>Comparison</vt:lpstr>
      <vt:lpstr>Comparison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Succinct Non-Interactive Zero Knowledge  for a von Neumann Architecture</dc:title>
  <dc:creator>Chen</dc:creator>
  <cp:lastModifiedBy>Chen</cp:lastModifiedBy>
  <cp:revision>18</cp:revision>
  <dcterms:created xsi:type="dcterms:W3CDTF">2015-02-13T00:13:34Z</dcterms:created>
  <dcterms:modified xsi:type="dcterms:W3CDTF">2015-02-13T02:40:33Z</dcterms:modified>
</cp:coreProperties>
</file>