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3/5/15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3/5/15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altLang="zh-CN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3/5/15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CSE791 Course presentation</a:t>
            </a:r>
          </a:p>
          <a:p>
            <a:endParaRPr lang="en-US" dirty="0"/>
          </a:p>
          <a:p>
            <a:r>
              <a:rPr lang="en-US" dirty="0" err="1"/>
              <a:t>Qiuwen</a:t>
            </a:r>
            <a:r>
              <a:rPr lang="en-US" dirty="0"/>
              <a:t> Chen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Workload-aware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112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Datacenter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Duplication</a:t>
            </a:r>
          </a:p>
          <a:p>
            <a:pPr lvl="1"/>
            <a:r>
              <a:rPr lang="en-US" dirty="0" smtClean="0"/>
              <a:t>1.4 * 2 = 2.8x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XOR encoding</a:t>
            </a:r>
          </a:p>
          <a:p>
            <a:pPr lvl="1"/>
            <a:r>
              <a:rPr lang="en-US" dirty="0" smtClean="0"/>
              <a:t>1.4 * 3 / 2 = 2.1x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610" y="1611714"/>
            <a:ext cx="4451062" cy="2175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096" y="3871379"/>
            <a:ext cx="3995640" cy="249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17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83" y="2239607"/>
            <a:ext cx="7524750" cy="359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05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Hot and warm</a:t>
            </a:r>
          </a:p>
          <a:p>
            <a:pPr lvl="1"/>
            <a:r>
              <a:rPr lang="en-US" dirty="0" smtClean="0"/>
              <a:t>Two week sample from the router tier of 0.1% of reads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779" y="3718710"/>
            <a:ext cx="3413373" cy="21408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1" y="3132749"/>
            <a:ext cx="5121027" cy="272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60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Workload</a:t>
            </a:r>
          </a:p>
          <a:p>
            <a:pPr lvl="1"/>
            <a:r>
              <a:rPr lang="en-US" dirty="0" smtClean="0"/>
              <a:t>Peak at 8.5 IOPS/TB &lt; 20 (Maximum rate of f4)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917" y="2669532"/>
            <a:ext cx="6233583" cy="363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62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Latency</a:t>
            </a:r>
          </a:p>
          <a:p>
            <a:pPr lvl="1"/>
            <a:r>
              <a:rPr lang="en-US" dirty="0" smtClean="0"/>
              <a:t>Sufficiently good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2607731"/>
            <a:ext cx="5418666" cy="358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99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Pelican: A building block for </a:t>
            </a:r>
            <a:r>
              <a:rPr lang="en-US" dirty="0" err="1" smtClean="0"/>
              <a:t>exascale</a:t>
            </a:r>
            <a:r>
              <a:rPr lang="en-US" dirty="0" smtClean="0"/>
              <a:t> cold data </a:t>
            </a:r>
            <a:r>
              <a:rPr lang="en-US" dirty="0"/>
              <a:t>storage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1" y="2477259"/>
            <a:ext cx="5608234" cy="3608150"/>
          </a:xfrm>
          <a:prstGeom prst="rect">
            <a:avLst/>
          </a:prstGeom>
        </p:spPr>
      </p:pic>
      <p:sp>
        <p:nvSpPr>
          <p:cNvPr id="5" name="5-Point Star 4"/>
          <p:cNvSpPr/>
          <p:nvPr/>
        </p:nvSpPr>
        <p:spPr>
          <a:xfrm>
            <a:off x="5111748" y="4392083"/>
            <a:ext cx="423333" cy="423333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88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Achieve right-provisioning (vs. full-provisioning) in rack level</a:t>
            </a:r>
          </a:p>
          <a:p>
            <a:pPr lvl="1"/>
            <a:r>
              <a:rPr lang="en-US" dirty="0" smtClean="0"/>
              <a:t>At most 8% of disks spun up</a:t>
            </a:r>
          </a:p>
          <a:p>
            <a:pPr lvl="1"/>
            <a:r>
              <a:rPr lang="en-US" dirty="0" smtClean="0"/>
              <a:t>Not only subject to failure domain, but also power and cooling</a:t>
            </a:r>
          </a:p>
          <a:p>
            <a:pPr lvl="1"/>
            <a:r>
              <a:rPr lang="en-US" dirty="0" smtClean="0"/>
              <a:t>Hard, soft</a:t>
            </a:r>
          </a:p>
          <a:p>
            <a:pPr lvl="1"/>
            <a:endParaRPr lang="en-US" dirty="0"/>
          </a:p>
          <a:p>
            <a:pPr lvl="0">
              <a:buClr>
                <a:srgbClr val="D16349"/>
              </a:buClr>
            </a:pPr>
            <a:r>
              <a:rPr lang="en-US" dirty="0" smtClean="0">
                <a:solidFill>
                  <a:prstClr val="black"/>
                </a:solidFill>
              </a:rPr>
              <a:t>Data placement</a:t>
            </a:r>
          </a:p>
          <a:p>
            <a:pPr lvl="0">
              <a:buClr>
                <a:srgbClr val="D16349"/>
              </a:buClr>
            </a:pPr>
            <a:r>
              <a:rPr lang="en-US" dirty="0" smtClean="0">
                <a:solidFill>
                  <a:prstClr val="black"/>
                </a:solidFill>
              </a:rPr>
              <a:t>IO scheduling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944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Rack -&gt; tray -&gt; disks</a:t>
            </a:r>
          </a:p>
          <a:p>
            <a:pPr lvl="1"/>
            <a:r>
              <a:rPr lang="en-US" dirty="0" smtClean="0"/>
              <a:t>2 disk spun up per tray</a:t>
            </a:r>
          </a:p>
          <a:p>
            <a:pPr lvl="1"/>
            <a:r>
              <a:rPr lang="en-US" dirty="0" smtClean="0"/>
              <a:t>1 disk spun up per vertical array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960" y="3022665"/>
            <a:ext cx="3981455" cy="313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34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Random placement O(n2)</a:t>
            </a:r>
            <a:endParaRPr lang="en-US" dirty="0"/>
          </a:p>
          <a:p>
            <a:r>
              <a:rPr lang="en-US" dirty="0" smtClean="0"/>
              <a:t>Maximizing concurrency O(n)</a:t>
            </a:r>
          </a:p>
          <a:p>
            <a:pPr lvl="1"/>
            <a:r>
              <a:rPr lang="en-US" dirty="0" smtClean="0"/>
              <a:t>Groups</a:t>
            </a:r>
          </a:p>
          <a:p>
            <a:pPr lvl="1"/>
            <a:r>
              <a:rPr lang="en-US" dirty="0" smtClean="0"/>
              <a:t>Fully conflicting</a:t>
            </a:r>
          </a:p>
          <a:p>
            <a:pPr lvl="1"/>
            <a:r>
              <a:rPr lang="en-US" dirty="0" smtClean="0"/>
              <a:t>Fully independent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968" y="1527048"/>
            <a:ext cx="2382767" cy="26745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24" y="4455583"/>
            <a:ext cx="2769219" cy="1892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332" y="4455583"/>
            <a:ext cx="2794001" cy="189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05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Error correction</a:t>
            </a:r>
          </a:p>
          <a:p>
            <a:pPr lvl="1"/>
            <a:r>
              <a:rPr lang="en-US" dirty="0" smtClean="0"/>
              <a:t>RS(15, 3) -&gt; 18 disks for 1 blob</a:t>
            </a:r>
          </a:p>
          <a:p>
            <a:pPr lvl="1"/>
            <a:r>
              <a:rPr lang="en-US" dirty="0" smtClean="0"/>
              <a:t>Rump up to 24 disks per group (4 sets, find the top 3 available ones)</a:t>
            </a:r>
          </a:p>
          <a:p>
            <a:pPr lvl="1"/>
            <a:endParaRPr lang="en-US" dirty="0"/>
          </a:p>
          <a:p>
            <a:r>
              <a:rPr lang="en-US" dirty="0" smtClean="0"/>
              <a:t>Assignments</a:t>
            </a:r>
            <a:endParaRPr lang="en-US" dirty="0"/>
          </a:p>
          <a:p>
            <a:pPr lvl="1"/>
            <a:r>
              <a:rPr lang="en-US" dirty="0" smtClean="0"/>
              <a:t>12 fully conflicted groups -&gt; class</a:t>
            </a:r>
          </a:p>
          <a:p>
            <a:pPr lvl="1"/>
            <a:r>
              <a:rPr lang="en-US" dirty="0" smtClean="0"/>
              <a:t>4 independent class -&gt; 6 racks</a:t>
            </a:r>
          </a:p>
          <a:p>
            <a:pPr lvl="1"/>
            <a:r>
              <a:rPr lang="en-US" dirty="0" smtClean="0"/>
              <a:t>48 groups of 24 disks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43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</a:p>
          <a:p>
            <a:r>
              <a:rPr lang="en-US" dirty="0"/>
              <a:t>f4: Facebook’s Warm BLOB Storage System</a:t>
            </a:r>
          </a:p>
          <a:p>
            <a:r>
              <a:rPr lang="en-US" dirty="0"/>
              <a:t>Pelican: A Building Block for </a:t>
            </a:r>
            <a:r>
              <a:rPr lang="en-US" dirty="0" err="1" smtClean="0"/>
              <a:t>Exascale</a:t>
            </a:r>
            <a:r>
              <a:rPr lang="en-US" dirty="0" smtClean="0"/>
              <a:t> </a:t>
            </a:r>
            <a:r>
              <a:rPr lang="en-US" dirty="0"/>
              <a:t>Cold Data </a:t>
            </a:r>
            <a:r>
              <a:rPr lang="en-US" dirty="0" smtClean="0"/>
              <a:t>Storage</a:t>
            </a:r>
          </a:p>
          <a:p>
            <a:pPr lvl="1"/>
            <a:r>
              <a:rPr lang="en-US" dirty="0" smtClean="0"/>
              <a:t>Focus</a:t>
            </a:r>
          </a:p>
          <a:p>
            <a:pPr lvl="1"/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Evaluation</a:t>
            </a:r>
          </a:p>
          <a:p>
            <a:r>
              <a:rPr lang="en-US" dirty="0" smtClean="0"/>
              <a:t>Conclusion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94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4 independent scheduler for each class</a:t>
            </a:r>
          </a:p>
          <a:p>
            <a:r>
              <a:rPr lang="en-US" dirty="0" smtClean="0"/>
              <a:t>One group out of 12 can be active</a:t>
            </a:r>
          </a:p>
          <a:p>
            <a:r>
              <a:rPr lang="en-US" dirty="0" smtClean="0"/>
              <a:t>Naïve approach</a:t>
            </a:r>
          </a:p>
          <a:p>
            <a:pPr lvl="1"/>
            <a:r>
              <a:rPr lang="en-US" dirty="0" smtClean="0"/>
              <a:t>Group activation:  14.2 sec</a:t>
            </a:r>
          </a:p>
          <a:p>
            <a:pPr lvl="1"/>
            <a:r>
              <a:rPr lang="en-US" dirty="0" smtClean="0"/>
              <a:t>High latency</a:t>
            </a:r>
          </a:p>
          <a:p>
            <a:r>
              <a:rPr lang="en-US" dirty="0" smtClean="0"/>
              <a:t>Request batching</a:t>
            </a:r>
          </a:p>
          <a:p>
            <a:pPr lvl="1"/>
            <a:r>
              <a:rPr lang="en-US" dirty="0" smtClean="0"/>
              <a:t>Re-order limitation u</a:t>
            </a:r>
          </a:p>
          <a:p>
            <a:pPr lvl="1"/>
            <a:r>
              <a:rPr lang="en-US" dirty="0" smtClean="0"/>
              <a:t>u – tradeoff between fairness and throughput</a:t>
            </a:r>
          </a:p>
          <a:p>
            <a:pPr lvl="1"/>
            <a:r>
              <a:rPr lang="en-US" dirty="0" smtClean="0"/>
              <a:t>Two queue for client and rebuilt traffics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285" y="2953703"/>
            <a:ext cx="3970867" cy="9409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460" y="5566257"/>
            <a:ext cx="3638212" cy="81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55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Poisson arrivals of 1GB blobs</a:t>
            </a:r>
          </a:p>
          <a:p>
            <a:r>
              <a:rPr lang="en-US" dirty="0" smtClean="0"/>
              <a:t>Cross validation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89" y="3185336"/>
            <a:ext cx="8392583" cy="199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56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Throughput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918" y="2129002"/>
            <a:ext cx="5715000" cy="411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46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Time to first byte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584" y="2243667"/>
            <a:ext cx="5321188" cy="393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02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Power consumption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584" y="2211115"/>
            <a:ext cx="5757334" cy="410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Production level system design for storing less frequently </a:t>
            </a:r>
            <a:r>
              <a:rPr lang="en-US" smtClean="0"/>
              <a:t>accessed data</a:t>
            </a:r>
          </a:p>
          <a:p>
            <a:r>
              <a:rPr lang="en-US" dirty="0" smtClean="0"/>
              <a:t>Characterizing </a:t>
            </a:r>
            <a:r>
              <a:rPr lang="en-US" dirty="0"/>
              <a:t>Storage Workloads with </a:t>
            </a:r>
            <a:r>
              <a:rPr lang="en-US" dirty="0" smtClean="0"/>
              <a:t>Counter Stacks</a:t>
            </a:r>
          </a:p>
          <a:p>
            <a:pPr lvl="1"/>
            <a:r>
              <a:rPr lang="en-US" dirty="0" smtClean="0"/>
              <a:t>Data placement over storage architectures</a:t>
            </a:r>
          </a:p>
          <a:p>
            <a:pPr lvl="1"/>
            <a:r>
              <a:rPr lang="en-US" dirty="0" smtClean="0"/>
              <a:t>Approximate algorithm to estimate the MSR (miss ratio curve)</a:t>
            </a:r>
          </a:p>
          <a:p>
            <a:r>
              <a:rPr lang="en-US" dirty="0" smtClean="0"/>
              <a:t>Improvement</a:t>
            </a:r>
          </a:p>
          <a:p>
            <a:pPr lvl="1"/>
            <a:r>
              <a:rPr lang="en-US" dirty="0" smtClean="0"/>
              <a:t>Use sophisticated soft encode schemes</a:t>
            </a:r>
          </a:p>
          <a:p>
            <a:pPr lvl="2"/>
            <a:r>
              <a:rPr lang="en-US" dirty="0" smtClean="0"/>
              <a:t>Turbo, LDPC,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44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3" y="1527048"/>
            <a:ext cx="5730748" cy="4572000"/>
          </a:xfrm>
        </p:spPr>
        <p:txBody>
          <a:bodyPr/>
          <a:lstStyle/>
          <a:p>
            <a:r>
              <a:rPr lang="en-US" dirty="0" smtClean="0"/>
              <a:t>BLOB (Binary Large </a:t>
            </a:r>
            <a:r>
              <a:rPr lang="en-US" dirty="0" err="1" smtClean="0"/>
              <a:t>OBjects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Immutable: once written, seldom modified</a:t>
            </a:r>
          </a:p>
          <a:p>
            <a:pPr lvl="1"/>
            <a:r>
              <a:rPr lang="en-US" dirty="0" smtClean="0"/>
              <a:t>Unstructured: no uniform format</a:t>
            </a:r>
          </a:p>
          <a:p>
            <a:pPr lvl="1"/>
            <a:r>
              <a:rPr lang="en-US" dirty="0" smtClean="0"/>
              <a:t>Diverse: size, life cycle, access pattern</a:t>
            </a:r>
          </a:p>
          <a:p>
            <a:pPr lvl="1"/>
            <a:r>
              <a:rPr lang="en-US" dirty="0" smtClean="0"/>
              <a:t>A lot of them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344" y="1886881"/>
            <a:ext cx="2879808" cy="421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43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cool off – use different infrastructure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2447798"/>
            <a:ext cx="4186541" cy="3651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970" y="3376075"/>
            <a:ext cx="4211181" cy="270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6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Hot data</a:t>
            </a:r>
          </a:p>
          <a:p>
            <a:pPr lvl="1"/>
            <a:r>
              <a:rPr lang="en-US" dirty="0" smtClean="0"/>
              <a:t>Haystack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-1" b="2041"/>
          <a:stretch/>
        </p:blipFill>
        <p:spPr>
          <a:xfrm>
            <a:off x="437626" y="2783417"/>
            <a:ext cx="3125149" cy="34078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461" y="2783417"/>
            <a:ext cx="5159691" cy="26875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48917" y="571913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3.6X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69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f4: Facebook’s Warm BLOB Storage System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1" y="2477259"/>
            <a:ext cx="5608234" cy="3608150"/>
          </a:xfrm>
          <a:prstGeom prst="rect">
            <a:avLst/>
          </a:prstGeom>
        </p:spPr>
      </p:pic>
      <p:sp>
        <p:nvSpPr>
          <p:cNvPr id="5" name="5-Point Star 4"/>
          <p:cNvSpPr/>
          <p:nvPr/>
        </p:nvSpPr>
        <p:spPr>
          <a:xfrm>
            <a:off x="5323415" y="3640667"/>
            <a:ext cx="423333" cy="423333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3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Storage space efficiency</a:t>
            </a:r>
          </a:p>
          <a:p>
            <a:r>
              <a:rPr lang="en-US" dirty="0" smtClean="0"/>
              <a:t>Error detection &amp; correction</a:t>
            </a:r>
          </a:p>
          <a:p>
            <a:endParaRPr lang="en-US" dirty="0"/>
          </a:p>
          <a:p>
            <a:r>
              <a:rPr lang="en-US" dirty="0" smtClean="0"/>
              <a:t>Cell</a:t>
            </a:r>
          </a:p>
          <a:p>
            <a:pPr lvl="1"/>
            <a:r>
              <a:rPr lang="en-US" dirty="0" smtClean="0"/>
              <a:t>Storage &amp; compute</a:t>
            </a:r>
          </a:p>
          <a:p>
            <a:pPr lvl="1"/>
            <a:r>
              <a:rPr lang="en-US" dirty="0" smtClean="0"/>
              <a:t>Reside in a datacenter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0" y="4632791"/>
            <a:ext cx="2745236" cy="15082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369" y="3900451"/>
            <a:ext cx="4437465" cy="224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43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placement and error 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4974167"/>
            <a:ext cx="8503920" cy="1124880"/>
          </a:xfrm>
        </p:spPr>
        <p:txBody>
          <a:bodyPr/>
          <a:lstStyle/>
          <a:p>
            <a:r>
              <a:rPr lang="en-US" dirty="0" smtClean="0"/>
              <a:t>Reed-Solomon (10, 4), rate 1.4x</a:t>
            </a:r>
          </a:p>
          <a:p>
            <a:r>
              <a:rPr lang="en-US" dirty="0" smtClean="0"/>
              <a:t>Tolerate 4 racks failure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1597296"/>
            <a:ext cx="6910917" cy="337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875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Index read -&gt; data read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Cell local failure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29369"/>
            <a:ext cx="5101167" cy="17500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540937"/>
            <a:ext cx="5101167" cy="180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87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114</TotalTime>
  <Words>449</Words>
  <Application>Microsoft Macintosh PowerPoint</Application>
  <PresentationFormat>On-screen Show (4:3)</PresentationFormat>
  <Paragraphs>118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Civic</vt:lpstr>
      <vt:lpstr>Workload-aware Storage</vt:lpstr>
      <vt:lpstr>Outline</vt:lpstr>
      <vt:lpstr>Problem definition</vt:lpstr>
      <vt:lpstr>Problem definition</vt:lpstr>
      <vt:lpstr>Problem definition</vt:lpstr>
      <vt:lpstr>Warm data</vt:lpstr>
      <vt:lpstr>Goals</vt:lpstr>
      <vt:lpstr>Data placement and error correction</vt:lpstr>
      <vt:lpstr>Read operation</vt:lpstr>
      <vt:lpstr>Datacenter failure</vt:lpstr>
      <vt:lpstr>Comparison</vt:lpstr>
      <vt:lpstr>Evaluation</vt:lpstr>
      <vt:lpstr>Evaluation</vt:lpstr>
      <vt:lpstr>Evaluation</vt:lpstr>
      <vt:lpstr>Cold data</vt:lpstr>
      <vt:lpstr>Goals</vt:lpstr>
      <vt:lpstr>Setup</vt:lpstr>
      <vt:lpstr>Data placement</vt:lpstr>
      <vt:lpstr>Data placement</vt:lpstr>
      <vt:lpstr>IO scheduling</vt:lpstr>
      <vt:lpstr>Simulator</vt:lpstr>
      <vt:lpstr>Evaluation</vt:lpstr>
      <vt:lpstr>Evaluation</vt:lpstr>
      <vt:lpstr>Evaluation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Workload-aware Storage</dc:title>
  <dc:creator>Chen</dc:creator>
  <cp:lastModifiedBy>Chen</cp:lastModifiedBy>
  <cp:revision>11</cp:revision>
  <dcterms:created xsi:type="dcterms:W3CDTF">2015-03-05T20:52:27Z</dcterms:created>
  <dcterms:modified xsi:type="dcterms:W3CDTF">2015-03-05T22:47:10Z</dcterms:modified>
</cp:coreProperties>
</file>