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4" r:id="rId6"/>
    <p:sldId id="273" r:id="rId7"/>
    <p:sldId id="272" r:id="rId8"/>
    <p:sldId id="276" r:id="rId9"/>
    <p:sldId id="278" r:id="rId10"/>
    <p:sldId id="277" r:id="rId11"/>
    <p:sldId id="275" r:id="rId12"/>
    <p:sldId id="279" r:id="rId13"/>
    <p:sldId id="280" r:id="rId14"/>
    <p:sldId id="286" r:id="rId15"/>
    <p:sldId id="282" r:id="rId16"/>
    <p:sldId id="283" r:id="rId17"/>
    <p:sldId id="284" r:id="rId18"/>
    <p:sldId id="285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88" r:id="rId29"/>
    <p:sldId id="289" r:id="rId30"/>
    <p:sldId id="294" r:id="rId31"/>
    <p:sldId id="293" r:id="rId32"/>
    <p:sldId id="292" r:id="rId33"/>
    <p:sldId id="291" r:id="rId34"/>
    <p:sldId id="290" r:id="rId35"/>
    <p:sldId id="297" r:id="rId36"/>
    <p:sldId id="296" r:id="rId37"/>
    <p:sldId id="295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28" y="-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6301-A8E9-4000-B4ED-7A4A6FB17BE4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CCCF-9847-4727-9CE2-E1C868CB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shuatang.github.io/timeline/paper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118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Trace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2494"/>
            <a:ext cx="9144000" cy="1655762"/>
          </a:xfrm>
        </p:spPr>
        <p:txBody>
          <a:bodyPr/>
          <a:lstStyle/>
          <a:p>
            <a:r>
              <a:rPr lang="en-US" dirty="0" smtClean="0"/>
              <a:t>Chunxu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2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4752" cy="4351338"/>
          </a:xfrm>
        </p:spPr>
        <p:txBody>
          <a:bodyPr/>
          <a:lstStyle/>
          <a:p>
            <a:r>
              <a:rPr kumimoji="1" lang="en-US" altLang="zh-CN" dirty="0"/>
              <a:t>1. Generate all possible hypotheses for causal relationships among segments.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 execution interval between two consecutive logged events for the same task.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 Iterate through </a:t>
            </a:r>
            <a:r>
              <a:rPr kumimoji="1" lang="en-US" altLang="zh-CN" dirty="0" smtClean="0"/>
              <a:t>traces </a:t>
            </a:r>
            <a:r>
              <a:rPr kumimoji="1" lang="en-US" altLang="zh-CN" dirty="0"/>
              <a:t>and </a:t>
            </a:r>
            <a:r>
              <a:rPr kumimoji="1" lang="en-US" altLang="zh-CN" dirty="0" smtClean="0"/>
              <a:t>rejects </a:t>
            </a:r>
            <a:r>
              <a:rPr kumimoji="1" lang="en-US" altLang="zh-CN" dirty="0"/>
              <a:t>a hypothesis if it finds a counterexample in any trace.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9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9" y="1690688"/>
            <a:ext cx="11005162" cy="42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Critical path </a:t>
            </a:r>
            <a:r>
              <a:rPr kumimoji="1" lang="en-US" altLang="zh-CN" dirty="0" smtClean="0"/>
              <a:t>analysis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critical path is defined to be the set of segments for which a differential increase in segment execution time would result in the same differential increase in end-to-end latency.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5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25" y="1833216"/>
            <a:ext cx="10718645" cy="41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566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Slack Analysis</a:t>
            </a:r>
          </a:p>
          <a:p>
            <a:pPr lvl="1"/>
            <a:r>
              <a:rPr kumimoji="1" lang="en-US" altLang="zh-CN" dirty="0"/>
              <a:t>Slack is the amount by which the duration of a segment may increase without increasing the end-to-end latency of the request, assuming that the duration of all other segments remains constant. 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" y="2257359"/>
            <a:ext cx="11150780" cy="30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6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29" y="1789828"/>
            <a:ext cx="9537008" cy="4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6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96" y="1690688"/>
            <a:ext cx="9448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4" y="1846777"/>
            <a:ext cx="9675062" cy="38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3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09" y="2348472"/>
            <a:ext cx="10515600" cy="1325563"/>
          </a:xfrm>
        </p:spPr>
        <p:txBody>
          <a:bodyPr/>
          <a:lstStyle/>
          <a:p>
            <a:r>
              <a:rPr lang="en-US" dirty="0" smtClean="0"/>
              <a:t>Towards General-Purpose Resource Management in Shared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21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The Mystery Machine: End-to-end performance analysis of large-scale Internet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6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of resource management</a:t>
            </a:r>
          </a:p>
          <a:p>
            <a:pPr lvl="1"/>
            <a:r>
              <a:rPr lang="en-US" dirty="0" smtClean="0"/>
              <a:t>Bottleneck on hardware or software</a:t>
            </a:r>
          </a:p>
          <a:p>
            <a:pPr lvl="1"/>
            <a:r>
              <a:rPr lang="en-US" dirty="0" smtClean="0"/>
              <a:t>Ambiguous which user is responsible for system load</a:t>
            </a:r>
          </a:p>
          <a:p>
            <a:pPr lvl="1"/>
            <a:r>
              <a:rPr lang="en-US" dirty="0" smtClean="0"/>
              <a:t>Tenants interfere with internal system tasks</a:t>
            </a:r>
          </a:p>
          <a:p>
            <a:pPr lvl="1"/>
            <a:r>
              <a:rPr lang="en-US" dirty="0" smtClean="0"/>
              <a:t>Resource requirements vary</a:t>
            </a:r>
          </a:p>
          <a:p>
            <a:pPr lvl="1"/>
            <a:r>
              <a:rPr lang="en-US" dirty="0" smtClean="0"/>
              <a:t>Unpredictable which machine execute a request and how long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Effective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9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0932" cy="3325924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Observation: Multiple request types can contend on unexpected resources.</a:t>
            </a:r>
          </a:p>
          <a:p>
            <a:r>
              <a:rPr lang="en-US" dirty="0" smtClean="0"/>
              <a:t>Principles: Consider all request types and all resources in the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47" t="4114" r="8501" b="2302"/>
          <a:stretch/>
        </p:blipFill>
        <p:spPr>
          <a:xfrm>
            <a:off x="6065949" y="2781837"/>
            <a:ext cx="5834130" cy="31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Design Principles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6842"/>
            <a:ext cx="4068651" cy="2630465"/>
          </a:xfrm>
        </p:spPr>
        <p:txBody>
          <a:bodyPr/>
          <a:lstStyle/>
          <a:p>
            <a:r>
              <a:rPr lang="en-US" dirty="0" smtClean="0"/>
              <a:t>Observation: Contention may be caused by only a subset of tenants.</a:t>
            </a:r>
          </a:p>
          <a:p>
            <a:r>
              <a:rPr lang="en-US" dirty="0" smtClean="0"/>
              <a:t>Principle: Distinguish between tenants.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529" y="1300956"/>
            <a:ext cx="475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7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Design Principles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8183"/>
          </a:xfrm>
        </p:spPr>
        <p:txBody>
          <a:bodyPr/>
          <a:lstStyle/>
          <a:p>
            <a:r>
              <a:rPr lang="en-US" dirty="0" smtClean="0"/>
              <a:t>Observation: Foreground requests are only part of the story.</a:t>
            </a:r>
          </a:p>
          <a:p>
            <a:r>
              <a:rPr lang="en-US" dirty="0" smtClean="0"/>
              <a:t>Principle: Treat foreground and background tasks uniformly.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28" y="3453550"/>
            <a:ext cx="7746079" cy="24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Design Principles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Observation: Resource demands are very hard to predict. </a:t>
            </a:r>
          </a:p>
          <a:p>
            <a:endParaRPr lang="en-US" dirty="0" smtClean="0"/>
          </a:p>
          <a:p>
            <a:r>
              <a:rPr lang="en-US" dirty="0" smtClean="0"/>
              <a:t>Principle: Estimate resource usage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4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Design Principles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84512"/>
            <a:ext cx="9766371" cy="2681981"/>
          </a:xfrm>
        </p:spPr>
        <p:txBody>
          <a:bodyPr/>
          <a:lstStyle/>
          <a:p>
            <a:r>
              <a:rPr lang="en-US" dirty="0" smtClean="0"/>
              <a:t>Observation: Requests can be long or lose importance.</a:t>
            </a:r>
          </a:p>
          <a:p>
            <a:endParaRPr lang="en-US" dirty="0" smtClean="0"/>
          </a:p>
          <a:p>
            <a:r>
              <a:rPr lang="en-US" dirty="0" smtClean="0"/>
              <a:t>Principle: Schedule early, schedule 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 Instrumentation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33933" cy="4351338"/>
          </a:xfrm>
        </p:spPr>
        <p:txBody>
          <a:bodyPr/>
          <a:lstStyle/>
          <a:p>
            <a:r>
              <a:rPr lang="en-US" dirty="0" smtClean="0"/>
              <a:t>Tenant abstraction</a:t>
            </a:r>
          </a:p>
          <a:p>
            <a:r>
              <a:rPr lang="en-US" dirty="0" smtClean="0"/>
              <a:t>End-to-End ID Propagation</a:t>
            </a:r>
          </a:p>
          <a:p>
            <a:r>
              <a:rPr lang="en-US" dirty="0" smtClean="0"/>
              <a:t>Automatic Resource Instrumentation using AspectJ</a:t>
            </a:r>
          </a:p>
          <a:p>
            <a:r>
              <a:rPr lang="en-US" dirty="0" smtClean="0"/>
              <a:t>Aggregation and Reporting</a:t>
            </a:r>
          </a:p>
          <a:p>
            <a:r>
              <a:rPr lang="en-US" dirty="0" smtClean="0"/>
              <a:t>Entry and Throttling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39" t="4823" r="4563" b="1615"/>
          <a:stretch/>
        </p:blipFill>
        <p:spPr>
          <a:xfrm>
            <a:off x="5829124" y="2086812"/>
            <a:ext cx="5918723" cy="36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on HDFS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5" y="2234821"/>
            <a:ext cx="5444163" cy="192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60" y="1732544"/>
            <a:ext cx="5915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763" y="2503670"/>
            <a:ext cx="10642950" cy="16562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IntroPerf</a:t>
            </a:r>
            <a:r>
              <a:rPr kumimoji="1" lang="en-US" altLang="zh-CN" dirty="0" smtClean="0"/>
              <a:t>: Transparent Context-Sensitive Multi-Layer Performance Inference using System Stack Traces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42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Functionality:</a:t>
            </a:r>
          </a:p>
          <a:p>
            <a:pPr lvl="1"/>
            <a:r>
              <a:rPr lang="en-US" dirty="0" smtClean="0"/>
              <a:t>With system stack traces as input, </a:t>
            </a:r>
            <a:r>
              <a:rPr lang="en-US" dirty="0" err="1" smtClean="0"/>
              <a:t>IntroPerf</a:t>
            </a:r>
            <a:r>
              <a:rPr lang="en-US" dirty="0" smtClean="0"/>
              <a:t> transparently infers context-sensitive performance data of the software by measuring the continuity of calling context – the continuous period of a function in a stack with the same calling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Complexity comes from</a:t>
            </a:r>
          </a:p>
          <a:p>
            <a:pPr lvl="1"/>
            <a:r>
              <a:rPr kumimoji="1" lang="en-US" altLang="zh-CN" dirty="0"/>
              <a:t>Scale</a:t>
            </a:r>
          </a:p>
          <a:p>
            <a:pPr lvl="1"/>
            <a:r>
              <a:rPr kumimoji="1" lang="en-US" altLang="zh-CN" dirty="0"/>
              <a:t>Heterogeneity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55" y="1961335"/>
            <a:ext cx="77914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718"/>
            <a:ext cx="10515600" cy="4351338"/>
          </a:xfrm>
        </p:spPr>
        <p:txBody>
          <a:bodyPr/>
          <a:lstStyle/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Transparent inference of function latency in multiple layers based on stack traces.</a:t>
            </a:r>
          </a:p>
          <a:p>
            <a:pPr lvl="1"/>
            <a:r>
              <a:rPr lang="en-US" dirty="0" smtClean="0"/>
              <a:t>Automated localization of internal and external performance bottlenecks via context-sensitive performance analysis across multiple system 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</a:t>
            </a:r>
            <a:r>
              <a:rPr lang="en-US" dirty="0" err="1" smtClean="0"/>
              <a:t>IntroPerf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RQ1: </a:t>
            </a:r>
          </a:p>
          <a:p>
            <a:pPr lvl="1"/>
            <a:r>
              <a:rPr lang="en-US" dirty="0" smtClean="0"/>
              <a:t>Collection of traces using a widely deployed common tracing framework.</a:t>
            </a:r>
          </a:p>
          <a:p>
            <a:r>
              <a:rPr lang="en-US" dirty="0" smtClean="0"/>
              <a:t>RQ2:</a:t>
            </a:r>
          </a:p>
          <a:p>
            <a:pPr lvl="1"/>
            <a:r>
              <a:rPr lang="en-US" dirty="0" smtClean="0"/>
              <a:t>Application performance analysis at the fine-grained function level with calling context information.</a:t>
            </a:r>
            <a:endParaRPr lang="en-US" dirty="0"/>
          </a:p>
          <a:p>
            <a:r>
              <a:rPr lang="en-US" dirty="0" smtClean="0"/>
              <a:t>RQ3:</a:t>
            </a:r>
          </a:p>
          <a:p>
            <a:pPr lvl="1"/>
            <a:r>
              <a:rPr lang="en-US" dirty="0" smtClean="0"/>
              <a:t>Reasonable coverage of program execution captured by system stack traces for performance debugging.</a:t>
            </a:r>
          </a:p>
        </p:txBody>
      </p:sp>
    </p:spTree>
    <p:extLst>
      <p:ext uri="{BB962C8B-B14F-4D97-AF65-F5344CB8AC3E}">
        <p14:creationId xmlns:p14="http://schemas.microsoft.com/office/powerpoint/2010/main" val="157106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95" y="2048802"/>
            <a:ext cx="8421978" cy="3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2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of Function Latencies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67930" cy="4351338"/>
          </a:xfrm>
        </p:spPr>
        <p:txBody>
          <a:bodyPr/>
          <a:lstStyle/>
          <a:p>
            <a:r>
              <a:rPr lang="en-US" dirty="0" smtClean="0"/>
              <a:t>Conservative estimation:</a:t>
            </a:r>
          </a:p>
          <a:p>
            <a:pPr lvl="1"/>
            <a:r>
              <a:rPr lang="en-US" dirty="0" smtClean="0"/>
              <a:t>Estimates the end of a function with the last event of the context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Aggressive estimation:</a:t>
            </a:r>
          </a:p>
          <a:p>
            <a:pPr lvl="1"/>
            <a:r>
              <a:rPr lang="en-US" dirty="0" smtClean="0"/>
              <a:t>Estimates the end with the start event of a distinct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Function </a:t>
            </a:r>
            <a:r>
              <a:rPr lang="en-US" dirty="0" smtClean="0"/>
              <a:t>Latencies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13" y="1690688"/>
            <a:ext cx="7162174" cy="48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Context-sensitive analysis of inferred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1991"/>
            <a:ext cx="5034566" cy="2888043"/>
          </a:xfrm>
        </p:spPr>
        <p:txBody>
          <a:bodyPr/>
          <a:lstStyle/>
          <a:p>
            <a:r>
              <a:rPr lang="en-US" dirty="0" smtClean="0"/>
              <a:t>Top-down latency normalization</a:t>
            </a:r>
          </a:p>
          <a:p>
            <a:endParaRPr lang="en-US" dirty="0"/>
          </a:p>
          <a:p>
            <a:r>
              <a:rPr lang="en-US" dirty="0" smtClean="0"/>
              <a:t>Performance-annotated calling context ranking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55" y="1905593"/>
            <a:ext cx="6412845" cy="20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2" r="316"/>
          <a:stretch/>
        </p:blipFill>
        <p:spPr>
          <a:xfrm>
            <a:off x="838200" y="2627290"/>
            <a:ext cx="10482330" cy="27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566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joshuatang.github.io</a:t>
            </a:r>
            <a:r>
              <a:rPr lang="en-US" dirty="0" smtClean="0">
                <a:hlinkClick r:id="rId2"/>
              </a:rPr>
              <a:t>/timeline/</a:t>
            </a:r>
            <a:r>
              <a:rPr lang="en-US" dirty="0" err="1" smtClean="0">
                <a:hlinkClick r:id="rId2"/>
              </a:rPr>
              <a:t>papers.html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901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End-to-end:</a:t>
            </a:r>
          </a:p>
          <a:p>
            <a:pPr lvl="1"/>
            <a:r>
              <a:rPr kumimoji="1" lang="en-US" altLang="zh-CN" dirty="0"/>
              <a:t>From a user initiates a page load in a client Web browser,</a:t>
            </a:r>
          </a:p>
          <a:p>
            <a:pPr lvl="1"/>
            <a:r>
              <a:rPr kumimoji="1" lang="en-US" altLang="zh-CN" dirty="0"/>
              <a:t>Through server-side processing, network transmission, and JavaScript execution,</a:t>
            </a:r>
          </a:p>
          <a:p>
            <a:pPr lvl="1"/>
            <a:r>
              <a:rPr kumimoji="1" lang="en-US" altLang="zh-CN" dirty="0"/>
              <a:t>To the point client Web browser finishes rendering the page.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9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290" cy="2166826"/>
          </a:xfrm>
        </p:spPr>
        <p:txBody>
          <a:bodyPr/>
          <a:lstStyle/>
          <a:p>
            <a:r>
              <a:rPr kumimoji="1" lang="en-US" altLang="zh-CN" dirty="0" err="1"/>
              <a:t>UberTrace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End-to-end request tracing</a:t>
            </a:r>
          </a:p>
          <a:p>
            <a:r>
              <a:rPr kumimoji="1" lang="en-US" altLang="zh-CN" dirty="0"/>
              <a:t>Mystery Machine</a:t>
            </a:r>
          </a:p>
          <a:p>
            <a:pPr lvl="1"/>
            <a:r>
              <a:rPr kumimoji="1" lang="en-US" altLang="zh-CN" dirty="0"/>
              <a:t>Analysis </a:t>
            </a:r>
            <a:r>
              <a:rPr kumimoji="1" lang="en-US" altLang="zh-CN" dirty="0" smtClean="0"/>
              <a:t>framework</a:t>
            </a:r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3" y="3659477"/>
            <a:ext cx="9892316" cy="27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UberTrace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3659"/>
            <a:ext cx="7752008" cy="4351338"/>
          </a:xfrm>
        </p:spPr>
        <p:txBody>
          <a:bodyPr/>
          <a:lstStyle/>
          <a:p>
            <a:r>
              <a:rPr kumimoji="1" lang="en-US" altLang="zh-CN" dirty="0"/>
              <a:t>Unify the individual logging systems at Facebook into a single end-to-end performance tracing tool, dubbed </a:t>
            </a:r>
            <a:r>
              <a:rPr kumimoji="1" lang="en-US" altLang="zh-CN" dirty="0" err="1"/>
              <a:t>UberTrace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1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UberTrace</a:t>
            </a:r>
            <a:r>
              <a:rPr kumimoji="1" lang="en-US" altLang="zh-C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33079" cy="4351338"/>
          </a:xfrm>
        </p:spPr>
        <p:txBody>
          <a:bodyPr/>
          <a:lstStyle/>
          <a:p>
            <a:r>
              <a:rPr kumimoji="1" lang="en-US" altLang="zh-CN" dirty="0"/>
              <a:t>Log messages contain at least:</a:t>
            </a:r>
          </a:p>
          <a:p>
            <a:pPr lvl="1"/>
            <a:r>
              <a:rPr kumimoji="1" lang="en-US" altLang="zh-CN" dirty="0"/>
              <a:t>1. A unique request identifier.</a:t>
            </a:r>
          </a:p>
          <a:p>
            <a:pPr lvl="1"/>
            <a:r>
              <a:rPr kumimoji="1" lang="en-US" altLang="zh-CN" dirty="0"/>
              <a:t>2. The executing computer.</a:t>
            </a:r>
          </a:p>
          <a:p>
            <a:pPr lvl="1"/>
            <a:r>
              <a:rPr kumimoji="1" lang="en-US" altLang="zh-CN" dirty="0"/>
              <a:t>3. A timestamp that uses the local clock of the executing computer.</a:t>
            </a:r>
          </a:p>
          <a:p>
            <a:pPr lvl="1"/>
            <a:r>
              <a:rPr kumimoji="1" lang="en-US" altLang="zh-CN" dirty="0"/>
              <a:t>4. An event name.</a:t>
            </a:r>
          </a:p>
          <a:p>
            <a:pPr lvl="1"/>
            <a:r>
              <a:rPr kumimoji="1" lang="en-US" altLang="zh-CN" dirty="0"/>
              <a:t>5. A task name, where a task is defined to be a distributed thread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6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Mystery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3506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Procedure:</a:t>
            </a:r>
          </a:p>
          <a:p>
            <a:pPr lvl="1"/>
            <a:r>
              <a:rPr kumimoji="1" lang="en-US" altLang="zh-CN" dirty="0"/>
              <a:t>Create a causal </a:t>
            </a:r>
            <a:r>
              <a:rPr kumimoji="1" lang="en-US" altLang="zh-CN" dirty="0" smtClean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 the critical </a:t>
            </a:r>
            <a:r>
              <a:rPr kumimoji="1" lang="en-US" altLang="zh-CN" dirty="0" smtClean="0"/>
              <a:t>path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Quantify slack for segments not on the critical </a:t>
            </a:r>
            <a:r>
              <a:rPr kumimoji="1" lang="en-US" altLang="zh-CN" dirty="0" smtClean="0"/>
              <a:t>path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Identify segments that are correlated with performance anomalies.</a:t>
            </a:r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0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Causal Relationships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Happens-before (-&gt;)</a:t>
            </a:r>
          </a:p>
          <a:p>
            <a:r>
              <a:rPr kumimoji="1" lang="en-US" altLang="zh-CN" dirty="0"/>
              <a:t>Mutual exclusion </a:t>
            </a:r>
            <a:r>
              <a:rPr kumimoji="1" lang="en-US" altLang="zh-CN" dirty="0" smtClean="0"/>
              <a:t>(˅)</a:t>
            </a:r>
            <a:endParaRPr kumimoji="1" lang="en-US" altLang="zh-CN" dirty="0"/>
          </a:p>
          <a:p>
            <a:r>
              <a:rPr kumimoji="1" lang="en-US" altLang="zh-CN" dirty="0"/>
              <a:t>Pipeline (&gt;&gt;)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84" y="1825624"/>
            <a:ext cx="6672338" cy="34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817</Words>
  <Application>Microsoft Macintosh PowerPoint</Application>
  <PresentationFormat>自定义</PresentationFormat>
  <Paragraphs>119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Theme</vt:lpstr>
      <vt:lpstr>Trace Analysis</vt:lpstr>
      <vt:lpstr>The Mystery Machine: End-to-end performance analysis of large-scale Internet services</vt:lpstr>
      <vt:lpstr>Introduction</vt:lpstr>
      <vt:lpstr>Introduction (Cont.)</vt:lpstr>
      <vt:lpstr>Introduction (Cont.)</vt:lpstr>
      <vt:lpstr>UberTrace</vt:lpstr>
      <vt:lpstr>UberTrace (Cont.)</vt:lpstr>
      <vt:lpstr>The Mystery Machine</vt:lpstr>
      <vt:lpstr>Causal Relationships Model</vt:lpstr>
      <vt:lpstr>Algorithms</vt:lpstr>
      <vt:lpstr>Algorithms (Cont.)</vt:lpstr>
      <vt:lpstr>Analysis</vt:lpstr>
      <vt:lpstr>Analysis (Cont.)</vt:lpstr>
      <vt:lpstr>Analysis (Cont.)</vt:lpstr>
      <vt:lpstr>Implementation</vt:lpstr>
      <vt:lpstr>Results</vt:lpstr>
      <vt:lpstr>Results (Cont.)</vt:lpstr>
      <vt:lpstr>Results (Cont.)</vt:lpstr>
      <vt:lpstr>Towards General-Purpose Resource Management in Shared Cloud Services</vt:lpstr>
      <vt:lpstr>Introduction</vt:lpstr>
      <vt:lpstr>Resource Management Design Principles</vt:lpstr>
      <vt:lpstr>Resource Management Design Principles (Cont.)</vt:lpstr>
      <vt:lpstr>Resource Management Design Principles (Cont.)</vt:lpstr>
      <vt:lpstr>Resource Management Design Principles (Cont.)</vt:lpstr>
      <vt:lpstr>Resource Management Design Principles (Cont.)</vt:lpstr>
      <vt:lpstr>Retro Instrumentation Platform</vt:lpstr>
      <vt:lpstr>Evaluation on HDFS</vt:lpstr>
      <vt:lpstr>IntroPerf: Transparent Context-Sensitive Multi-Layer Performance Inference using System Stack Traces</vt:lpstr>
      <vt:lpstr>Introduction</vt:lpstr>
      <vt:lpstr>Introduction (Cont.)</vt:lpstr>
      <vt:lpstr>Introduction (Cont.)</vt:lpstr>
      <vt:lpstr>Design of IntroPerf</vt:lpstr>
      <vt:lpstr>Architecture</vt:lpstr>
      <vt:lpstr>Inference of Function Latencies</vt:lpstr>
      <vt:lpstr>Inference of Function Latencies (Cont.)</vt:lpstr>
      <vt:lpstr>Context-sensitive analysis of inferred performance</vt:lpstr>
      <vt:lpstr>Evaluation</vt:lpstr>
      <vt:lpstr>Summary of the papers</vt:lpstr>
    </vt:vector>
  </TitlesOfParts>
  <Company>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Analysis</dc:title>
  <dc:creator>Chunxu Tang</dc:creator>
  <cp:lastModifiedBy>Chunxu Tang</cp:lastModifiedBy>
  <cp:revision>46</cp:revision>
  <dcterms:created xsi:type="dcterms:W3CDTF">2015-02-04T02:24:59Z</dcterms:created>
  <dcterms:modified xsi:type="dcterms:W3CDTF">2015-02-06T02:26:44Z</dcterms:modified>
</cp:coreProperties>
</file>