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2"/>
  </p:notesMasterIdLst>
  <p:sldIdLst>
    <p:sldId id="256" r:id="rId2"/>
    <p:sldId id="266" r:id="rId3"/>
    <p:sldId id="258" r:id="rId4"/>
    <p:sldId id="260" r:id="rId5"/>
    <p:sldId id="257" r:id="rId6"/>
    <p:sldId id="262" r:id="rId7"/>
    <p:sldId id="263" r:id="rId8"/>
    <p:sldId id="264" r:id="rId9"/>
    <p:sldId id="265" r:id="rId10"/>
    <p:sldId id="261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-2384" y="-10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interSettings" Target="printerSettings/printerSettings1.bin"/><Relationship Id="rId14" Type="http://schemas.openxmlformats.org/officeDocument/2006/relationships/presProps" Target="presProps.xml"/><Relationship Id="rId15" Type="http://schemas.openxmlformats.org/officeDocument/2006/relationships/viewProps" Target="viewProps.xml"/><Relationship Id="rId16" Type="http://schemas.openxmlformats.org/officeDocument/2006/relationships/theme" Target="theme/theme1.xml"/><Relationship Id="rId1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EF0FC3-3292-EF48-8F99-2204AA13DA94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D2A63A-9C8C-6E4C-8336-18FB86D517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773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9DC0D90-A950-4699-AC08-E8C30DC15146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Difference </a:t>
            </a:r>
            <a:r>
              <a:rPr lang="en-US" smtClean="0"/>
              <a:t>to ‘</a:t>
            </a:r>
            <a:r>
              <a:rPr lang="en-US" baseline="0" smtClean="0"/>
              <a:t>Intro to crypto’. </a:t>
            </a:r>
            <a:r>
              <a:rPr lang="en-US" baseline="0" dirty="0" smtClean="0"/>
              <a:t>We are not interested in construction!!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0897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2"/>
            <a:r>
              <a:rPr lang="en-US" dirty="0" smtClean="0"/>
              <a:t>Password, remote user-login, </a:t>
            </a:r>
          </a:p>
          <a:p>
            <a:pPr lvl="2"/>
            <a:r>
              <a:rPr lang="en-US" dirty="0" smtClean="0"/>
              <a:t>Secure transactions, </a:t>
            </a:r>
          </a:p>
          <a:p>
            <a:pPr lvl="2"/>
            <a:r>
              <a:rPr lang="en-US" dirty="0" smtClean="0"/>
              <a:t>Encrypted disk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7D2A63A-9C8C-6E4C-8336-18FB86D517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84858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3728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7291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8744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408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669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4731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4013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52034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026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2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09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D910C3-9920-9248-B559-EA127E9C317E}" type="datetimeFigureOut">
              <a:rPr lang="en-US" smtClean="0"/>
              <a:t>8/27/19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5AED73-EE3A-8645-B135-5A972D9903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9397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mailto:ytang100@syr.edu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ytang100@syr.edu" TargetMode="External"/><Relationship Id="rId4" Type="http://schemas.openxmlformats.org/officeDocument/2006/relationships/hyperlink" Target="http://tristartom.github.io/teaching/17s-cis600/" TargetMode="External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tristartom.github.io/teaching/19f-fin600/syllabus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4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tristartom.github.io/teaching/19f-cis428/" TargetMode="Externa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academicintegrity.syr.edu/academic-integrity-policy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CIS428/CIS628 Introduction to Cryptography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Dr. Yuzhe Richard Tang</a:t>
            </a:r>
          </a:p>
          <a:p>
            <a:r>
              <a:rPr lang="en-US" dirty="0" smtClean="0"/>
              <a:t>Department of EECS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55164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Survey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Name, Program, Discipline, etc.</a:t>
            </a:r>
          </a:p>
          <a:p>
            <a:r>
              <a:rPr lang="en-US" dirty="0" smtClean="0"/>
              <a:t>What </a:t>
            </a:r>
            <a:r>
              <a:rPr lang="en-US" dirty="0"/>
              <a:t>you want to learn from the </a:t>
            </a:r>
            <a:r>
              <a:rPr lang="en-US" dirty="0" smtClean="0"/>
              <a:t>course</a:t>
            </a:r>
          </a:p>
          <a:p>
            <a:pPr lvl="1"/>
            <a:r>
              <a:rPr lang="en-US" dirty="0" smtClean="0"/>
              <a:t>More on security application or formal treatment</a:t>
            </a:r>
            <a:endParaRPr lang="en-US" dirty="0"/>
          </a:p>
          <a:p>
            <a:r>
              <a:rPr lang="en-US" dirty="0" smtClean="0"/>
              <a:t>Your current expertise on cryptography</a:t>
            </a:r>
          </a:p>
          <a:p>
            <a:pPr lvl="1"/>
            <a:r>
              <a:rPr lang="en-US" dirty="0" smtClean="0"/>
              <a:t>Understanding on semantic security, RSA, AES, CR-Hash, </a:t>
            </a:r>
            <a:r>
              <a:rPr lang="en-US" dirty="0" err="1" smtClean="0"/>
              <a:t>etc</a:t>
            </a:r>
            <a:r>
              <a:rPr lang="en-US" dirty="0" smtClean="0"/>
              <a:t>?</a:t>
            </a:r>
          </a:p>
          <a:p>
            <a:pPr lvl="1"/>
            <a:r>
              <a:rPr lang="en-US" dirty="0" smtClean="0"/>
              <a:t>What crypto library used before?</a:t>
            </a:r>
          </a:p>
          <a:p>
            <a:pPr lvl="1"/>
            <a:endParaRPr lang="en-US" dirty="0"/>
          </a:p>
          <a:p>
            <a:r>
              <a:rPr lang="en-US" dirty="0" smtClean="0"/>
              <a:t>Send me (</a:t>
            </a:r>
            <a:r>
              <a:rPr lang="en-US" dirty="0" smtClean="0">
                <a:hlinkClick r:id="rId2"/>
              </a:rPr>
              <a:t>ytang100@syr.edu</a:t>
            </a:r>
            <a:r>
              <a:rPr lang="en-US" dirty="0" smtClean="0"/>
              <a:t>) an email about this after the class. Thanks!</a:t>
            </a:r>
          </a:p>
          <a:p>
            <a:pPr lvl="1"/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0892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Administrivia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Instructor</a:t>
            </a:r>
          </a:p>
          <a:p>
            <a:pPr lvl="1"/>
            <a:r>
              <a:rPr lang="en-US" dirty="0" smtClean="0"/>
              <a:t>Dr. </a:t>
            </a:r>
            <a:r>
              <a:rPr lang="en-US" dirty="0" err="1" smtClean="0"/>
              <a:t>Yuzhe</a:t>
            </a:r>
            <a:r>
              <a:rPr lang="en-US" dirty="0" smtClean="0"/>
              <a:t> (Richard) Tang</a:t>
            </a:r>
          </a:p>
          <a:p>
            <a:pPr lvl="1"/>
            <a:r>
              <a:rPr lang="en-US" dirty="0" smtClean="0"/>
              <a:t>Office: 4-193, </a:t>
            </a:r>
            <a:r>
              <a:rPr lang="en-US" dirty="0" err="1" smtClean="0"/>
              <a:t>Sci</a:t>
            </a:r>
            <a:r>
              <a:rPr lang="en-US" dirty="0" smtClean="0"/>
              <a:t>-Tech Building</a:t>
            </a:r>
          </a:p>
          <a:p>
            <a:pPr lvl="1"/>
            <a:r>
              <a:rPr lang="en-US" dirty="0" smtClean="0">
                <a:hlinkClick r:id="rId3"/>
              </a:rPr>
              <a:t>ytang100@syr.edu</a:t>
            </a:r>
            <a:r>
              <a:rPr lang="en-US" dirty="0" smtClean="0"/>
              <a:t> </a:t>
            </a:r>
          </a:p>
          <a:p>
            <a:pPr lvl="1"/>
            <a:endParaRPr lang="en-US" dirty="0"/>
          </a:p>
          <a:p>
            <a:r>
              <a:rPr lang="en-US" dirty="0"/>
              <a:t>Course website:</a:t>
            </a:r>
          </a:p>
          <a:p>
            <a:pPr lvl="1"/>
            <a:r>
              <a:rPr lang="en-US" dirty="0">
                <a:hlinkClick r:id="rId4"/>
              </a:rPr>
              <a:t>http://tristartom.github.io/teaching/</a:t>
            </a:r>
            <a:r>
              <a:rPr lang="en-US" dirty="0" smtClean="0">
                <a:hlinkClick r:id="rId4"/>
              </a:rPr>
              <a:t>19f-cis428/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12959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Learning Goal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Train future cryptographic engineer (and scientist)</a:t>
            </a:r>
          </a:p>
          <a:p>
            <a:pPr marL="342900" lvl="1" indent="-342900">
              <a:buFont typeface="Arial"/>
              <a:buChar char="•"/>
            </a:pPr>
            <a:r>
              <a:rPr lang="en-US" dirty="0"/>
              <a:t>From </a:t>
            </a:r>
            <a:r>
              <a:rPr lang="en-US" dirty="0" smtClean="0"/>
              <a:t>Syllabus:</a:t>
            </a:r>
          </a:p>
          <a:p>
            <a:pPr marL="742950" lvl="2" indent="-342900"/>
            <a:r>
              <a:rPr lang="en-US" dirty="0" smtClean="0">
                <a:hlinkClick r:id="rId3"/>
              </a:rPr>
              <a:t>http://tristartom.github.io/teaching/19f-fin600/syllabus.pdf</a:t>
            </a:r>
            <a:endParaRPr lang="en-US" dirty="0" smtClean="0"/>
          </a:p>
          <a:p>
            <a:pPr marL="342900" lvl="1" indent="-342900">
              <a:buFont typeface="Arial"/>
              <a:buChar char="•"/>
            </a:pPr>
            <a:endParaRPr lang="en-US" dirty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250574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5938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sz="3500" b="1" dirty="0" smtClean="0"/>
              <a:t>Why this course may be of your interest?</a:t>
            </a:r>
            <a:endParaRPr lang="en-US" sz="35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Unfilled cyber-security jobs</a:t>
            </a:r>
          </a:p>
          <a:p>
            <a:endParaRPr lang="en-US" dirty="0" smtClean="0"/>
          </a:p>
          <a:p>
            <a:endParaRPr lang="en-US" dirty="0"/>
          </a:p>
          <a:p>
            <a:r>
              <a:rPr lang="en-US" dirty="0" smtClean="0"/>
              <a:t>Cryptology is used in many companies </a:t>
            </a:r>
          </a:p>
          <a:p>
            <a:pPr lvl="1"/>
            <a:r>
              <a:rPr lang="en-US" dirty="0" smtClean="0"/>
              <a:t>Security </a:t>
            </a:r>
            <a:r>
              <a:rPr lang="en-US" dirty="0" smtClean="0"/>
              <a:t>applications </a:t>
            </a:r>
            <a:endParaRPr lang="en-US" dirty="0" smtClean="0"/>
          </a:p>
        </p:txBody>
      </p:sp>
      <p:pic>
        <p:nvPicPr>
          <p:cNvPr id="4" name="Content Placeholder 3" descr="rwc-sponsors.jpg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15011" r="-315011"/>
          <a:stretch/>
        </p:blipFill>
        <p:spPr>
          <a:xfrm>
            <a:off x="4195829" y="0"/>
            <a:ext cx="8681775" cy="6858000"/>
          </a:xfrm>
          <a:prstGeom prst="rect">
            <a:avLst/>
          </a:prstGeom>
        </p:spPr>
      </p:pic>
      <p:pic>
        <p:nvPicPr>
          <p:cNvPr id="6" name="Picture 5" descr="Screen Shot 2017-01-21 at 12.55.56 PM.pn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66" y="2170695"/>
            <a:ext cx="7620259" cy="1253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959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Course structure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/>
          <a:lstStyle/>
          <a:p>
            <a:r>
              <a:rPr lang="en-US" dirty="0" smtClean="0"/>
              <a:t>Prerequisite:</a:t>
            </a:r>
          </a:p>
          <a:p>
            <a:pPr lvl="1"/>
            <a:r>
              <a:rPr lang="en-US" smtClean="0"/>
              <a:t>Interest </a:t>
            </a:r>
            <a:r>
              <a:rPr lang="en-US" dirty="0" smtClean="0"/>
              <a:t>in cryptography</a:t>
            </a:r>
          </a:p>
          <a:p>
            <a:pPr lvl="1"/>
            <a:r>
              <a:rPr lang="en-US" dirty="0" smtClean="0"/>
              <a:t>Basic k</a:t>
            </a:r>
            <a:r>
              <a:rPr lang="en-US" dirty="0" smtClean="0"/>
              <a:t>nowledge </a:t>
            </a:r>
            <a:r>
              <a:rPr lang="en-US" dirty="0" smtClean="0"/>
              <a:t>in programming (C/Java), </a:t>
            </a:r>
            <a:r>
              <a:rPr lang="en-US" dirty="0" smtClean="0"/>
              <a:t>scripting, </a:t>
            </a:r>
            <a:r>
              <a:rPr lang="en-US" dirty="0" smtClean="0"/>
              <a:t>basic math.</a:t>
            </a:r>
          </a:p>
          <a:p>
            <a:r>
              <a:rPr lang="en-US" dirty="0" smtClean="0"/>
              <a:t>Topics (from syllabus):</a:t>
            </a:r>
          </a:p>
          <a:p>
            <a:endParaRPr lang="en-US" dirty="0" smtClean="0"/>
          </a:p>
          <a:p>
            <a:endParaRPr lang="en-US" dirty="0"/>
          </a:p>
        </p:txBody>
      </p:sp>
      <p:pic>
        <p:nvPicPr>
          <p:cNvPr id="6" name="Picture 5" descr="Screen Shot 2019-08-27 at 7.16.05 A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25" y="3933075"/>
            <a:ext cx="8255613" cy="24883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29713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Grading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69882"/>
            <a:ext cx="8229600" cy="4832395"/>
          </a:xfrm>
        </p:spPr>
        <p:txBody>
          <a:bodyPr>
            <a:normAutofit/>
          </a:bodyPr>
          <a:lstStyle/>
          <a:p>
            <a:r>
              <a:rPr lang="en-US" dirty="0"/>
              <a:t>Class participation (10%</a:t>
            </a:r>
            <a:r>
              <a:rPr lang="en-US" dirty="0" smtClean="0"/>
              <a:t>)</a:t>
            </a:r>
          </a:p>
          <a:p>
            <a:endParaRPr lang="en-US" dirty="0" smtClean="0"/>
          </a:p>
          <a:p>
            <a:r>
              <a:rPr lang="en-US" dirty="0" err="1" smtClean="0"/>
              <a:t>Homeworks</a:t>
            </a:r>
            <a:r>
              <a:rPr lang="en-US" dirty="0" smtClean="0"/>
              <a:t> (30</a:t>
            </a:r>
            <a:r>
              <a:rPr lang="en-US" dirty="0" smtClean="0"/>
              <a:t>%) </a:t>
            </a:r>
          </a:p>
          <a:p>
            <a:endParaRPr lang="en-US" dirty="0" smtClean="0"/>
          </a:p>
          <a:p>
            <a:r>
              <a:rPr lang="en-US" dirty="0" smtClean="0"/>
              <a:t>Labs (35%)</a:t>
            </a:r>
          </a:p>
          <a:p>
            <a:endParaRPr lang="en-US" dirty="0" smtClean="0"/>
          </a:p>
          <a:p>
            <a:r>
              <a:rPr lang="en-US" dirty="0" smtClean="0"/>
              <a:t>Exams </a:t>
            </a:r>
            <a:r>
              <a:rPr lang="en-US" dirty="0" smtClean="0"/>
              <a:t>(25%</a:t>
            </a:r>
            <a:r>
              <a:rPr lang="en-US" dirty="0" smtClean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5386355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Class participation &amp; exercises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199" y="1600200"/>
            <a:ext cx="9106339" cy="4525963"/>
          </a:xfrm>
        </p:spPr>
        <p:txBody>
          <a:bodyPr>
            <a:normAutofit/>
          </a:bodyPr>
          <a:lstStyle/>
          <a:p>
            <a:r>
              <a:rPr lang="en-US" dirty="0" smtClean="0"/>
              <a:t>Before the class</a:t>
            </a:r>
          </a:p>
          <a:p>
            <a:pPr lvl="1"/>
            <a:r>
              <a:rPr lang="en-US" dirty="0" smtClean="0"/>
              <a:t>Read the related chapter in textbook</a:t>
            </a:r>
          </a:p>
          <a:p>
            <a:pPr lvl="2"/>
            <a:r>
              <a:rPr lang="en-US" dirty="0" smtClean="0"/>
              <a:t>Course schedule here: </a:t>
            </a:r>
            <a:r>
              <a:rPr lang="en-US" dirty="0">
                <a:hlinkClick r:id="rId2"/>
              </a:rPr>
              <a:t>http://tristartom.github.io/teaching/</a:t>
            </a:r>
            <a:r>
              <a:rPr lang="en-US" dirty="0" smtClean="0">
                <a:hlinkClick r:id="rId2"/>
              </a:rPr>
              <a:t>19f-cis428/</a:t>
            </a:r>
            <a:endParaRPr lang="en-US" dirty="0" smtClean="0"/>
          </a:p>
          <a:p>
            <a:r>
              <a:rPr lang="en-US" dirty="0" smtClean="0"/>
              <a:t>During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Actively answer questions</a:t>
            </a:r>
          </a:p>
          <a:p>
            <a:r>
              <a:rPr lang="en-US" dirty="0" smtClean="0"/>
              <a:t>After </a:t>
            </a:r>
            <a:r>
              <a:rPr lang="en-US" dirty="0" smtClean="0"/>
              <a:t>the class</a:t>
            </a:r>
          </a:p>
          <a:p>
            <a:pPr lvl="1"/>
            <a:r>
              <a:rPr lang="en-US" dirty="0" smtClean="0"/>
              <a:t>Do homework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2957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Presentation and projects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 smtClean="0"/>
              <a:t>Four topics of your choice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Cryptographic games (</a:t>
            </a:r>
            <a:r>
              <a:rPr lang="en-US" dirty="0" err="1" smtClean="0"/>
              <a:t>EasyCrypt</a:t>
            </a:r>
            <a:r>
              <a:rPr lang="en-US" dirty="0" smtClean="0"/>
              <a:t>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TEE and TPM (using Intel SGX)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 err="1" smtClean="0"/>
              <a:t>Blockchain</a:t>
            </a:r>
            <a:r>
              <a:rPr lang="en-US" dirty="0" smtClean="0"/>
              <a:t> and </a:t>
            </a:r>
            <a:r>
              <a:rPr lang="en-US" dirty="0" err="1" smtClean="0"/>
              <a:t>Bitcoin</a:t>
            </a:r>
            <a:r>
              <a:rPr lang="en-US" dirty="0"/>
              <a:t> </a:t>
            </a:r>
            <a:r>
              <a:rPr lang="en-US" dirty="0" smtClean="0"/>
              <a:t>(using </a:t>
            </a:r>
            <a:r>
              <a:rPr lang="en-US" dirty="0" err="1" smtClean="0"/>
              <a:t>Ethereum</a:t>
            </a:r>
            <a:r>
              <a:rPr lang="en-US" dirty="0"/>
              <a:t>)</a:t>
            </a:r>
            <a:endParaRPr lang="en-US" dirty="0" smtClean="0"/>
          </a:p>
          <a:p>
            <a:pPr marL="971550" lvl="1" indent="-514350">
              <a:buFont typeface="+mj-lt"/>
              <a:buAutoNum type="arabicPeriod"/>
            </a:pPr>
            <a:r>
              <a:rPr lang="en-US" dirty="0" smtClean="0"/>
              <a:t>Password and authentication (cracking Linux crypt())</a:t>
            </a:r>
            <a:endParaRPr lang="en-US" dirty="0"/>
          </a:p>
          <a:p>
            <a:r>
              <a:rPr lang="en-US" dirty="0" smtClean="0"/>
              <a:t>For each topic chosen, you should</a:t>
            </a:r>
          </a:p>
          <a:p>
            <a:pPr lvl="1"/>
            <a:r>
              <a:rPr lang="en-US" dirty="0" smtClean="0"/>
              <a:t>1. Present a paper in the class; see paper choice in website</a:t>
            </a:r>
          </a:p>
          <a:p>
            <a:pPr lvl="1"/>
            <a:r>
              <a:rPr lang="en-US" dirty="0" smtClean="0"/>
              <a:t>2. Do the programming project of the topic</a:t>
            </a:r>
          </a:p>
          <a:p>
            <a:r>
              <a:rPr lang="en-US" dirty="0" smtClean="0"/>
              <a:t>For each topic, you will need to self-study but I will </a:t>
            </a:r>
          </a:p>
          <a:p>
            <a:pPr lvl="1"/>
            <a:r>
              <a:rPr lang="en-US" dirty="0" smtClean="0"/>
              <a:t>Give lectures introducing the basics. See website.</a:t>
            </a:r>
          </a:p>
          <a:p>
            <a:pPr lvl="1"/>
            <a:r>
              <a:rPr lang="en-US" dirty="0" smtClean="0"/>
              <a:t>Provide programming guidance.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44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xmlns:p14="http://schemas.microsoft.com/office/powerpoint/2010/main"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Honor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24400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Syracuse University has an Academic Integrity Policy</a:t>
            </a:r>
          </a:p>
          <a:p>
            <a:pPr lvl="1"/>
            <a:r>
              <a:rPr lang="en-US" dirty="0" smtClean="0"/>
              <a:t>Read it! </a:t>
            </a:r>
            <a:r>
              <a:rPr lang="en-US" dirty="0"/>
              <a:t>(</a:t>
            </a:r>
            <a:r>
              <a:rPr lang="en-US" dirty="0">
                <a:hlinkClick r:id="rId2"/>
              </a:rPr>
              <a:t>http://</a:t>
            </a:r>
            <a:r>
              <a:rPr lang="en-US" dirty="0" err="1">
                <a:hlinkClick r:id="rId2"/>
              </a:rPr>
              <a:t>academicintegrity.syr.edu</a:t>
            </a:r>
            <a:r>
              <a:rPr lang="en-US" dirty="0">
                <a:hlinkClick r:id="rId2"/>
              </a:rPr>
              <a:t>/academic-integrity-policy/</a:t>
            </a:r>
            <a:r>
              <a:rPr lang="en-US" dirty="0"/>
              <a:t>)</a:t>
            </a:r>
            <a:endParaRPr lang="en-US" dirty="0" smtClean="0"/>
          </a:p>
          <a:p>
            <a:pPr lvl="1"/>
            <a:r>
              <a:rPr lang="en-US" dirty="0" smtClean="0"/>
              <a:t>Violations WILL be reported!</a:t>
            </a:r>
          </a:p>
          <a:p>
            <a:r>
              <a:rPr lang="en-US" dirty="0" smtClean="0"/>
              <a:t>Grading based on your own work</a:t>
            </a:r>
          </a:p>
          <a:p>
            <a:pPr lvl="1"/>
            <a:r>
              <a:rPr lang="en-US" dirty="0" smtClean="0"/>
              <a:t>Do NOT allow ANYONE see your work</a:t>
            </a:r>
          </a:p>
          <a:p>
            <a:pPr lvl="1"/>
            <a:r>
              <a:rPr lang="en-US" dirty="0" smtClean="0"/>
              <a:t>Do NOT try to look at ANYONE’s work</a:t>
            </a:r>
          </a:p>
          <a:p>
            <a:pPr lvl="1"/>
            <a:r>
              <a:rPr lang="en-US" dirty="0" smtClean="0"/>
              <a:t>ANYONE includes other students, friends, family, resources from the Internet, etc.</a:t>
            </a:r>
          </a:p>
          <a:p>
            <a:pPr lvl="1"/>
            <a:r>
              <a:rPr lang="en-US" dirty="0" smtClean="0"/>
              <a:t>Work includes code snippet, hw solutions, etc</a:t>
            </a:r>
          </a:p>
          <a:p>
            <a:r>
              <a:rPr lang="en-US" dirty="0" smtClean="0"/>
              <a:t>Penalties for cheating are high</a:t>
            </a:r>
          </a:p>
          <a:p>
            <a:pPr lvl="1"/>
            <a:r>
              <a:rPr lang="en-US" dirty="0" smtClean="0"/>
              <a:t>Best-case scenario: lose a letter grade</a:t>
            </a:r>
          </a:p>
          <a:p>
            <a:pPr lvl="1"/>
            <a:r>
              <a:rPr lang="en-US" dirty="0" smtClean="0"/>
              <a:t>Worst-case scenario: expelled from the University</a:t>
            </a:r>
          </a:p>
          <a:p>
            <a:pPr lvl="1"/>
            <a:r>
              <a:rPr lang="en-US" dirty="0" smtClean="0"/>
              <a:t>Don’t take chance! Cheating WILL be detected.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JUST DON’T CHEAT!</a:t>
            </a:r>
          </a:p>
          <a:p>
            <a:pPr lvl="1"/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318227"/>
      </p:ext>
    </p:extLst>
  </p:cSld>
  <p:clrMapOvr>
    <a:masterClrMapping/>
  </p:clrMapOvr>
  <p:transition xmlns:p14="http://schemas.microsoft.com/office/powerpoint/2010/main"/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1342</TotalTime>
  <Words>497</Words>
  <Application>Microsoft Macintosh PowerPoint</Application>
  <PresentationFormat>On-screen Show (4:3)</PresentationFormat>
  <Paragraphs>86</Paragraphs>
  <Slides>10</Slides>
  <Notes>3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1" baseType="lpstr">
      <vt:lpstr>Office Theme</vt:lpstr>
      <vt:lpstr>CIS428/CIS628 Introduction to Cryptography</vt:lpstr>
      <vt:lpstr>Administrivia</vt:lpstr>
      <vt:lpstr>Learning Goal</vt:lpstr>
      <vt:lpstr>Why this course may be of your interest?</vt:lpstr>
      <vt:lpstr>Course structure</vt:lpstr>
      <vt:lpstr>Grading</vt:lpstr>
      <vt:lpstr>Class participation &amp; exercises</vt:lpstr>
      <vt:lpstr>Presentation and projects</vt:lpstr>
      <vt:lpstr>Honor Code</vt:lpstr>
      <vt:lpstr>Survey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Course Introduction</dc:title>
  <dc:creator>Yuzhe</dc:creator>
  <cp:lastModifiedBy>Yuzhe</cp:lastModifiedBy>
  <cp:revision>50</cp:revision>
  <dcterms:created xsi:type="dcterms:W3CDTF">2017-01-21T17:44:32Z</dcterms:created>
  <dcterms:modified xsi:type="dcterms:W3CDTF">2019-08-27T14:49:19Z</dcterms:modified>
</cp:coreProperties>
</file>