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7" r:id="rId3"/>
    <p:sldId id="279" r:id="rId4"/>
    <p:sldId id="278" r:id="rId5"/>
    <p:sldId id="281" r:id="rId6"/>
    <p:sldId id="280" r:id="rId7"/>
    <p:sldId id="293" r:id="rId8"/>
    <p:sldId id="289" r:id="rId9"/>
    <p:sldId id="291" r:id="rId10"/>
    <p:sldId id="284" r:id="rId11"/>
    <p:sldId id="285" r:id="rId12"/>
    <p:sldId id="292" r:id="rId13"/>
    <p:sldId id="286" r:id="rId14"/>
    <p:sldId id="294" r:id="rId15"/>
    <p:sldId id="295" r:id="rId16"/>
    <p:sldId id="296" r:id="rId17"/>
    <p:sldId id="297" r:id="rId18"/>
    <p:sldId id="283" r:id="rId19"/>
    <p:sldId id="298" r:id="rId20"/>
    <p:sldId id="300" r:id="rId21"/>
    <p:sldId id="287" r:id="rId22"/>
    <p:sldId id="288" r:id="rId23"/>
    <p:sldId id="28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4A0BC-3D30-4438-873E-1DC89402106C}" v="6" dt="2021-08-16T18:52:5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382DEF9F-8C29-4850-ABCA-FECF263A0B88}"/>
    <pc:docChg chg="undo custSel addSld delSld modSld sldOrd">
      <pc:chgData name="Jean-Pierre Duchesneau" userId="a41dad7d-4331-478d-884a-a37b1c6c6add" providerId="ADAL" clId="{382DEF9F-8C29-4850-ABCA-FECF263A0B88}" dt="2021-08-16T13:49:27.150" v="508"/>
      <pc:docMkLst>
        <pc:docMk/>
      </pc:docMkLst>
      <pc:sldChg chg="addSp modSp mod ord">
        <pc:chgData name="Jean-Pierre Duchesneau" userId="a41dad7d-4331-478d-884a-a37b1c6c6add" providerId="ADAL" clId="{382DEF9F-8C29-4850-ABCA-FECF263A0B88}" dt="2021-08-16T13:17:47.861" v="76" actId="1076"/>
        <pc:sldMkLst>
          <pc:docMk/>
          <pc:sldMk cId="2269621150" sldId="280"/>
        </pc:sldMkLst>
        <pc:picChg chg="add mod">
          <ac:chgData name="Jean-Pierre Duchesneau" userId="a41dad7d-4331-478d-884a-a37b1c6c6add" providerId="ADAL" clId="{382DEF9F-8C29-4850-ABCA-FECF263A0B88}" dt="2021-08-16T13:17:47.861" v="76" actId="1076"/>
          <ac:picMkLst>
            <pc:docMk/>
            <pc:sldMk cId="2269621150" sldId="280"/>
            <ac:picMk id="5" creationId="{44ED4404-B1B9-4B0B-86FD-825A0D578C60}"/>
          </ac:picMkLst>
        </pc:picChg>
      </pc:sldChg>
      <pc:sldChg chg="addSp delSp modSp del mod ord">
        <pc:chgData name="Jean-Pierre Duchesneau" userId="a41dad7d-4331-478d-884a-a37b1c6c6add" providerId="ADAL" clId="{382DEF9F-8C29-4850-ABCA-FECF263A0B88}" dt="2021-08-16T13:33:29.139" v="498" actId="2696"/>
        <pc:sldMkLst>
          <pc:docMk/>
          <pc:sldMk cId="235049862" sldId="283"/>
        </pc:sldMkLst>
        <pc:spChg chg="mod">
          <ac:chgData name="Jean-Pierre Duchesneau" userId="a41dad7d-4331-478d-884a-a37b1c6c6add" providerId="ADAL" clId="{382DEF9F-8C29-4850-ABCA-FECF263A0B88}" dt="2021-08-16T13:19:02.278" v="79" actId="6549"/>
          <ac:spMkLst>
            <pc:docMk/>
            <pc:sldMk cId="235049862" sldId="283"/>
            <ac:spMk id="3" creationId="{80FC527D-2AC9-D344-A4C0-279ECA3BC129}"/>
          </ac:spMkLst>
        </pc:spChg>
        <pc:picChg chg="add del mod">
          <ac:chgData name="Jean-Pierre Duchesneau" userId="a41dad7d-4331-478d-884a-a37b1c6c6add" providerId="ADAL" clId="{382DEF9F-8C29-4850-ABCA-FECF263A0B88}" dt="2021-08-16T13:33:16.729" v="495" actId="21"/>
          <ac:picMkLst>
            <pc:docMk/>
            <pc:sldMk cId="235049862" sldId="283"/>
            <ac:picMk id="5" creationId="{AE75755A-94F5-4FC8-A67E-44FF987372CB}"/>
          </ac:picMkLst>
        </pc:picChg>
      </pc:sldChg>
      <pc:sldChg chg="modSp mod ord">
        <pc:chgData name="Jean-Pierre Duchesneau" userId="a41dad7d-4331-478d-884a-a37b1c6c6add" providerId="ADAL" clId="{382DEF9F-8C29-4850-ABCA-FECF263A0B88}" dt="2021-08-16T13:34:24.372" v="505" actId="5793"/>
        <pc:sldMkLst>
          <pc:docMk/>
          <pc:sldMk cId="3767478844" sldId="284"/>
        </pc:sldMkLst>
        <pc:spChg chg="mod">
          <ac:chgData name="Jean-Pierre Duchesneau" userId="a41dad7d-4331-478d-884a-a37b1c6c6add" providerId="ADAL" clId="{382DEF9F-8C29-4850-ABCA-FECF263A0B88}" dt="2021-08-16T13:34:24.372" v="505" actId="5793"/>
          <ac:spMkLst>
            <pc:docMk/>
            <pc:sldMk cId="3767478844" sldId="284"/>
            <ac:spMk id="3" creationId="{1E43BF96-E000-2C4E-8107-231A17F96FC2}"/>
          </ac:spMkLst>
        </pc:spChg>
      </pc:sldChg>
      <pc:sldChg chg="addSp modSp mod">
        <pc:chgData name="Jean-Pierre Duchesneau" userId="a41dad7d-4331-478d-884a-a37b1c6c6add" providerId="ADAL" clId="{382DEF9F-8C29-4850-ABCA-FECF263A0B88}" dt="2021-08-16T13:25:32.028" v="302" actId="1076"/>
        <pc:sldMkLst>
          <pc:docMk/>
          <pc:sldMk cId="159814691" sldId="285"/>
        </pc:sldMkLst>
        <pc:spChg chg="mod">
          <ac:chgData name="Jean-Pierre Duchesneau" userId="a41dad7d-4331-478d-884a-a37b1c6c6add" providerId="ADAL" clId="{382DEF9F-8C29-4850-ABCA-FECF263A0B88}" dt="2021-08-16T13:25:19.197" v="300" actId="14100"/>
          <ac:spMkLst>
            <pc:docMk/>
            <pc:sldMk cId="159814691" sldId="285"/>
            <ac:spMk id="3" creationId="{1E43BF96-E000-2C4E-8107-231A17F96FC2}"/>
          </ac:spMkLst>
        </pc:spChg>
        <pc:picChg chg="add mod ord">
          <ac:chgData name="Jean-Pierre Duchesneau" userId="a41dad7d-4331-478d-884a-a37b1c6c6add" providerId="ADAL" clId="{382DEF9F-8C29-4850-ABCA-FECF263A0B88}" dt="2021-08-16T13:25:32.028" v="302" actId="1076"/>
          <ac:picMkLst>
            <pc:docMk/>
            <pc:sldMk cId="159814691" sldId="285"/>
            <ac:picMk id="5" creationId="{7C5CE4D6-09C0-4B5D-83EA-8E57A6FFF2FB}"/>
          </ac:picMkLst>
        </pc:picChg>
      </pc:sldChg>
      <pc:sldChg chg="addSp modSp add mod">
        <pc:chgData name="Jean-Pierre Duchesneau" userId="a41dad7d-4331-478d-884a-a37b1c6c6add" providerId="ADAL" clId="{382DEF9F-8C29-4850-ABCA-FECF263A0B88}" dt="2021-08-16T13:33:21.629" v="497" actId="1076"/>
        <pc:sldMkLst>
          <pc:docMk/>
          <pc:sldMk cId="1607280612" sldId="289"/>
        </pc:sldMkLst>
        <pc:spChg chg="mod">
          <ac:chgData name="Jean-Pierre Duchesneau" userId="a41dad7d-4331-478d-884a-a37b1c6c6add" providerId="ADAL" clId="{382DEF9F-8C29-4850-ABCA-FECF263A0B88}" dt="2021-08-16T13:33:12.773" v="494" actId="6549"/>
          <ac:spMkLst>
            <pc:docMk/>
            <pc:sldMk cId="1607280612" sldId="289"/>
            <ac:spMk id="3" creationId="{80FC527D-2AC9-D344-A4C0-279ECA3BC129}"/>
          </ac:spMkLst>
        </pc:spChg>
        <pc:picChg chg="add mod">
          <ac:chgData name="Jean-Pierre Duchesneau" userId="a41dad7d-4331-478d-884a-a37b1c6c6add" providerId="ADAL" clId="{382DEF9F-8C29-4850-ABCA-FECF263A0B88}" dt="2021-08-16T13:33:21.629" v="497" actId="1076"/>
          <ac:picMkLst>
            <pc:docMk/>
            <pc:sldMk cId="1607280612" sldId="289"/>
            <ac:picMk id="4" creationId="{E9E81F66-9EE7-4760-8E47-9F8CC57C54AC}"/>
          </ac:picMkLst>
        </pc:picChg>
      </pc:sldChg>
      <pc:sldChg chg="addSp delSp modSp add del mod">
        <pc:chgData name="Jean-Pierre Duchesneau" userId="a41dad7d-4331-478d-884a-a37b1c6c6add" providerId="ADAL" clId="{382DEF9F-8C29-4850-ABCA-FECF263A0B88}" dt="2021-08-16T13:34:28.275" v="506" actId="2696"/>
        <pc:sldMkLst>
          <pc:docMk/>
          <pc:sldMk cId="1993256066" sldId="290"/>
        </pc:sldMkLst>
        <pc:spChg chg="mod">
          <ac:chgData name="Jean-Pierre Duchesneau" userId="a41dad7d-4331-478d-884a-a37b1c6c6add" providerId="ADAL" clId="{382DEF9F-8C29-4850-ABCA-FECF263A0B88}" dt="2021-08-16T13:34:17.399" v="501" actId="21"/>
          <ac:spMkLst>
            <pc:docMk/>
            <pc:sldMk cId="1993256066" sldId="290"/>
            <ac:spMk id="3" creationId="{1E43BF96-E000-2C4E-8107-231A17F96FC2}"/>
          </ac:spMkLst>
        </pc:spChg>
        <pc:spChg chg="add del">
          <ac:chgData name="Jean-Pierre Duchesneau" userId="a41dad7d-4331-478d-884a-a37b1c6c6add" providerId="ADAL" clId="{382DEF9F-8C29-4850-ABCA-FECF263A0B88}" dt="2021-08-16T13:26:37.797" v="306" actId="22"/>
          <ac:spMkLst>
            <pc:docMk/>
            <pc:sldMk cId="1993256066" sldId="290"/>
            <ac:spMk id="5" creationId="{863BE12A-8C63-4DAC-9BD5-48F06DC242CC}"/>
          </ac:spMkLst>
        </pc:spChg>
      </pc:sldChg>
      <pc:sldChg chg="addSp modSp add mod ord">
        <pc:chgData name="Jean-Pierre Duchesneau" userId="a41dad7d-4331-478d-884a-a37b1c6c6add" providerId="ADAL" clId="{382DEF9F-8C29-4850-ABCA-FECF263A0B88}" dt="2021-08-16T13:49:27.150" v="508"/>
        <pc:sldMkLst>
          <pc:docMk/>
          <pc:sldMk cId="1555843018" sldId="291"/>
        </pc:sldMkLst>
        <pc:spChg chg="mod">
          <ac:chgData name="Jean-Pierre Duchesneau" userId="a41dad7d-4331-478d-884a-a37b1c6c6add" providerId="ADAL" clId="{382DEF9F-8C29-4850-ABCA-FECF263A0B88}" dt="2021-08-16T13:29:36.841" v="420" actId="6549"/>
          <ac:spMkLst>
            <pc:docMk/>
            <pc:sldMk cId="1555843018" sldId="291"/>
            <ac:spMk id="3" creationId="{80FC527D-2AC9-D344-A4C0-279ECA3BC129}"/>
          </ac:spMkLst>
        </pc:spChg>
        <pc:picChg chg="add mod ord">
          <ac:chgData name="Jean-Pierre Duchesneau" userId="a41dad7d-4331-478d-884a-a37b1c6c6add" providerId="ADAL" clId="{382DEF9F-8C29-4850-ABCA-FECF263A0B88}" dt="2021-08-16T13:28:40.695" v="418" actId="14100"/>
          <ac:picMkLst>
            <pc:docMk/>
            <pc:sldMk cId="1555843018" sldId="291"/>
            <ac:picMk id="5" creationId="{4CE9B64B-FCA0-40DB-A4A1-13C3FC68816F}"/>
          </ac:picMkLst>
        </pc:picChg>
      </pc:sldChg>
      <pc:sldChg chg="addSp modSp new mod">
        <pc:chgData name="Jean-Pierre Duchesneau" userId="a41dad7d-4331-478d-884a-a37b1c6c6add" providerId="ADAL" clId="{382DEF9F-8C29-4850-ABCA-FECF263A0B88}" dt="2021-08-16T13:31:39.681" v="493" actId="20577"/>
        <pc:sldMkLst>
          <pc:docMk/>
          <pc:sldMk cId="407082832" sldId="292"/>
        </pc:sldMkLst>
        <pc:spChg chg="add mod">
          <ac:chgData name="Jean-Pierre Duchesneau" userId="a41dad7d-4331-478d-884a-a37b1c6c6add" providerId="ADAL" clId="{382DEF9F-8C29-4850-ABCA-FECF263A0B88}" dt="2021-08-16T13:31:39.681" v="493" actId="20577"/>
          <ac:spMkLst>
            <pc:docMk/>
            <pc:sldMk cId="407082832" sldId="292"/>
            <ac:spMk id="6" creationId="{9BC0F87E-AF99-40F7-876D-20590F16C299}"/>
          </ac:spMkLst>
        </pc:spChg>
        <pc:picChg chg="add mod">
          <ac:chgData name="Jean-Pierre Duchesneau" userId="a41dad7d-4331-478d-884a-a37b1c6c6add" providerId="ADAL" clId="{382DEF9F-8C29-4850-ABCA-FECF263A0B88}" dt="2021-08-16T13:30:42.489" v="424" actId="14100"/>
          <ac:picMkLst>
            <pc:docMk/>
            <pc:sldMk cId="407082832" sldId="292"/>
            <ac:picMk id="5" creationId="{F3791AEE-720E-4CB7-8043-9169A8FFA6A1}"/>
          </ac:picMkLst>
        </pc:picChg>
      </pc:sldChg>
    </pc:docChg>
  </pc:docChgLst>
  <pc:docChgLst>
    <pc:chgData name="Jean-Pierre Duchesneau" userId="a41dad7d-4331-478d-884a-a37b1c6c6add" providerId="ADAL" clId="{1514A0BC-3D30-4438-873E-1DC89402106C}"/>
    <pc:docChg chg="undo custSel addSld delSld modSld sldOrd">
      <pc:chgData name="Jean-Pierre Duchesneau" userId="a41dad7d-4331-478d-884a-a37b1c6c6add" providerId="ADAL" clId="{1514A0BC-3D30-4438-873E-1DC89402106C}" dt="2021-08-18T12:20:14.625" v="102" actId="313"/>
      <pc:docMkLst>
        <pc:docMk/>
      </pc:docMkLst>
      <pc:sldChg chg="modSp mod modNotesTx">
        <pc:chgData name="Jean-Pierre Duchesneau" userId="a41dad7d-4331-478d-884a-a37b1c6c6add" providerId="ADAL" clId="{1514A0BC-3D30-4438-873E-1DC89402106C}" dt="2021-08-18T12:20:14.625" v="102" actId="313"/>
        <pc:sldMkLst>
          <pc:docMk/>
          <pc:sldMk cId="203520247" sldId="279"/>
        </pc:sldMkLst>
        <pc:spChg chg="mod">
          <ac:chgData name="Jean-Pierre Duchesneau" userId="a41dad7d-4331-478d-884a-a37b1c6c6add" providerId="ADAL" clId="{1514A0BC-3D30-4438-873E-1DC89402106C}" dt="2021-08-18T12:20:14.625" v="102" actId="313"/>
          <ac:spMkLst>
            <pc:docMk/>
            <pc:sldMk cId="203520247" sldId="279"/>
            <ac:spMk id="3" creationId="{93D37FB5-4827-724A-8C9D-301B627C0E7E}"/>
          </ac:spMkLst>
        </pc:spChg>
      </pc:sldChg>
      <pc:sldChg chg="ord">
        <pc:chgData name="Jean-Pierre Duchesneau" userId="a41dad7d-4331-478d-884a-a37b1c6c6add" providerId="ADAL" clId="{1514A0BC-3D30-4438-873E-1DC89402106C}" dt="2021-08-16T18:58:02.396" v="3"/>
        <pc:sldMkLst>
          <pc:docMk/>
          <pc:sldMk cId="3767478844" sldId="284"/>
        </pc:sldMkLst>
      </pc:sldChg>
      <pc:sldChg chg="add del">
        <pc:chgData name="Jean-Pierre Duchesneau" userId="a41dad7d-4331-478d-884a-a37b1c6c6add" providerId="ADAL" clId="{1514A0BC-3D30-4438-873E-1DC89402106C}" dt="2021-08-16T18:50:18.907" v="1" actId="2696"/>
        <pc:sldMkLst>
          <pc:docMk/>
          <pc:sldMk cId="4266992645" sldId="293"/>
        </pc:sldMkLst>
      </pc:sldChg>
      <pc:sldChg chg="del">
        <pc:chgData name="Jean-Pierre Duchesneau" userId="a41dad7d-4331-478d-884a-a37b1c6c6add" providerId="ADAL" clId="{1514A0BC-3D30-4438-873E-1DC89402106C}" dt="2021-08-16T19:03:42.340" v="4" actId="2696"/>
        <pc:sldMkLst>
          <pc:docMk/>
          <pc:sldMk cId="352422081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353B-6C1F-4770-933C-58BE60390635}" type="datetimeFigureOut">
              <a:rPr lang="fr-CA" smtClean="0"/>
              <a:t>2021-08-18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7D49-D4CE-46B1-AB0C-85A3A6E8EC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8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Voir l’image de docker compose.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57D49-D4CE-46B1-AB0C-85A3A6E8ECE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64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60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2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0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53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52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component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kubernetes.io/docs/reference/kubernetes-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ctl/kubectl-commands" TargetMode="External"/><Relationship Id="rId2" Type="http://schemas.openxmlformats.org/officeDocument/2006/relationships/hyperlink" Target="https://kubernetes.io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8s.devstats.cncf.io/d/12/dashboards?orgId=1&amp;refresh=15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tiff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hyperlink" Target="https://research.google/pubs/pub43438/" TargetMode="Externa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3D08E3-2C39-5F4F-BEE9-4E87D7B160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B47E2A-886E-1743-9D9A-FB7EF1C1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1747"/>
          </a:xfrm>
          <a:solidFill>
            <a:schemeClr val="bg1">
              <a:lumMod val="85000"/>
              <a:alpha val="57000"/>
            </a:schemeClr>
          </a:solidFill>
        </p:spPr>
        <p:txBody>
          <a:bodyPr/>
          <a:lstStyle/>
          <a:p>
            <a:r>
              <a:rPr lang="fr-FR" dirty="0"/>
              <a:t>Orchestration et outil k8s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CA9C5-A3B4-4846-905D-E310E4181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4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EECAE-BC06-3640-BD78-3208B97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3BF96-E000-2C4E-8107-231A17F9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Volumes</a:t>
            </a:r>
          </a:p>
          <a:p>
            <a:pPr lvl="1"/>
            <a:r>
              <a:rPr lang="fr-FR" dirty="0"/>
              <a:t>Même principe que pour docker : assurer la persistance</a:t>
            </a:r>
          </a:p>
          <a:p>
            <a:r>
              <a:rPr lang="fr-FR" dirty="0"/>
              <a:t>Secret</a:t>
            </a:r>
          </a:p>
          <a:p>
            <a:pPr lvl="1"/>
            <a:r>
              <a:rPr lang="fr-FR" dirty="0"/>
              <a:t>Gestion de données sensibles comme des mots de passes </a:t>
            </a:r>
          </a:p>
          <a:p>
            <a:pPr lvl="1"/>
            <a:r>
              <a:rPr lang="fr-FR" dirty="0"/>
              <a:t>On peut les utiliser dans un fichier de configuration à la place d’écrire directement un mot de passe par exemple </a:t>
            </a:r>
          </a:p>
          <a:p>
            <a:r>
              <a:rPr lang="fr-FR" dirty="0"/>
              <a:t>Configuration (config-</a:t>
            </a:r>
            <a:r>
              <a:rPr lang="fr-FR" dirty="0" err="1"/>
              <a:t>maps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Simplifie le déploiement sur différent environnement (ex. : développement, test, intégration, production)</a:t>
            </a:r>
          </a:p>
          <a:p>
            <a:r>
              <a:rPr lang="fr-FR" dirty="0" err="1"/>
              <a:t>Namespaces</a:t>
            </a:r>
            <a:endParaRPr lang="fr-FR" dirty="0"/>
          </a:p>
          <a:p>
            <a:pPr lvl="1"/>
            <a:r>
              <a:rPr lang="fr-FR" dirty="0"/>
              <a:t>Sorte de partition dans k8s</a:t>
            </a:r>
          </a:p>
          <a:p>
            <a:pPr lvl="1"/>
            <a:r>
              <a:rPr lang="fr-FR" dirty="0"/>
              <a:t>La sécurité peut-être appliquée par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Etc.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4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5CE4D6-09C0-4B5D-83EA-8E57A6FF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87" y="3333258"/>
            <a:ext cx="9231013" cy="35247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6EECAE-BC06-3640-BD78-3208B97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3BF96-E000-2C4E-8107-231A17F9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fr-FR" dirty="0"/>
              <a:t>Déploiement (</a:t>
            </a:r>
            <a:r>
              <a:rPr lang="fr-FR" dirty="0" err="1"/>
              <a:t>deployments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Permet de gérer un ensemble de </a:t>
            </a:r>
            <a:r>
              <a:rPr lang="fr-FR" b="1" dirty="0" err="1"/>
              <a:t>Pods</a:t>
            </a:r>
            <a:r>
              <a:rPr lang="fr-FR" b="1" dirty="0"/>
              <a:t> </a:t>
            </a:r>
            <a:r>
              <a:rPr lang="fr-FR" dirty="0"/>
              <a:t>identiques (mise à jours /rollback)</a:t>
            </a:r>
            <a:endParaRPr lang="fr-FR" b="1" dirty="0"/>
          </a:p>
          <a:p>
            <a:pPr lvl="1"/>
            <a:r>
              <a:rPr lang="fr-FR" dirty="0"/>
              <a:t>Gestion de la configuration d’un ensemble de ressources (</a:t>
            </a:r>
            <a:r>
              <a:rPr lang="fr-FR" dirty="0" err="1"/>
              <a:t>pods</a:t>
            </a:r>
            <a:r>
              <a:rPr lang="fr-FR" dirty="0"/>
              <a:t>, services, etc.) : création / lecture / modification / suppression (CRUD)</a:t>
            </a:r>
          </a:p>
          <a:p>
            <a:pPr lvl="1"/>
            <a:r>
              <a:rPr lang="fr-FR" dirty="0"/>
              <a:t>Possibilité de faire des mises à l’échelle </a:t>
            </a:r>
          </a:p>
          <a:p>
            <a:pPr lvl="2"/>
            <a:r>
              <a:rPr lang="fr-FR" dirty="0"/>
              <a:t>Verticale : ajout de ressources matérielles</a:t>
            </a:r>
          </a:p>
          <a:p>
            <a:pPr lvl="2"/>
            <a:r>
              <a:rPr lang="fr-FR" dirty="0"/>
              <a:t>Horizontale : ajout de </a:t>
            </a:r>
            <a:r>
              <a:rPr lang="fr-FR" dirty="0" err="1"/>
              <a:t>pods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1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3C321-2E68-426E-83F2-20C1D58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4FA08-F290-425E-AD18-E12B9632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791AEE-720E-4CB7-8043-9169A8FF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8" y="377505"/>
            <a:ext cx="11534697" cy="58890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C0F87E-AF99-40F7-876D-20590F16C299}"/>
              </a:ext>
            </a:extLst>
          </p:cNvPr>
          <p:cNvSpPr txBox="1"/>
          <p:nvPr/>
        </p:nvSpPr>
        <p:spPr>
          <a:xfrm>
            <a:off x="679508" y="6518246"/>
            <a:ext cx="532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Source : </a:t>
            </a:r>
            <a:r>
              <a:rPr lang="fr-CA" dirty="0" err="1"/>
              <a:t>Intoduction</a:t>
            </a:r>
            <a:r>
              <a:rPr lang="fr-CA" dirty="0"/>
              <a:t> à </a:t>
            </a:r>
            <a:r>
              <a:rPr lang="fr-CA" dirty="0" err="1"/>
              <a:t>Kubernetes</a:t>
            </a:r>
            <a:r>
              <a:rPr lang="fr-CA" dirty="0"/>
              <a:t>, Luc </a:t>
            </a:r>
            <a:r>
              <a:rPr lang="fr-CA" dirty="0" err="1"/>
              <a:t>Juggery</a:t>
            </a:r>
            <a:r>
              <a:rPr lang="fr-CA" dirty="0"/>
              <a:t>, </a:t>
            </a:r>
            <a:r>
              <a:rPr lang="fr-CA" dirty="0" err="1"/>
              <a:t>Udemy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8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42148-CAF8-4249-97BD-A272601E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BAF1E7-B133-2C45-94ED-F27D4C22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5" y="1253331"/>
            <a:ext cx="12015489" cy="56046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FE349D-4C9F-BB41-8773-0938934E9746}"/>
              </a:ext>
            </a:extLst>
          </p:cNvPr>
          <p:cNvSpPr/>
          <p:nvPr/>
        </p:nvSpPr>
        <p:spPr>
          <a:xfrm>
            <a:off x="0" y="6591678"/>
            <a:ext cx="53281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hlinkClick r:id="rId4"/>
              </a:rPr>
              <a:t>https://kubernetes.io/docs/concepts/overview/components/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87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5CAD-021F-42E7-B43C-EBED4379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vision d’ensemble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9CBF2-4883-46F7-A9D8-3452CE7F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C5EA9A-7D48-420D-9CED-6D3F4450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285576"/>
            <a:ext cx="80306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C46EA-9C12-420C-BCE4-EE5991DB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</a:t>
            </a:r>
            <a:r>
              <a:rPr lang="fr-CA" dirty="0" err="1"/>
              <a:t>node</a:t>
            </a:r>
            <a:r>
              <a:rPr lang="fr-CA" dirty="0"/>
              <a:t> master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F4287-0DA8-417F-B314-15A814A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1EF3D7-DD3D-4AF0-8D89-93C310B6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73" y="1747893"/>
            <a:ext cx="873564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2A932-66BD-42A2-9491-36BE8F7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</a:t>
            </a:r>
            <a:r>
              <a:rPr lang="fr-CA" dirty="0" err="1"/>
              <a:t>node</a:t>
            </a:r>
            <a:r>
              <a:rPr lang="fr-CA" dirty="0"/>
              <a:t> </a:t>
            </a:r>
            <a:r>
              <a:rPr lang="fr-CA" dirty="0" err="1"/>
              <a:t>worker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6BD4C-FC77-4263-80A0-49DC5F21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08599-3493-4E6A-AB14-5BDCA102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557076"/>
            <a:ext cx="855464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F188-4581-4F94-890E-150D7940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1F264-1ED9-436A-A1EB-001A60E6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E34032-3B9B-4B72-9CE6-4D6A63D4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85" y="1825625"/>
            <a:ext cx="91262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B0AB0-3878-49DC-8334-BBD9948D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API Server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CB53D-24A0-461C-9A1C-2970E540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le point d’entré</a:t>
            </a:r>
          </a:p>
          <a:p>
            <a:r>
              <a:rPr lang="fr-CA" dirty="0"/>
              <a:t>API </a:t>
            </a:r>
            <a:r>
              <a:rPr lang="fr-CA" dirty="0" err="1"/>
              <a:t>Rest</a:t>
            </a:r>
            <a:r>
              <a:rPr lang="fr-CA" dirty="0"/>
              <a:t> / spécification </a:t>
            </a:r>
            <a:r>
              <a:rPr lang="fr-CA" dirty="0" err="1"/>
              <a:t>OpenAPI</a:t>
            </a:r>
            <a:endParaRPr lang="fr-CA" dirty="0"/>
          </a:p>
          <a:p>
            <a:pPr lvl="1"/>
            <a:r>
              <a:rPr lang="fr-CA" dirty="0">
                <a:hlinkClick r:id="rId2"/>
              </a:rPr>
              <a:t>https://kubernetes.io/docs/reference/kubernetes-api/</a:t>
            </a:r>
            <a:endParaRPr lang="fr-CA" dirty="0"/>
          </a:p>
          <a:p>
            <a:r>
              <a:rPr lang="fr-CA" dirty="0"/>
              <a:t>Clients : </a:t>
            </a:r>
            <a:r>
              <a:rPr lang="fr-CA" dirty="0" err="1"/>
              <a:t>kubectl</a:t>
            </a:r>
            <a:r>
              <a:rPr lang="fr-CA" dirty="0"/>
              <a:t>, interface web, application tournant dans le cluster</a:t>
            </a:r>
          </a:p>
          <a:p>
            <a:r>
              <a:rPr lang="fr-CA" dirty="0"/>
              <a:t>Chaque requête passe dans un pipeline</a:t>
            </a:r>
          </a:p>
          <a:p>
            <a:pPr lvl="1"/>
            <a:r>
              <a:rPr lang="fr-CA" dirty="0"/>
              <a:t>Authentification</a:t>
            </a:r>
          </a:p>
          <a:p>
            <a:pPr lvl="1"/>
            <a:r>
              <a:rPr lang="fr-CA" dirty="0"/>
              <a:t>Autorisation</a:t>
            </a:r>
          </a:p>
          <a:p>
            <a:pPr lvl="1"/>
            <a:r>
              <a:rPr lang="fr-CA" dirty="0"/>
              <a:t>Admission contrôleurs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E0D45D-A6C1-48BA-A575-BD317D2C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56" y="4092048"/>
            <a:ext cx="5644544" cy="27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25BF0-934E-4976-9977-30AFA44B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workflow de création d’un </a:t>
            </a:r>
            <a:r>
              <a:rPr lang="fr-CA" dirty="0" err="1"/>
              <a:t>pod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9CD41-D395-4579-B54F-C8910149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CE7349-7ED4-4853-9253-B7C7C6C2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1" y="1325563"/>
            <a:ext cx="9352079" cy="4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A80C7-7875-B84C-91FC-59B4D2A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52A7E-CB6E-2746-9F68-6E9679C4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Notion d’orchestrateur</a:t>
            </a:r>
          </a:p>
          <a:p>
            <a:r>
              <a:rPr lang="fr-FR" dirty="0"/>
              <a:t>Présentation du produit </a:t>
            </a:r>
            <a:r>
              <a:rPr lang="fr-FR" dirty="0" err="1"/>
              <a:t>Kubernetes</a:t>
            </a:r>
            <a:r>
              <a:rPr lang="fr-FR" dirty="0"/>
              <a:t> (k8s)</a:t>
            </a:r>
          </a:p>
          <a:p>
            <a:r>
              <a:rPr lang="fr-FR" dirty="0"/>
              <a:t>Premières commandes</a:t>
            </a:r>
          </a:p>
        </p:txBody>
      </p:sp>
    </p:spTree>
    <p:extLst>
      <p:ext uri="{BB962C8B-B14F-4D97-AF65-F5344CB8AC3E}">
        <p14:creationId xmlns:p14="http://schemas.microsoft.com/office/powerpoint/2010/main" val="91698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5EAB7-1228-4072-9C3E-0764FAB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Cluster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92D3D-420F-4793-B7F0-4A67C53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Docker Desktop (</a:t>
            </a:r>
            <a:r>
              <a:rPr lang="fr-CA" dirty="0" err="1"/>
              <a:t>macOS</a:t>
            </a:r>
            <a:r>
              <a:rPr lang="fr-CA" dirty="0"/>
              <a:t>/Windows)</a:t>
            </a:r>
          </a:p>
          <a:p>
            <a:r>
              <a:rPr lang="fr-CA" dirty="0" err="1"/>
              <a:t>Minikube</a:t>
            </a:r>
            <a:r>
              <a:rPr lang="fr-CA" dirty="0"/>
              <a:t> fonctionne dans un hyperviseurs</a:t>
            </a:r>
          </a:p>
          <a:p>
            <a:r>
              <a:rPr lang="fr-CA" dirty="0"/>
              <a:t>Kind (</a:t>
            </a:r>
            <a:r>
              <a:rPr lang="fr-CA" dirty="0" err="1"/>
              <a:t>Kubernetes</a:t>
            </a:r>
            <a:r>
              <a:rPr lang="fr-CA" dirty="0"/>
              <a:t> in Docker)</a:t>
            </a:r>
          </a:p>
          <a:p>
            <a:r>
              <a:rPr lang="fr-CA" dirty="0" err="1"/>
              <a:t>Multipass</a:t>
            </a:r>
            <a:r>
              <a:rPr lang="fr-CA" dirty="0"/>
              <a:t> (de Canonical)</a:t>
            </a:r>
          </a:p>
          <a:p>
            <a:pPr lvl="1"/>
            <a:r>
              <a:rPr lang="fr-CA" dirty="0"/>
              <a:t>Très </a:t>
            </a:r>
            <a:r>
              <a:rPr lang="fr-CA" dirty="0" err="1"/>
              <a:t>utille</a:t>
            </a:r>
            <a:r>
              <a:rPr lang="fr-CA" dirty="0"/>
              <a:t> pour la mise ne place de cluster local.</a:t>
            </a:r>
          </a:p>
        </p:txBody>
      </p:sp>
    </p:spTree>
    <p:extLst>
      <p:ext uri="{BB962C8B-B14F-4D97-AF65-F5344CB8AC3E}">
        <p14:creationId xmlns:p14="http://schemas.microsoft.com/office/powerpoint/2010/main" val="138223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F157C-D87E-7E4D-8C2A-DA86B4C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Passons à quelques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0818F-45B4-3043-BDDF-1067DF53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 </a:t>
            </a:r>
            <a:r>
              <a:rPr lang="fr-FR" dirty="0" err="1"/>
              <a:t>kubernetes</a:t>
            </a:r>
            <a:r>
              <a:rPr lang="fr-FR" dirty="0"/>
              <a:t> : </a:t>
            </a:r>
            <a:r>
              <a:rPr lang="fr-FR" dirty="0" err="1"/>
              <a:t>kubectl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&lt;type ressource&gt;[,type ressource]* :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: affiche les informations sur les nœuds du cluster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: affiche les </a:t>
            </a:r>
            <a:r>
              <a:rPr lang="fr-FR" dirty="0" err="1"/>
              <a:t>pods</a:t>
            </a:r>
            <a:endParaRPr lang="fr-FR" dirty="0"/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--all-</a:t>
            </a:r>
            <a:r>
              <a:rPr lang="fr-FR" dirty="0" err="1"/>
              <a:t>namespaces</a:t>
            </a:r>
            <a:r>
              <a:rPr lang="fr-FR" dirty="0"/>
              <a:t> : affiche les </a:t>
            </a:r>
            <a:r>
              <a:rPr lang="fr-FR" dirty="0" err="1"/>
              <a:t>pods</a:t>
            </a:r>
            <a:r>
              <a:rPr lang="fr-FR" dirty="0"/>
              <a:t> de tous les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&lt;nom&gt; --image=image [--</a:t>
            </a:r>
            <a:r>
              <a:rPr lang="fr-FR" dirty="0" err="1"/>
              <a:t>env</a:t>
            </a:r>
            <a:r>
              <a:rPr lang="fr-FR" dirty="0"/>
              <a:t>="key=value"] [--port=port] [--dry-</a:t>
            </a:r>
            <a:r>
              <a:rPr lang="fr-FR" dirty="0" err="1"/>
              <a:t>run</a:t>
            </a:r>
            <a:r>
              <a:rPr lang="fr-FR" dirty="0"/>
              <a:t>=</a:t>
            </a:r>
            <a:r>
              <a:rPr lang="fr-FR" dirty="0" err="1"/>
              <a:t>server|client</a:t>
            </a:r>
            <a:r>
              <a:rPr lang="fr-FR" dirty="0"/>
              <a:t>] [--</a:t>
            </a:r>
            <a:r>
              <a:rPr lang="fr-FR" dirty="0" err="1"/>
              <a:t>overrides</a:t>
            </a:r>
            <a:r>
              <a:rPr lang="fr-FR" dirty="0"/>
              <a:t>=</a:t>
            </a:r>
            <a:r>
              <a:rPr lang="fr-FR" dirty="0" err="1"/>
              <a:t>inline-json</a:t>
            </a:r>
            <a:r>
              <a:rPr lang="fr-FR" dirty="0"/>
              <a:t>] [--command] -- [commande] [</a:t>
            </a:r>
            <a:r>
              <a:rPr lang="fr-FR" dirty="0" err="1"/>
              <a:t>args</a:t>
            </a:r>
            <a:r>
              <a:rPr lang="fr-FR" dirty="0"/>
              <a:t>...]</a:t>
            </a:r>
          </a:p>
        </p:txBody>
      </p:sp>
    </p:spTree>
    <p:extLst>
      <p:ext uri="{BB962C8B-B14F-4D97-AF65-F5344CB8AC3E}">
        <p14:creationId xmlns:p14="http://schemas.microsoft.com/office/powerpoint/2010/main" val="88186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F157C-D87E-7E4D-8C2A-DA86B4C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Passons à quelques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0818F-45B4-3043-BDDF-1067DF53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&lt;nom&gt; [-</a:t>
            </a:r>
            <a:r>
              <a:rPr lang="fr-FR" dirty="0" err="1"/>
              <a:t>it</a:t>
            </a:r>
            <a:r>
              <a:rPr lang="fr-FR" dirty="0"/>
              <a:t>] -- [commande] [</a:t>
            </a:r>
            <a:r>
              <a:rPr lang="fr-FR" dirty="0" err="1"/>
              <a:t>args</a:t>
            </a:r>
            <a:r>
              <a:rPr lang="fr-FR" dirty="0"/>
              <a:t>...] 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[type ressource] [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] :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&lt;nom du </a:t>
            </a:r>
            <a:r>
              <a:rPr lang="fr-FR" dirty="0" err="1"/>
              <a:t>pod</a:t>
            </a:r>
            <a:r>
              <a:rPr lang="fr-FR" dirty="0"/>
              <a:t>&gt; : supprime un </a:t>
            </a:r>
            <a:r>
              <a:rPr lang="fr-FR" dirty="0" err="1"/>
              <a:t>pod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api-</a:t>
            </a:r>
            <a:r>
              <a:rPr lang="fr-FR" dirty="0" err="1"/>
              <a:t>resources</a:t>
            </a:r>
            <a:r>
              <a:rPr lang="fr-FR" dirty="0"/>
              <a:t> : liste des ressources disponibles dans la grappe k8s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-f &lt;nom fichier&gt; : crée les ressources du fichier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-f &lt;nom fichier&gt; : modifie / crée les ressources du fichier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-f &lt;nom fichier&gt; : supprime les ressources du fichier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98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9C66A-E913-3C4E-B659-0E5FAC3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23398-8E6E-AA46-9D83-9CA8C25F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officiel : </a:t>
            </a:r>
            <a:r>
              <a:rPr lang="fr-FR" dirty="0">
                <a:hlinkClick r:id="rId2"/>
              </a:rPr>
              <a:t>https://kubernetes.io/fr/</a:t>
            </a:r>
            <a:r>
              <a:rPr lang="fr-FR" dirty="0"/>
              <a:t> </a:t>
            </a:r>
          </a:p>
          <a:p>
            <a:r>
              <a:rPr lang="fr-FR" dirty="0"/>
              <a:t>Commandes </a:t>
            </a:r>
            <a:r>
              <a:rPr lang="fr-FR" dirty="0" err="1"/>
              <a:t>kubectl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https://kubernetes.io/docs/reference/generated/kubectl/kubectl-commands</a:t>
            </a:r>
            <a:r>
              <a:rPr lang="fr-FR" dirty="0"/>
              <a:t> </a:t>
            </a:r>
          </a:p>
          <a:p>
            <a:r>
              <a:rPr lang="fr-FR" dirty="0"/>
              <a:t>Si vous êtes intéressés par les statistiques : </a:t>
            </a:r>
            <a:r>
              <a:rPr lang="fr-FR" dirty="0">
                <a:hlinkClick r:id="rId4"/>
              </a:rPr>
              <a:t>https://k8s.devstats.cncf.io/d/12/dashboards?orgId=1&amp;refresh=15m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3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EDB24-89D9-D34F-9AB8-2D584F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les épisodes précédents…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37FB5-4827-724A-8C9D-301B627C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Nous avons vu comment :</a:t>
            </a:r>
          </a:p>
          <a:p>
            <a:pPr lvl="1"/>
            <a:r>
              <a:rPr lang="fr-FR" dirty="0"/>
              <a:t>Créer une image</a:t>
            </a:r>
          </a:p>
          <a:p>
            <a:pPr lvl="1"/>
            <a:r>
              <a:rPr lang="fr-FR" dirty="0"/>
              <a:t>Créer un conteneur</a:t>
            </a:r>
          </a:p>
          <a:p>
            <a:pPr lvl="1"/>
            <a:r>
              <a:rPr lang="fr-FR" dirty="0"/>
              <a:t>Les faires « parler » ensemble</a:t>
            </a:r>
          </a:p>
          <a:p>
            <a:r>
              <a:rPr lang="fr-FR" dirty="0"/>
              <a:t>Les opérations sont faites principalement à la main : on crée chaque conteneur en ligne de commande et non à partir de configurations</a:t>
            </a:r>
          </a:p>
          <a:p>
            <a:r>
              <a:rPr lang="fr-FR" dirty="0"/>
              <a:t>L’utilisation </a:t>
            </a:r>
            <a:r>
              <a:rPr lang="fr-FR" b="1" dirty="0"/>
              <a:t>simultanée de plusieurs conteneurs </a:t>
            </a:r>
            <a:r>
              <a:rPr lang="fr-FR" dirty="0"/>
              <a:t>à mis en lumière la notion de dépendance :</a:t>
            </a:r>
          </a:p>
          <a:p>
            <a:pPr lvl="1"/>
            <a:r>
              <a:rPr lang="fr-FR" dirty="0"/>
              <a:t>Un conteneur peut </a:t>
            </a:r>
            <a:r>
              <a:rPr lang="fr-FR" b="1" dirty="0"/>
              <a:t>dépendre d’un autre </a:t>
            </a:r>
            <a:r>
              <a:rPr lang="fr-FR" dirty="0"/>
              <a:t>(ex. </a:t>
            </a:r>
            <a:r>
              <a:rPr lang="fr-FR" dirty="0" err="1"/>
              <a:t>Wordpress</a:t>
            </a:r>
            <a:r>
              <a:rPr lang="fr-FR" dirty="0"/>
              <a:t> dépend de MySQL)</a:t>
            </a:r>
          </a:p>
          <a:p>
            <a:pPr lvl="1"/>
            <a:r>
              <a:rPr lang="fr-FR" dirty="0"/>
              <a:t>Un conteneur doit </a:t>
            </a:r>
            <a:r>
              <a:rPr lang="fr-FR" b="1" dirty="0"/>
              <a:t>exister avant l’autre </a:t>
            </a:r>
            <a:r>
              <a:rPr lang="fr-FR" dirty="0"/>
              <a:t>(ex. MySQL avant le démarrage Wordpress</a:t>
            </a:r>
          </a:p>
          <a:p>
            <a:pPr lvl="1"/>
            <a:r>
              <a:rPr lang="fr-FR" dirty="0"/>
              <a:t>Docker compose permet de faire cela et plus.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2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F411-B842-994E-A6D1-CBCC9DE2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Orchestrateur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8A7E-4508-C344-8A4B-778AF7AF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orchestrateur permet :</a:t>
            </a:r>
          </a:p>
          <a:p>
            <a:pPr lvl="1"/>
            <a:r>
              <a:rPr lang="fr-FR" dirty="0"/>
              <a:t>Coordonner et gérer les ressources logicielles et matérielles</a:t>
            </a:r>
          </a:p>
          <a:p>
            <a:r>
              <a:rPr lang="fr-FR" dirty="0"/>
              <a:t>Dans notre cas :</a:t>
            </a:r>
          </a:p>
          <a:p>
            <a:pPr lvl="1"/>
            <a:r>
              <a:rPr lang="fr-FR" dirty="0"/>
              <a:t>À partir d’une description, il va faire son possible pour exécuter la description (système dynamique)</a:t>
            </a:r>
          </a:p>
          <a:p>
            <a:pPr lvl="1"/>
            <a:r>
              <a:rPr lang="fr-FR" dirty="0"/>
              <a:t>À partir d’une description modifiée, il va adapter les ressources </a:t>
            </a:r>
          </a:p>
          <a:p>
            <a:r>
              <a:rPr lang="fr-FR" dirty="0"/>
              <a:t>La description :</a:t>
            </a:r>
          </a:p>
          <a:p>
            <a:pPr lvl="1"/>
            <a:r>
              <a:rPr lang="fr-FR" dirty="0"/>
              <a:t>Création de ressources et dépendances : validation des ressources disponibles</a:t>
            </a:r>
          </a:p>
          <a:p>
            <a:pPr lvl="1"/>
            <a:r>
              <a:rPr lang="fr-FR" dirty="0"/>
              <a:t>Ordonnancer la création des conteneurs par rapport aux dépendances</a:t>
            </a:r>
          </a:p>
          <a:p>
            <a:pPr lvl="1"/>
            <a:r>
              <a:rPr lang="fr-FR" dirty="0"/>
              <a:t>Valider que les ressources créées sont dans l’état demandé</a:t>
            </a:r>
          </a:p>
        </p:txBody>
      </p:sp>
    </p:spTree>
    <p:extLst>
      <p:ext uri="{BB962C8B-B14F-4D97-AF65-F5344CB8AC3E}">
        <p14:creationId xmlns:p14="http://schemas.microsoft.com/office/powerpoint/2010/main" val="362658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41DC9-9F16-0849-A8E9-2A27BC4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040F9-4234-574A-BE28-80ADD775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open source originaire de Google</a:t>
            </a:r>
            <a:r>
              <a:rPr lang="fr-FR" sz="1600" dirty="0"/>
              <a:t>(1)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Le nom vient du grec </a:t>
            </a:r>
            <a:r>
              <a:rPr lang="fr-FR" dirty="0" err="1"/>
              <a:t>kubernesis</a:t>
            </a:r>
            <a:r>
              <a:rPr lang="fr-FR" dirty="0"/>
              <a:t> : piloter / gouverner</a:t>
            </a:r>
          </a:p>
          <a:p>
            <a:pPr lvl="1"/>
            <a:r>
              <a:rPr lang="fr-FR" dirty="0"/>
              <a:t>Souvent simplifié en k8s (débute par k, 8 lettres, termine par s)</a:t>
            </a:r>
          </a:p>
          <a:p>
            <a:pPr lvl="1"/>
            <a:r>
              <a:rPr lang="fr-FR" dirty="0"/>
              <a:t>Basé sur Borg 2004, produit en version 1.0 en 2015</a:t>
            </a:r>
            <a:r>
              <a:rPr lang="fr-FR" sz="1600" dirty="0"/>
              <a:t>(2)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Fait parti des projets du Cloud Native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(CNCF)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0D6D9-B21A-ED49-8B53-6A5FD4AB66C6}"/>
              </a:ext>
            </a:extLst>
          </p:cNvPr>
          <p:cNvSpPr/>
          <p:nvPr/>
        </p:nvSpPr>
        <p:spPr>
          <a:xfrm>
            <a:off x="0" y="6488668"/>
            <a:ext cx="255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(1) </a:t>
            </a:r>
            <a:r>
              <a:rPr lang="fr-FR" dirty="0">
                <a:hlinkClick r:id="rId2"/>
              </a:rPr>
              <a:t>https://kubernetes.io</a:t>
            </a:r>
            <a:r>
              <a:rPr lang="fr-FR" dirty="0"/>
              <a:t> 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D56B3DA7-7A8D-784A-9D96-2ACF5BF95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2050" y="205066"/>
            <a:ext cx="4787900" cy="850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0353D4-1260-AD44-B62F-4E5DE330DC0D}"/>
              </a:ext>
            </a:extLst>
          </p:cNvPr>
          <p:cNvSpPr/>
          <p:nvPr/>
        </p:nvSpPr>
        <p:spPr>
          <a:xfrm>
            <a:off x="7852063" y="6499627"/>
            <a:ext cx="449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(2) </a:t>
            </a:r>
            <a:r>
              <a:rPr lang="fr-FR" dirty="0">
                <a:hlinkClick r:id="rId5"/>
              </a:rPr>
              <a:t>https://research.google/pubs/pub43438/</a:t>
            </a:r>
            <a:r>
              <a:rPr lang="fr-FR" dirty="0"/>
              <a:t>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C243CA-9023-9345-A8A8-C27095810CE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322" y="3841492"/>
            <a:ext cx="4390338" cy="24913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6FC39A-3559-A341-A1D8-EB66F750C8B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342" y="3841492"/>
            <a:ext cx="4390338" cy="16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Nœud (serveur) : physique ou virtuel</a:t>
            </a:r>
          </a:p>
          <a:p>
            <a:pPr lvl="1"/>
            <a:r>
              <a:rPr lang="fr-FR" dirty="0"/>
              <a:t>Maitre : gestion des nœuds de calcul, s’assure que les configurations sont respectées au mieux</a:t>
            </a:r>
          </a:p>
          <a:p>
            <a:pPr lvl="1"/>
            <a:r>
              <a:rPr lang="fr-FR" dirty="0"/>
              <a:t>Nœud de calcul : nœud où s’exécute un ensemble de « </a:t>
            </a:r>
            <a:r>
              <a:rPr lang="fr-FR" dirty="0" err="1"/>
              <a:t>pods</a:t>
            </a:r>
            <a:r>
              <a:rPr lang="fr-FR" dirty="0"/>
              <a:t> »</a:t>
            </a:r>
          </a:p>
          <a:p>
            <a:r>
              <a:rPr lang="fr-FR" dirty="0"/>
              <a:t>Grappe </a:t>
            </a:r>
            <a:r>
              <a:rPr lang="fr-FR" dirty="0" err="1"/>
              <a:t>kubernetes</a:t>
            </a:r>
            <a:r>
              <a:rPr lang="fr-FR" dirty="0"/>
              <a:t> (cluster) : ensemble de nœuds dont des nœuds maitres et des nœuds de calcul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D4404-B1B9-4B0B-86FD-825A0D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8154"/>
            <a:ext cx="454405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2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4F49E-AA03-475A-A022-872AACD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différents types de </a:t>
            </a:r>
            <a:r>
              <a:rPr lang="fr-CA" dirty="0" err="1"/>
              <a:t>nodes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42772D-8896-423E-A0B9-1DBBD3F0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7" y="1331855"/>
            <a:ext cx="9250066" cy="166710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3FE80-EE48-45B1-B67F-AE96131CBA98}"/>
              </a:ext>
            </a:extLst>
          </p:cNvPr>
          <p:cNvSpPr txBox="1"/>
          <p:nvPr/>
        </p:nvSpPr>
        <p:spPr>
          <a:xfrm>
            <a:off x="1098958" y="3338818"/>
            <a:ext cx="475655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FF0000"/>
                </a:solidFill>
              </a:rPr>
              <a:t>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Responsable de la gestion du cluster (« Control plane »)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Expose l’API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Schedule les </a:t>
            </a:r>
            <a:r>
              <a:rPr lang="fr-CA" dirty="0" err="1"/>
              <a:t>Pods</a:t>
            </a:r>
            <a:r>
              <a:rPr lang="fr-CA" dirty="0"/>
              <a:t> sur les </a:t>
            </a:r>
            <a:r>
              <a:rPr lang="fr-CA" dirty="0" err="1"/>
              <a:t>nodes</a:t>
            </a:r>
            <a:r>
              <a:rPr lang="fr-CA" dirty="0"/>
              <a:t> du cluster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AF3F08-4E4C-4411-AA1B-C2093EAD825E}"/>
              </a:ext>
            </a:extLst>
          </p:cNvPr>
          <p:cNvSpPr txBox="1"/>
          <p:nvPr/>
        </p:nvSpPr>
        <p:spPr>
          <a:xfrm>
            <a:off x="6610525" y="3429000"/>
            <a:ext cx="5033297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chemeClr val="accent6"/>
                </a:solidFill>
              </a:rPr>
              <a:t>Worker</a:t>
            </a:r>
            <a:r>
              <a:rPr lang="fr-CA" dirty="0">
                <a:solidFill>
                  <a:schemeClr val="accent6"/>
                </a:solidFill>
              </a:rPr>
              <a:t> /Node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Node sur lequel sont lancés les </a:t>
            </a:r>
            <a:r>
              <a:rPr lang="fr-CA" dirty="0" err="1"/>
              <a:t>Pods</a:t>
            </a:r>
            <a:r>
              <a:rPr lang="fr-CA" dirty="0"/>
              <a:t> applicatifs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Communique avec le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Fournit les ressources aux </a:t>
            </a:r>
            <a:r>
              <a:rPr lang="fr-CA" dirty="0" err="1"/>
              <a:t>Pods</a:t>
            </a:r>
            <a:endParaRPr lang="fr-CA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F22E7D-233F-4347-8F06-4035458BDFE6}"/>
              </a:ext>
            </a:extLst>
          </p:cNvPr>
          <p:cNvCxnSpPr/>
          <p:nvPr/>
        </p:nvCxnSpPr>
        <p:spPr>
          <a:xfrm>
            <a:off x="6096000" y="3263317"/>
            <a:ext cx="0" cy="22628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3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Pods</a:t>
            </a:r>
            <a:r>
              <a:rPr lang="fr-FR" dirty="0"/>
              <a:t> : pierre angulaire de k8s</a:t>
            </a:r>
          </a:p>
          <a:p>
            <a:pPr lvl="1"/>
            <a:r>
              <a:rPr lang="fr-FR" dirty="0"/>
              <a:t>Plus petite unité applicative qui tourne sur un cluster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Ensemble cohérent de conteneurs : 1 à n conteneurs</a:t>
            </a:r>
          </a:p>
          <a:p>
            <a:pPr lvl="2"/>
            <a:r>
              <a:rPr lang="fr-FR" dirty="0"/>
              <a:t>Nom d’une instance dans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Un groupe de containers qui partagent réseau/stockage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E81F66-9EE7-4760-8E47-9F8CC57C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7" y="4001294"/>
            <a:ext cx="93453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E9B64B-FCA0-40DB-A4A1-13C3FC68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3991229"/>
            <a:ext cx="7629309" cy="28667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r>
              <a:rPr lang="fr-FR" dirty="0"/>
              <a:t>Service :</a:t>
            </a:r>
          </a:p>
          <a:p>
            <a:pPr lvl="1"/>
            <a:r>
              <a:rPr lang="fr-FR" dirty="0"/>
              <a:t>Expose les applications des </a:t>
            </a:r>
            <a:r>
              <a:rPr lang="fr-FR" dirty="0" err="1"/>
              <a:t>Pods</a:t>
            </a:r>
            <a:r>
              <a:rPr lang="fr-FR" dirty="0"/>
              <a:t> à l’intérieur ou à l’extérieur du cluster</a:t>
            </a:r>
          </a:p>
          <a:p>
            <a:pPr lvl="1"/>
            <a:r>
              <a:rPr lang="fr-FR" dirty="0"/>
              <a:t>Abstraction qui permet de définir un ensemble logique de </a:t>
            </a:r>
            <a:r>
              <a:rPr lang="fr-FR" dirty="0" err="1"/>
              <a:t>pods</a:t>
            </a:r>
            <a:r>
              <a:rPr lang="fr-FR" dirty="0"/>
              <a:t> et une méthode d’accès à ces </a:t>
            </a:r>
            <a:r>
              <a:rPr lang="fr-FR" dirty="0" err="1"/>
              <a:t>pods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pods</a:t>
            </a:r>
            <a:r>
              <a:rPr lang="fr-FR" dirty="0"/>
              <a:t> ne sont pas accessibles de l’extérieur du cluster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843018"/>
      </p:ext>
    </p:extLst>
  </p:cSld>
  <p:clrMapOvr>
    <a:masterClrMapping/>
  </p:clrMapOvr>
</p:sld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1695</TotalTime>
  <Words>1009</Words>
  <Application>Microsoft Office PowerPoint</Application>
  <PresentationFormat>Grand écran</PresentationFormat>
  <Paragraphs>121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PFL</vt:lpstr>
      <vt:lpstr>Orchestration et outil k8s</vt:lpstr>
      <vt:lpstr>Objectifs</vt:lpstr>
      <vt:lpstr>Dans les épisodes précédents…</vt:lpstr>
      <vt:lpstr>Orchestrateur</vt:lpstr>
      <vt:lpstr> </vt:lpstr>
      <vt:lpstr>Notions et vocabulaire k8s</vt:lpstr>
      <vt:lpstr>Les différents types de nodes</vt:lpstr>
      <vt:lpstr>Notions et vocabulaire k8s</vt:lpstr>
      <vt:lpstr>Notions et vocabulaire k8s</vt:lpstr>
      <vt:lpstr>Notions et vocabulaire k8s</vt:lpstr>
      <vt:lpstr>Notions et vocabulaire k8s</vt:lpstr>
      <vt:lpstr>Présentation PowerPoint</vt:lpstr>
      <vt:lpstr>Architecture de kubernetes</vt:lpstr>
      <vt:lpstr>Les processus : vision d’ensemble</vt:lpstr>
      <vt:lpstr>Les processus : node master</vt:lpstr>
      <vt:lpstr>Les processus : node worker</vt:lpstr>
      <vt:lpstr>Les processus </vt:lpstr>
      <vt:lpstr>Les processus : API Server </vt:lpstr>
      <vt:lpstr>Les processus : workflow de création d’un pod</vt:lpstr>
      <vt:lpstr>Cluster de développement</vt:lpstr>
      <vt:lpstr>Passons à quelques commandes</vt:lpstr>
      <vt:lpstr>Passons à quelques commandes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Jean-Pierre Duchesneau</cp:lastModifiedBy>
  <cp:revision>55</cp:revision>
  <dcterms:created xsi:type="dcterms:W3CDTF">2020-09-18T02:38:06Z</dcterms:created>
  <dcterms:modified xsi:type="dcterms:W3CDTF">2021-08-18T12:20:19Z</dcterms:modified>
</cp:coreProperties>
</file>