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7" r:id="rId3"/>
    <p:sldId id="279" r:id="rId4"/>
    <p:sldId id="278" r:id="rId5"/>
    <p:sldId id="281" r:id="rId6"/>
    <p:sldId id="280" r:id="rId7"/>
    <p:sldId id="293" r:id="rId8"/>
    <p:sldId id="289" r:id="rId9"/>
    <p:sldId id="291" r:id="rId10"/>
    <p:sldId id="284" r:id="rId11"/>
    <p:sldId id="285" r:id="rId12"/>
    <p:sldId id="286" r:id="rId13"/>
    <p:sldId id="294" r:id="rId14"/>
    <p:sldId id="300" r:id="rId15"/>
    <p:sldId id="287" r:id="rId16"/>
    <p:sldId id="28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D0B74-D051-4C7E-9FCE-613CEA442B65}" v="1" dt="2022-04-09T14:30:59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38FD0B74-D051-4C7E-9FCE-613CEA442B65}"/>
    <pc:docChg chg="custSel delSld modSld">
      <pc:chgData name="Jean-Pierre Duchesneau" userId="a41dad7d-4331-478d-884a-a37b1c6c6add" providerId="ADAL" clId="{38FD0B74-D051-4C7E-9FCE-613CEA442B65}" dt="2022-04-09T18:10:51.280" v="108"/>
      <pc:docMkLst>
        <pc:docMk/>
      </pc:docMkLst>
      <pc:sldChg chg="modSp mod">
        <pc:chgData name="Jean-Pierre Duchesneau" userId="a41dad7d-4331-478d-884a-a37b1c6c6add" providerId="ADAL" clId="{38FD0B74-D051-4C7E-9FCE-613CEA442B65}" dt="2022-04-09T14:32:17.431" v="39" actId="20577"/>
        <pc:sldMkLst>
          <pc:docMk/>
          <pc:sldMk cId="916985098" sldId="277"/>
        </pc:sldMkLst>
        <pc:spChg chg="mod">
          <ac:chgData name="Jean-Pierre Duchesneau" userId="a41dad7d-4331-478d-884a-a37b1c6c6add" providerId="ADAL" clId="{38FD0B74-D051-4C7E-9FCE-613CEA442B65}" dt="2022-04-09T14:32:17.431" v="39" actId="20577"/>
          <ac:spMkLst>
            <pc:docMk/>
            <pc:sldMk cId="916985098" sldId="277"/>
            <ac:spMk id="3" creationId="{21252A7E-CB6E-2746-9F68-6E9679C4EEDC}"/>
          </ac:spMkLst>
        </pc:spChg>
      </pc:sldChg>
      <pc:sldChg chg="del">
        <pc:chgData name="Jean-Pierre Duchesneau" userId="a41dad7d-4331-478d-884a-a37b1c6c6add" providerId="ADAL" clId="{38FD0B74-D051-4C7E-9FCE-613CEA442B65}" dt="2022-04-09T14:25:36.258" v="4" actId="2696"/>
        <pc:sldMkLst>
          <pc:docMk/>
          <pc:sldMk cId="2144358759" sldId="283"/>
        </pc:sldMkLst>
      </pc:sldChg>
      <pc:sldChg chg="modSp mod">
        <pc:chgData name="Jean-Pierre Duchesneau" userId="a41dad7d-4331-478d-884a-a37b1c6c6add" providerId="ADAL" clId="{38FD0B74-D051-4C7E-9FCE-613CEA442B65}" dt="2022-04-09T18:10:51.280" v="108"/>
        <pc:sldMkLst>
          <pc:docMk/>
          <pc:sldMk cId="881867733" sldId="287"/>
        </pc:sldMkLst>
        <pc:spChg chg="mod">
          <ac:chgData name="Jean-Pierre Duchesneau" userId="a41dad7d-4331-478d-884a-a37b1c6c6add" providerId="ADAL" clId="{38FD0B74-D051-4C7E-9FCE-613CEA442B65}" dt="2022-04-09T18:07:48.105" v="74" actId="20577"/>
          <ac:spMkLst>
            <pc:docMk/>
            <pc:sldMk cId="881867733" sldId="287"/>
            <ac:spMk id="2" creationId="{839F157C-D87E-7E4D-8C2A-DA86B4C6193B}"/>
          </ac:spMkLst>
        </pc:spChg>
        <pc:spChg chg="mod">
          <ac:chgData name="Jean-Pierre Duchesneau" userId="a41dad7d-4331-478d-884a-a37b1c6c6add" providerId="ADAL" clId="{38FD0B74-D051-4C7E-9FCE-613CEA442B65}" dt="2022-04-09T18:10:51.280" v="108"/>
          <ac:spMkLst>
            <pc:docMk/>
            <pc:sldMk cId="881867733" sldId="287"/>
            <ac:spMk id="3" creationId="{6D00818F-45B4-3043-BDDF-1067DF53E412}"/>
          </ac:spMkLst>
        </pc:spChg>
      </pc:sldChg>
      <pc:sldChg chg="modSp del mod">
        <pc:chgData name="Jean-Pierre Duchesneau" userId="a41dad7d-4331-478d-884a-a37b1c6c6add" providerId="ADAL" clId="{38FD0B74-D051-4C7E-9FCE-613CEA442B65}" dt="2022-04-09T18:08:14.700" v="90" actId="2696"/>
        <pc:sldMkLst>
          <pc:docMk/>
          <pc:sldMk cId="4162989192" sldId="288"/>
        </pc:sldMkLst>
        <pc:spChg chg="mod">
          <ac:chgData name="Jean-Pierre Duchesneau" userId="a41dad7d-4331-478d-884a-a37b1c6c6add" providerId="ADAL" clId="{38FD0B74-D051-4C7E-9FCE-613CEA442B65}" dt="2022-04-09T15:22:02.134" v="49" actId="27636"/>
          <ac:spMkLst>
            <pc:docMk/>
            <pc:sldMk cId="4162989192" sldId="288"/>
            <ac:spMk id="3" creationId="{6D00818F-45B4-3043-BDDF-1067DF53E412}"/>
          </ac:spMkLst>
        </pc:spChg>
      </pc:sldChg>
      <pc:sldChg chg="del">
        <pc:chgData name="Jean-Pierre Duchesneau" userId="a41dad7d-4331-478d-884a-a37b1c6c6add" providerId="ADAL" clId="{38FD0B74-D051-4C7E-9FCE-613CEA442B65}" dt="2022-04-09T14:24:43.936" v="0" actId="2696"/>
        <pc:sldMkLst>
          <pc:docMk/>
          <pc:sldMk cId="407082832" sldId="292"/>
        </pc:sldMkLst>
      </pc:sldChg>
      <pc:sldChg chg="del">
        <pc:chgData name="Jean-Pierre Duchesneau" userId="a41dad7d-4331-478d-884a-a37b1c6c6add" providerId="ADAL" clId="{38FD0B74-D051-4C7E-9FCE-613CEA442B65}" dt="2022-04-09T14:25:01.437" v="1" actId="2696"/>
        <pc:sldMkLst>
          <pc:docMk/>
          <pc:sldMk cId="714105749" sldId="295"/>
        </pc:sldMkLst>
      </pc:sldChg>
      <pc:sldChg chg="del">
        <pc:chgData name="Jean-Pierre Duchesneau" userId="a41dad7d-4331-478d-884a-a37b1c6c6add" providerId="ADAL" clId="{38FD0B74-D051-4C7E-9FCE-613CEA442B65}" dt="2022-04-09T14:25:06.924" v="2" actId="2696"/>
        <pc:sldMkLst>
          <pc:docMk/>
          <pc:sldMk cId="3977861952" sldId="296"/>
        </pc:sldMkLst>
      </pc:sldChg>
      <pc:sldChg chg="del">
        <pc:chgData name="Jean-Pierre Duchesneau" userId="a41dad7d-4331-478d-884a-a37b1c6c6add" providerId="ADAL" clId="{38FD0B74-D051-4C7E-9FCE-613CEA442B65}" dt="2022-04-09T14:25:30.246" v="3" actId="2696"/>
        <pc:sldMkLst>
          <pc:docMk/>
          <pc:sldMk cId="3862912292" sldId="297"/>
        </pc:sldMkLst>
      </pc:sldChg>
      <pc:sldChg chg="del">
        <pc:chgData name="Jean-Pierre Duchesneau" userId="a41dad7d-4331-478d-884a-a37b1c6c6add" providerId="ADAL" clId="{38FD0B74-D051-4C7E-9FCE-613CEA442B65}" dt="2022-04-09T14:25:41.301" v="5" actId="2696"/>
        <pc:sldMkLst>
          <pc:docMk/>
          <pc:sldMk cId="1996554739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353B-6C1F-4770-933C-58BE60390635}" type="datetimeFigureOut">
              <a:rPr lang="fr-CA" smtClean="0"/>
              <a:t>2022-04-09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57D49-D4CE-46B1-AB0C-85A3A6E8EC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58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Voir l’image de docker compose.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57D49-D4CE-46B1-AB0C-85A3A6E8ECE7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264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6590-1E8D-1B4B-98CE-47D69BC2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5B2FF-B4C5-9647-B857-D5E32611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53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80B19-46FC-064F-8777-71BFF5B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0AA2A0-9787-5843-9737-E9004B39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25A549-2A31-2A43-8027-18554A8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EE1839-1583-814B-B852-C405228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0B8E-747B-C44D-8843-31ACC19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9B5B8-96F4-164C-AECE-D50F771A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6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F5162-031E-AE4E-9181-D0D422D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E4B7D-1307-C540-8F6C-74DAA5B1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7607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899-9813-EA4A-8371-54F9421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DD0C-351F-D644-A207-200C8E21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EB144-3BD1-2E40-AA27-8E281CB1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2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75528-4559-A945-873A-BE7B1CA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8FC86-9670-6842-8BC5-92E3EEDF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C667F-88F4-9940-A646-E1C71A85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976C3-4E74-7146-BF36-B7C5CA2F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A1A770-AF08-4B43-B384-130DB984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6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C27E-8160-8A4E-B204-45E7EC4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8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0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CB1A-604B-6F44-A226-952B44DE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C124B-8B17-8147-BABC-2E5BAEF0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8EDF9-F47E-A440-AC41-BB3BFCE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053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353A-D3B1-6F40-895B-9AE6421A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C825-C304-C543-AB33-04B827156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E2259-67EF-734D-826C-EAE09102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6520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C3AF1-D9B2-CD44-A67E-A8BD9434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F6FDA-D356-7E4A-BA8E-04B869A2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7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overview/component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duchesneauCegep/home/tree/master/k8s/coursIntr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ctl/kubectl-commands" TargetMode="External"/><Relationship Id="rId2" Type="http://schemas.openxmlformats.org/officeDocument/2006/relationships/hyperlink" Target="https://kubernetes.io/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8s.devstats.cncf.io/d/12/dashboards?orgId=1&amp;refresh=15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jEIFFi8Iz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tiff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hyperlink" Target="https://research.google/pubs/pub43438/" TargetMode="Externa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3D08E3-2C39-5F4F-BEE9-4E87D7B160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 amt="8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B47E2A-886E-1743-9D9A-FB7EF1C1D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1747"/>
          </a:xfrm>
          <a:solidFill>
            <a:schemeClr val="bg1">
              <a:lumMod val="85000"/>
              <a:alpha val="57000"/>
            </a:schemeClr>
          </a:solidFill>
        </p:spPr>
        <p:txBody>
          <a:bodyPr/>
          <a:lstStyle/>
          <a:p>
            <a:r>
              <a:rPr lang="fr-FR" dirty="0"/>
              <a:t>Orchestration et outil k8s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ECA9C5-A3B4-4846-905D-E310E4181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4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EECAE-BC06-3640-BD78-3208B97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3BF96-E000-2C4E-8107-231A17F9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Volumes</a:t>
            </a:r>
          </a:p>
          <a:p>
            <a:pPr lvl="1"/>
            <a:r>
              <a:rPr lang="fr-FR" dirty="0"/>
              <a:t>Même principe que pour docker : assurer la persistance</a:t>
            </a:r>
          </a:p>
          <a:p>
            <a:r>
              <a:rPr lang="fr-FR" dirty="0"/>
              <a:t>Secret</a:t>
            </a:r>
          </a:p>
          <a:p>
            <a:pPr lvl="1"/>
            <a:r>
              <a:rPr lang="fr-FR" dirty="0"/>
              <a:t>Gestion de données sensibles comme des mots de passes </a:t>
            </a:r>
          </a:p>
          <a:p>
            <a:pPr lvl="1"/>
            <a:r>
              <a:rPr lang="fr-FR" dirty="0"/>
              <a:t>On peut les utiliser dans un fichier de configuration à la place d’écrire directement un mot de passe par exemple </a:t>
            </a:r>
          </a:p>
          <a:p>
            <a:r>
              <a:rPr lang="fr-FR" dirty="0"/>
              <a:t>Configuration (config-</a:t>
            </a:r>
            <a:r>
              <a:rPr lang="fr-FR" dirty="0" err="1"/>
              <a:t>maps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Simplifie le déploiement sur différent environnement (ex. : développement, test, intégration, production)</a:t>
            </a:r>
          </a:p>
          <a:p>
            <a:r>
              <a:rPr lang="fr-FR" dirty="0" err="1"/>
              <a:t>Namespaces</a:t>
            </a:r>
            <a:endParaRPr lang="fr-FR" dirty="0"/>
          </a:p>
          <a:p>
            <a:pPr lvl="1"/>
            <a:r>
              <a:rPr lang="fr-FR" dirty="0"/>
              <a:t>Sorte de partition dans k8s</a:t>
            </a:r>
          </a:p>
          <a:p>
            <a:pPr lvl="1"/>
            <a:r>
              <a:rPr lang="fr-FR" dirty="0"/>
              <a:t>La sécurité peut-être appliquée par </a:t>
            </a:r>
            <a:r>
              <a:rPr lang="fr-FR" dirty="0" err="1"/>
              <a:t>namespace</a:t>
            </a:r>
            <a:endParaRPr lang="fr-FR" dirty="0"/>
          </a:p>
          <a:p>
            <a:r>
              <a:rPr lang="fr-FR" dirty="0"/>
              <a:t>Etc.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4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C5CE4D6-09C0-4B5D-83EA-8E57A6FFF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87" y="3333258"/>
            <a:ext cx="9231013" cy="35247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6EECAE-BC06-3640-BD78-3208B97E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3BF96-E000-2C4E-8107-231A17F9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r>
              <a:rPr lang="fr-FR" dirty="0"/>
              <a:t>Déploiement (</a:t>
            </a:r>
            <a:r>
              <a:rPr lang="fr-FR" dirty="0" err="1"/>
              <a:t>deployments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Permet de gérer un ensemble de </a:t>
            </a:r>
            <a:r>
              <a:rPr lang="fr-FR" b="1" dirty="0" err="1"/>
              <a:t>Pods</a:t>
            </a:r>
            <a:r>
              <a:rPr lang="fr-FR" b="1" dirty="0"/>
              <a:t> </a:t>
            </a:r>
            <a:r>
              <a:rPr lang="fr-FR" dirty="0"/>
              <a:t>identiques (mise à jours /rollback)</a:t>
            </a:r>
            <a:endParaRPr lang="fr-FR" b="1" dirty="0"/>
          </a:p>
          <a:p>
            <a:pPr lvl="1"/>
            <a:r>
              <a:rPr lang="fr-FR" dirty="0"/>
              <a:t>Gestion de la configuration d’un ensemble de ressources (</a:t>
            </a:r>
            <a:r>
              <a:rPr lang="fr-FR" dirty="0" err="1"/>
              <a:t>pods</a:t>
            </a:r>
            <a:r>
              <a:rPr lang="fr-FR" dirty="0"/>
              <a:t>, services, etc.) : création / lecture / modification / suppression (CRUD)</a:t>
            </a:r>
          </a:p>
          <a:p>
            <a:pPr lvl="1"/>
            <a:r>
              <a:rPr lang="fr-FR" dirty="0"/>
              <a:t>Possibilité de faire des mises à l’échelle </a:t>
            </a:r>
          </a:p>
          <a:p>
            <a:pPr lvl="2"/>
            <a:r>
              <a:rPr lang="fr-FR" dirty="0"/>
              <a:t>Verticale : ajout de ressources matérielles</a:t>
            </a:r>
          </a:p>
          <a:p>
            <a:pPr lvl="2"/>
            <a:r>
              <a:rPr lang="fr-FR" dirty="0"/>
              <a:t>Horizontale : ajout de </a:t>
            </a:r>
            <a:r>
              <a:rPr lang="fr-FR" dirty="0" err="1"/>
              <a:t>pods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81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42148-CAF8-4249-97BD-A272601E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</a:t>
            </a:r>
            <a:r>
              <a:rPr lang="fr-FR" dirty="0" err="1"/>
              <a:t>kubernetes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BAF1E7-B133-2C45-94ED-F27D4C226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5" y="1253331"/>
            <a:ext cx="12015489" cy="560466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FE349D-4C9F-BB41-8773-0938934E9746}"/>
              </a:ext>
            </a:extLst>
          </p:cNvPr>
          <p:cNvSpPr/>
          <p:nvPr/>
        </p:nvSpPr>
        <p:spPr>
          <a:xfrm>
            <a:off x="0" y="6591678"/>
            <a:ext cx="53281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hlinkClick r:id="rId4"/>
              </a:rPr>
              <a:t>https://kubernetes.io/docs/concepts/overview/components/</a:t>
            </a:r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8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C5CAD-021F-42E7-B43C-EBED4379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processus : vision d’ensemble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9CBF2-4883-46F7-A9D8-3452CE7F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C5EA9A-7D48-420D-9CED-6D3F4450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285576"/>
            <a:ext cx="803069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5EAB7-1228-4072-9C3E-0764FAB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Cluster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92D3D-420F-4793-B7F0-4A67C53D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Docker Desktop (</a:t>
            </a:r>
            <a:r>
              <a:rPr lang="fr-CA" dirty="0" err="1"/>
              <a:t>macOS</a:t>
            </a:r>
            <a:r>
              <a:rPr lang="fr-CA" dirty="0"/>
              <a:t>/Windows)</a:t>
            </a:r>
          </a:p>
          <a:p>
            <a:r>
              <a:rPr lang="fr-CA" dirty="0" err="1"/>
              <a:t>Minikube</a:t>
            </a:r>
            <a:r>
              <a:rPr lang="fr-CA" dirty="0"/>
              <a:t> fonctionne dans un hyperviseurs</a:t>
            </a:r>
          </a:p>
          <a:p>
            <a:r>
              <a:rPr lang="fr-CA" dirty="0"/>
              <a:t>Kind (</a:t>
            </a:r>
            <a:r>
              <a:rPr lang="fr-CA" dirty="0" err="1"/>
              <a:t>Kubernetes</a:t>
            </a:r>
            <a:r>
              <a:rPr lang="fr-CA" dirty="0"/>
              <a:t> in Docker)</a:t>
            </a:r>
          </a:p>
          <a:p>
            <a:r>
              <a:rPr lang="fr-CA" dirty="0" err="1"/>
              <a:t>Multipass</a:t>
            </a:r>
            <a:r>
              <a:rPr lang="fr-CA" dirty="0"/>
              <a:t> (de Canonical)</a:t>
            </a:r>
          </a:p>
          <a:p>
            <a:pPr lvl="1"/>
            <a:r>
              <a:rPr lang="fr-CA" dirty="0"/>
              <a:t>Très </a:t>
            </a:r>
            <a:r>
              <a:rPr lang="fr-CA" dirty="0" err="1"/>
              <a:t>utille</a:t>
            </a:r>
            <a:r>
              <a:rPr lang="fr-CA" dirty="0"/>
              <a:t> pour la mise ne place de cluster local.</a:t>
            </a:r>
          </a:p>
        </p:txBody>
      </p:sp>
    </p:spTree>
    <p:extLst>
      <p:ext uri="{BB962C8B-B14F-4D97-AF65-F5344CB8AC3E}">
        <p14:creationId xmlns:p14="http://schemas.microsoft.com/office/powerpoint/2010/main" val="138223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F157C-D87E-7E4D-8C2A-DA86B4C6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de base du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0818F-45B4-3043-BDDF-1067DF53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</a:t>
            </a:r>
            <a:r>
              <a:rPr lang="fr-FR" dirty="0" err="1"/>
              <a:t>github</a:t>
            </a:r>
            <a:r>
              <a:rPr lang="fr-FR" dirty="0"/>
              <a:t> pour la démo</a:t>
            </a:r>
            <a:br>
              <a:rPr lang="fr-FR" dirty="0"/>
            </a:br>
            <a:r>
              <a:rPr lang="fr-CA" dirty="0">
                <a:hlinkClick r:id="rId2"/>
              </a:rPr>
              <a:t>home/k8s/</a:t>
            </a:r>
            <a:r>
              <a:rPr lang="fr-CA" dirty="0" err="1">
                <a:hlinkClick r:id="rId2"/>
              </a:rPr>
              <a:t>coursIntro</a:t>
            </a:r>
            <a:r>
              <a:rPr lang="fr-CA" dirty="0">
                <a:hlinkClick r:id="rId2"/>
              </a:rPr>
              <a:t> at master · </a:t>
            </a:r>
            <a:r>
              <a:rPr lang="fr-CA" dirty="0" err="1">
                <a:hlinkClick r:id="rId2"/>
              </a:rPr>
              <a:t>jpduchesneauCegep</a:t>
            </a:r>
            <a:r>
              <a:rPr lang="fr-CA" dirty="0">
                <a:hlinkClick r:id="rId2"/>
              </a:rPr>
              <a:t>/home (github.com)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86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9C66A-E913-3C4E-B659-0E5FAC3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23398-8E6E-AA46-9D83-9CA8C25F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Site officiel : </a:t>
            </a:r>
            <a:r>
              <a:rPr lang="fr-FR" dirty="0">
                <a:hlinkClick r:id="rId2"/>
              </a:rPr>
              <a:t>https://kubernetes.io/fr/</a:t>
            </a:r>
            <a:r>
              <a:rPr lang="fr-FR" dirty="0"/>
              <a:t> </a:t>
            </a:r>
          </a:p>
          <a:p>
            <a:r>
              <a:rPr lang="fr-FR" dirty="0"/>
              <a:t>Commandes </a:t>
            </a:r>
            <a:r>
              <a:rPr lang="fr-FR" dirty="0" err="1"/>
              <a:t>kubectl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https://kubernetes.io/docs/reference/generated/kubectl/kubectl-commands</a:t>
            </a:r>
            <a:r>
              <a:rPr lang="fr-FR" dirty="0"/>
              <a:t> </a:t>
            </a:r>
          </a:p>
          <a:p>
            <a:r>
              <a:rPr lang="fr-FR" dirty="0"/>
              <a:t>Si vous êtes intéressés par les statistiques : </a:t>
            </a:r>
            <a:r>
              <a:rPr lang="fr-FR" dirty="0">
                <a:hlinkClick r:id="rId4"/>
              </a:rPr>
              <a:t>https://k8s.devstats.cncf.io/d/12/dashboards?orgId=1&amp;refresh=15m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33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A80C7-7875-B84C-91FC-59B4D2AB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52A7E-CB6E-2746-9F68-6E9679C4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Vidéo sur un datacenter</a:t>
            </a:r>
            <a:r>
              <a:rPr lang="fr-FR" dirty="0"/>
              <a:t> (15:40)</a:t>
            </a:r>
          </a:p>
          <a:p>
            <a:r>
              <a:rPr lang="fr-FR" dirty="0"/>
              <a:t>Notion d’orchestrateur</a:t>
            </a:r>
          </a:p>
          <a:p>
            <a:r>
              <a:rPr lang="fr-FR" dirty="0"/>
              <a:t>Présentation du produit </a:t>
            </a:r>
            <a:r>
              <a:rPr lang="fr-FR" dirty="0" err="1"/>
              <a:t>Kubernetes</a:t>
            </a:r>
            <a:r>
              <a:rPr lang="fr-FR" dirty="0"/>
              <a:t> (k8s)</a:t>
            </a:r>
          </a:p>
          <a:p>
            <a:r>
              <a:rPr lang="fr-FR" dirty="0"/>
              <a:t>Premières commandes</a:t>
            </a:r>
          </a:p>
        </p:txBody>
      </p:sp>
    </p:spTree>
    <p:extLst>
      <p:ext uri="{BB962C8B-B14F-4D97-AF65-F5344CB8AC3E}">
        <p14:creationId xmlns:p14="http://schemas.microsoft.com/office/powerpoint/2010/main" val="9169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EDB24-89D9-D34F-9AB8-2D584F85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les épisodes précédents…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37FB5-4827-724A-8C9D-301B627C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Nous avons vu comment :</a:t>
            </a:r>
          </a:p>
          <a:p>
            <a:pPr lvl="1"/>
            <a:r>
              <a:rPr lang="fr-FR" dirty="0"/>
              <a:t>Créer une image</a:t>
            </a:r>
          </a:p>
          <a:p>
            <a:pPr lvl="1"/>
            <a:r>
              <a:rPr lang="fr-FR" dirty="0"/>
              <a:t>Créer un conteneur</a:t>
            </a:r>
          </a:p>
          <a:p>
            <a:pPr lvl="1"/>
            <a:r>
              <a:rPr lang="fr-FR" dirty="0"/>
              <a:t>Les faires « parler » ensemble</a:t>
            </a:r>
          </a:p>
          <a:p>
            <a:r>
              <a:rPr lang="fr-FR" dirty="0"/>
              <a:t>Les opérations sont faites principalement à la main : on crée chaque conteneur en ligne de commande et non à partir de configurations</a:t>
            </a:r>
          </a:p>
          <a:p>
            <a:r>
              <a:rPr lang="fr-FR" dirty="0"/>
              <a:t>L’utilisation </a:t>
            </a:r>
            <a:r>
              <a:rPr lang="fr-FR" b="1" dirty="0"/>
              <a:t>simultanée de plusieurs conteneurs </a:t>
            </a:r>
            <a:r>
              <a:rPr lang="fr-FR" dirty="0"/>
              <a:t>à mis en lumière la notion de dépendance :</a:t>
            </a:r>
          </a:p>
          <a:p>
            <a:pPr lvl="1"/>
            <a:r>
              <a:rPr lang="fr-FR" dirty="0"/>
              <a:t>Un conteneur peut </a:t>
            </a:r>
            <a:r>
              <a:rPr lang="fr-FR" b="1" dirty="0"/>
              <a:t>dépendre d’un autre </a:t>
            </a:r>
            <a:r>
              <a:rPr lang="fr-FR" dirty="0"/>
              <a:t>(ex. </a:t>
            </a:r>
            <a:r>
              <a:rPr lang="fr-FR" dirty="0" err="1"/>
              <a:t>Wordpress</a:t>
            </a:r>
            <a:r>
              <a:rPr lang="fr-FR" dirty="0"/>
              <a:t> dépend de MySQL)</a:t>
            </a:r>
          </a:p>
          <a:p>
            <a:pPr lvl="1"/>
            <a:r>
              <a:rPr lang="fr-FR" dirty="0"/>
              <a:t>Un conteneur doit </a:t>
            </a:r>
            <a:r>
              <a:rPr lang="fr-FR" b="1" dirty="0"/>
              <a:t>exister avant l’autre </a:t>
            </a:r>
            <a:r>
              <a:rPr lang="fr-FR" dirty="0"/>
              <a:t>(ex. MySQL avant le démarrage Wordpress</a:t>
            </a:r>
          </a:p>
          <a:p>
            <a:pPr lvl="1"/>
            <a:r>
              <a:rPr lang="fr-FR" dirty="0"/>
              <a:t>Docker compose permet de faire cela et plus.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52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7F411-B842-994E-A6D1-CBCC9DE2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Orchestrateur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8A7E-4508-C344-8A4B-778AF7AF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orchestrateur permet :</a:t>
            </a:r>
          </a:p>
          <a:p>
            <a:pPr lvl="1"/>
            <a:r>
              <a:rPr lang="fr-FR" dirty="0"/>
              <a:t>Coordonner et gérer les ressources logicielles et matérielles</a:t>
            </a:r>
          </a:p>
          <a:p>
            <a:r>
              <a:rPr lang="fr-FR" dirty="0"/>
              <a:t>Dans notre cas :</a:t>
            </a:r>
          </a:p>
          <a:p>
            <a:pPr lvl="1"/>
            <a:r>
              <a:rPr lang="fr-FR" dirty="0"/>
              <a:t>À partir d’une description, il va faire son possible pour exécuter la description (système dynamique)</a:t>
            </a:r>
          </a:p>
          <a:p>
            <a:pPr lvl="1"/>
            <a:r>
              <a:rPr lang="fr-FR" dirty="0"/>
              <a:t>À partir d’une description modifiée, il va adapter les ressources </a:t>
            </a:r>
          </a:p>
          <a:p>
            <a:r>
              <a:rPr lang="fr-FR" dirty="0"/>
              <a:t>La description :</a:t>
            </a:r>
          </a:p>
          <a:p>
            <a:pPr lvl="1"/>
            <a:r>
              <a:rPr lang="fr-FR" dirty="0"/>
              <a:t>Création de ressources et dépendances : validation des ressources disponibles</a:t>
            </a:r>
          </a:p>
          <a:p>
            <a:pPr lvl="1"/>
            <a:r>
              <a:rPr lang="fr-FR" dirty="0"/>
              <a:t>Ordonnancer la création des conteneurs par rapport aux dépendances</a:t>
            </a:r>
          </a:p>
          <a:p>
            <a:pPr lvl="1"/>
            <a:r>
              <a:rPr lang="fr-FR" dirty="0"/>
              <a:t>Valider que les ressources créées sont dans l’état demandé</a:t>
            </a:r>
          </a:p>
        </p:txBody>
      </p:sp>
    </p:spTree>
    <p:extLst>
      <p:ext uri="{BB962C8B-B14F-4D97-AF65-F5344CB8AC3E}">
        <p14:creationId xmlns:p14="http://schemas.microsoft.com/office/powerpoint/2010/main" val="362658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41DC9-9F16-0849-A8E9-2A27BC43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040F9-4234-574A-BE28-80ADD775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open source originaire de Google</a:t>
            </a:r>
            <a:r>
              <a:rPr lang="fr-FR" sz="1600" dirty="0"/>
              <a:t>(1)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Le nom vient du grec </a:t>
            </a:r>
            <a:r>
              <a:rPr lang="fr-FR" dirty="0" err="1"/>
              <a:t>kubernesis</a:t>
            </a:r>
            <a:r>
              <a:rPr lang="fr-FR" dirty="0"/>
              <a:t> : piloter / gouverner</a:t>
            </a:r>
          </a:p>
          <a:p>
            <a:pPr lvl="1"/>
            <a:r>
              <a:rPr lang="fr-FR" dirty="0"/>
              <a:t>Souvent simplifié en k8s (débute par k, 8 lettres, termine par s)</a:t>
            </a:r>
          </a:p>
          <a:p>
            <a:pPr lvl="1"/>
            <a:r>
              <a:rPr lang="fr-FR" dirty="0"/>
              <a:t>Basé sur Borg 2004, produit en version 1.0 en 2015</a:t>
            </a:r>
            <a:r>
              <a:rPr lang="fr-FR" sz="1600" dirty="0"/>
              <a:t>(2)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Fait parti des projets du Cloud Native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Foundation</a:t>
            </a:r>
            <a:r>
              <a:rPr lang="fr-FR" dirty="0"/>
              <a:t> (CNCF)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0D6D9-B21A-ED49-8B53-6A5FD4AB66C6}"/>
              </a:ext>
            </a:extLst>
          </p:cNvPr>
          <p:cNvSpPr/>
          <p:nvPr/>
        </p:nvSpPr>
        <p:spPr>
          <a:xfrm>
            <a:off x="0" y="6488668"/>
            <a:ext cx="255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(1) </a:t>
            </a:r>
            <a:r>
              <a:rPr lang="fr-FR" dirty="0">
                <a:hlinkClick r:id="rId2"/>
              </a:rPr>
              <a:t>https://kubernetes.io</a:t>
            </a:r>
            <a:r>
              <a:rPr lang="fr-FR" dirty="0"/>
              <a:t> 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D56B3DA7-7A8D-784A-9D96-2ACF5BF95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2050" y="205066"/>
            <a:ext cx="4787900" cy="850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0353D4-1260-AD44-B62F-4E5DE330DC0D}"/>
              </a:ext>
            </a:extLst>
          </p:cNvPr>
          <p:cNvSpPr/>
          <p:nvPr/>
        </p:nvSpPr>
        <p:spPr>
          <a:xfrm>
            <a:off x="7852063" y="6499627"/>
            <a:ext cx="449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(2) </a:t>
            </a:r>
            <a:r>
              <a:rPr lang="fr-FR" dirty="0">
                <a:hlinkClick r:id="rId5"/>
              </a:rPr>
              <a:t>https://research.google/pubs/pub43438/</a:t>
            </a:r>
            <a:r>
              <a:rPr lang="fr-FR" dirty="0"/>
              <a:t>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C243CA-9023-9345-A8A8-C27095810CE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322" y="3841492"/>
            <a:ext cx="4390338" cy="24913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6FC39A-3559-A341-A1D8-EB66F750C8B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0342" y="3841492"/>
            <a:ext cx="4390338" cy="16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891A8-9CDF-B142-9CCB-972DE34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C527D-2AC9-D344-A4C0-279ECA3B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Nœud (serveur) : physique ou virtuel</a:t>
            </a:r>
          </a:p>
          <a:p>
            <a:pPr lvl="1"/>
            <a:r>
              <a:rPr lang="fr-FR" dirty="0"/>
              <a:t>Maitre : gestion des nœuds de calcul, s’assure que les configurations sont respectées au mieux</a:t>
            </a:r>
          </a:p>
          <a:p>
            <a:pPr lvl="1"/>
            <a:r>
              <a:rPr lang="fr-FR" dirty="0"/>
              <a:t>Nœud de calcul : nœud où s’exécute un ensemble de « </a:t>
            </a:r>
            <a:r>
              <a:rPr lang="fr-FR" dirty="0" err="1"/>
              <a:t>pods</a:t>
            </a:r>
            <a:r>
              <a:rPr lang="fr-FR" dirty="0"/>
              <a:t> »</a:t>
            </a:r>
          </a:p>
          <a:p>
            <a:r>
              <a:rPr lang="fr-FR" dirty="0"/>
              <a:t>Grappe </a:t>
            </a:r>
            <a:r>
              <a:rPr lang="fr-FR" dirty="0" err="1"/>
              <a:t>kubernetes</a:t>
            </a:r>
            <a:r>
              <a:rPr lang="fr-FR" dirty="0"/>
              <a:t> (cluster) : ensemble de nœuds dont des nœuds maitres et des nœuds de calcul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D4404-B1B9-4B0B-86FD-825A0D5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38154"/>
            <a:ext cx="454405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2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4F49E-AA03-475A-A022-872AACD3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différents types de </a:t>
            </a:r>
            <a:r>
              <a:rPr lang="fr-CA" dirty="0" err="1"/>
              <a:t>nodes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C42772D-8896-423E-A0B9-1DBBD3F0A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67" y="1331855"/>
            <a:ext cx="9250066" cy="166710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D93FE80-EE48-45B1-B67F-AE96131CBA98}"/>
              </a:ext>
            </a:extLst>
          </p:cNvPr>
          <p:cNvSpPr txBox="1"/>
          <p:nvPr/>
        </p:nvSpPr>
        <p:spPr>
          <a:xfrm>
            <a:off x="1098958" y="3338818"/>
            <a:ext cx="475655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FF0000"/>
                </a:solidFill>
              </a:rPr>
              <a:t>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Responsable de la gestion du cluster (« Control plane »)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Expose l’API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Schedule les </a:t>
            </a:r>
            <a:r>
              <a:rPr lang="fr-CA" dirty="0" err="1"/>
              <a:t>Pods</a:t>
            </a:r>
            <a:r>
              <a:rPr lang="fr-CA" dirty="0"/>
              <a:t> sur les </a:t>
            </a:r>
            <a:r>
              <a:rPr lang="fr-CA" dirty="0" err="1"/>
              <a:t>nodes</a:t>
            </a:r>
            <a:r>
              <a:rPr lang="fr-CA" dirty="0"/>
              <a:t> du cluster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AF3F08-4E4C-4411-AA1B-C2093EAD825E}"/>
              </a:ext>
            </a:extLst>
          </p:cNvPr>
          <p:cNvSpPr txBox="1"/>
          <p:nvPr/>
        </p:nvSpPr>
        <p:spPr>
          <a:xfrm>
            <a:off x="6610525" y="3429000"/>
            <a:ext cx="5033297" cy="157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chemeClr val="accent6"/>
                </a:solidFill>
              </a:rPr>
              <a:t>Worker</a:t>
            </a:r>
            <a:r>
              <a:rPr lang="fr-CA" dirty="0">
                <a:solidFill>
                  <a:schemeClr val="accent6"/>
                </a:solidFill>
              </a:rPr>
              <a:t> /Node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Node sur lequel sont lancés les </a:t>
            </a:r>
            <a:r>
              <a:rPr lang="fr-CA" dirty="0" err="1"/>
              <a:t>Pods</a:t>
            </a:r>
            <a:r>
              <a:rPr lang="fr-CA" dirty="0"/>
              <a:t> applicatifs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Communique avec le 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Fournit les ressources aux </a:t>
            </a:r>
            <a:r>
              <a:rPr lang="fr-CA" dirty="0" err="1"/>
              <a:t>Pods</a:t>
            </a:r>
            <a:endParaRPr lang="fr-CA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4F22E7D-233F-4347-8F06-4035458BDFE6}"/>
              </a:ext>
            </a:extLst>
          </p:cNvPr>
          <p:cNvCxnSpPr/>
          <p:nvPr/>
        </p:nvCxnSpPr>
        <p:spPr>
          <a:xfrm>
            <a:off x="6096000" y="3263317"/>
            <a:ext cx="0" cy="22628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3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891A8-9CDF-B142-9CCB-972DE34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C527D-2AC9-D344-A4C0-279ECA3BC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Pods</a:t>
            </a:r>
            <a:r>
              <a:rPr lang="fr-FR" dirty="0"/>
              <a:t> : pierre angulaire de k8s</a:t>
            </a:r>
          </a:p>
          <a:p>
            <a:pPr lvl="1"/>
            <a:r>
              <a:rPr lang="fr-FR" dirty="0"/>
              <a:t>Plus petite unité applicative qui tourne sur un cluster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Ensemble cohérent de conteneurs : 1 à n conteneurs</a:t>
            </a:r>
          </a:p>
          <a:p>
            <a:pPr lvl="2"/>
            <a:r>
              <a:rPr lang="fr-FR" dirty="0"/>
              <a:t>Nom d’une instance dans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Un groupe de containers qui partagent réseau/stockage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E81F66-9EE7-4760-8E47-9F8CC57C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07" y="4001294"/>
            <a:ext cx="93453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8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CE9B64B-FCA0-40DB-A4A1-13C3FC68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3991229"/>
            <a:ext cx="7629309" cy="28667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B891A8-9CDF-B142-9CCB-972DE34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et vocabulaire k8s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C527D-2AC9-D344-A4C0-279ECA3B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10515600" cy="4700501"/>
          </a:xfrm>
        </p:spPr>
        <p:txBody>
          <a:bodyPr>
            <a:normAutofit/>
          </a:bodyPr>
          <a:lstStyle/>
          <a:p>
            <a:r>
              <a:rPr lang="fr-FR" dirty="0"/>
              <a:t>Service :</a:t>
            </a:r>
          </a:p>
          <a:p>
            <a:pPr lvl="1"/>
            <a:r>
              <a:rPr lang="fr-FR" dirty="0"/>
              <a:t>Expose les applications des </a:t>
            </a:r>
            <a:r>
              <a:rPr lang="fr-FR" dirty="0" err="1"/>
              <a:t>Pods</a:t>
            </a:r>
            <a:r>
              <a:rPr lang="fr-FR" dirty="0"/>
              <a:t> à l’intérieur ou à l’extérieur du cluster</a:t>
            </a:r>
          </a:p>
          <a:p>
            <a:pPr lvl="1"/>
            <a:r>
              <a:rPr lang="fr-FR" dirty="0"/>
              <a:t>Abstraction qui permet de définir un ensemble logique de </a:t>
            </a:r>
            <a:r>
              <a:rPr lang="fr-FR" dirty="0" err="1"/>
              <a:t>pods</a:t>
            </a:r>
            <a:r>
              <a:rPr lang="fr-FR" dirty="0"/>
              <a:t> et une méthode d’accès à ces </a:t>
            </a:r>
            <a:r>
              <a:rPr lang="fr-FR" dirty="0" err="1"/>
              <a:t>pods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pods</a:t>
            </a:r>
            <a:r>
              <a:rPr lang="fr-FR" dirty="0"/>
              <a:t> ne sont pas accessibles de l’extérieur du cluster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843018"/>
      </p:ext>
    </p:extLst>
  </p:cSld>
  <p:clrMapOvr>
    <a:masterClrMapping/>
  </p:clrMapOvr>
</p:sld>
</file>

<file path=ppt/theme/theme1.xml><?xml version="1.0" encoding="utf-8"?>
<a:theme xmlns:a="http://schemas.openxmlformats.org/drawingml/2006/main" name="PF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L" id="{86E34974-EAC9-6C44-83E7-E20DB5E3F78E}" vid="{23752BD4-CA94-EF49-8295-18920030E0D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PFL</Template>
  <TotalTime>1923</TotalTime>
  <Words>773</Words>
  <Application>Microsoft Office PowerPoint</Application>
  <PresentationFormat>Grand écran</PresentationFormat>
  <Paragraphs>95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PFL</vt:lpstr>
      <vt:lpstr>Orchestration et outil k8s</vt:lpstr>
      <vt:lpstr>Objectifs</vt:lpstr>
      <vt:lpstr>Dans les épisodes précédents…</vt:lpstr>
      <vt:lpstr>Orchestrateur</vt:lpstr>
      <vt:lpstr> </vt:lpstr>
      <vt:lpstr>Notions et vocabulaire k8s</vt:lpstr>
      <vt:lpstr>Les différents types de nodes</vt:lpstr>
      <vt:lpstr>Notions et vocabulaire k8s</vt:lpstr>
      <vt:lpstr>Notions et vocabulaire k8s</vt:lpstr>
      <vt:lpstr>Notions et vocabulaire k8s</vt:lpstr>
      <vt:lpstr>Notions et vocabulaire k8s</vt:lpstr>
      <vt:lpstr>Architecture de kubernetes</vt:lpstr>
      <vt:lpstr>Les processus : vision d’ensemble</vt:lpstr>
      <vt:lpstr>Cluster de développement</vt:lpstr>
      <vt:lpstr>Commandes de base du K8S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Jean-Pierre Duchesneau</cp:lastModifiedBy>
  <cp:revision>56</cp:revision>
  <dcterms:created xsi:type="dcterms:W3CDTF">2020-09-18T02:38:06Z</dcterms:created>
  <dcterms:modified xsi:type="dcterms:W3CDTF">2022-04-09T18:10:59Z</dcterms:modified>
</cp:coreProperties>
</file>