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9" r:id="rId7"/>
    <p:sldId id="260" r:id="rId8"/>
    <p:sldId id="258"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9671" autoAdjust="0"/>
  </p:normalViewPr>
  <p:slideViewPr>
    <p:cSldViewPr snapToGrid="0">
      <p:cViewPr>
        <p:scale>
          <a:sx n="100" d="100"/>
          <a:sy n="100" d="100"/>
        </p:scale>
        <p:origin x="876" y="-36"/>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indent="45720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You can still add more layers to this process to keep your software even more secure but when are there too many layers? This really comes down to the assets you wish to protect along with the time, capital, and man-power you wish to fork out the protect those assets. While some if not every additional layer can be automated, the effort and money needed to make said layer automated can be vast. The company wishing to secure their information must decide how many layers feel right to not bankrupt them but still feel secure in the long run. (</a:t>
            </a:r>
            <a:r>
              <a:rPr lang="en-US" sz="1800" kern="100" dirty="0" err="1">
                <a:effectLst/>
                <a:latin typeface="Times New Roman" panose="02020603050405020304" pitchFamily="18" charset="0"/>
                <a:ea typeface="Calibri" panose="020F0502020204030204" pitchFamily="34" charset="0"/>
              </a:rPr>
              <a:t>Yendamury</a:t>
            </a:r>
            <a:r>
              <a:rPr lang="en-US" sz="1800" kern="100" dirty="0">
                <a:effectLst/>
                <a:latin typeface="Times New Roman" panose="02020603050405020304" pitchFamily="18" charset="0"/>
                <a:ea typeface="Calibri" panose="020F0502020204030204" pitchFamily="34" charset="0"/>
              </a:rPr>
              <a:t> 2021)</a:t>
            </a:r>
          </a:p>
          <a:p>
            <a:pPr marL="0" marR="0" indent="457200">
              <a:lnSpc>
                <a:spcPct val="200000"/>
              </a:lnSpc>
              <a:spcBef>
                <a:spcPts val="0"/>
              </a:spcBef>
              <a:spcAft>
                <a:spcPts val="0"/>
              </a:spcAft>
            </a:pPr>
            <a:r>
              <a:rPr lang="en-US" sz="1800" kern="100" dirty="0" err="1">
                <a:effectLst/>
                <a:latin typeface="Times New Roman" panose="02020603050405020304" pitchFamily="18" charset="0"/>
                <a:ea typeface="Calibri" panose="020F0502020204030204" pitchFamily="34" charset="0"/>
              </a:rPr>
              <a:t>DiD</a:t>
            </a:r>
            <a:r>
              <a:rPr lang="en-US" sz="1800" kern="100" dirty="0">
                <a:effectLst/>
                <a:latin typeface="Times New Roman" panose="02020603050405020304" pitchFamily="18" charset="0"/>
                <a:ea typeface="Calibri" panose="020F0502020204030204" pitchFamily="34" charset="0"/>
              </a:rPr>
              <a:t> uses AES algorithms to help authenticate user credentials. This makes those with nefarious intention require a key to gain access to data. There is also a randomization to the encryption which makes attacking the system even more difficult. This is the way </a:t>
            </a:r>
            <a:r>
              <a:rPr lang="en-US" sz="1800" kern="100" dirty="0" err="1">
                <a:effectLst/>
                <a:latin typeface="Times New Roman" panose="02020603050405020304" pitchFamily="18" charset="0"/>
                <a:ea typeface="Calibri" panose="020F0502020204030204" pitchFamily="34" charset="0"/>
              </a:rPr>
              <a:t>DiD</a:t>
            </a:r>
            <a:r>
              <a:rPr lang="en-US" sz="1800" kern="100" dirty="0">
                <a:effectLst/>
                <a:latin typeface="Times New Roman" panose="02020603050405020304" pitchFamily="18" charset="0"/>
                <a:ea typeface="Calibri" panose="020F0502020204030204" pitchFamily="34" charset="0"/>
              </a:rPr>
              <a:t> uses multiple layers to succeed in forming a tight nit net to defend against attacks of all kinds. One other unique feature of </a:t>
            </a:r>
            <a:r>
              <a:rPr lang="en-US" sz="1800" kern="100" dirty="0" err="1">
                <a:effectLst/>
                <a:latin typeface="Times New Roman" panose="02020603050405020304" pitchFamily="18" charset="0"/>
                <a:ea typeface="Calibri" panose="020F0502020204030204" pitchFamily="34" charset="0"/>
              </a:rPr>
              <a:t>DiD</a:t>
            </a:r>
            <a:r>
              <a:rPr lang="en-US" sz="1800" kern="100" dirty="0">
                <a:effectLst/>
                <a:latin typeface="Times New Roman" panose="02020603050405020304" pitchFamily="18" charset="0"/>
                <a:ea typeface="Calibri" panose="020F0502020204030204" pitchFamily="34" charset="0"/>
              </a:rPr>
              <a:t> is logic locking. Logic locking uses the known vulnerabilities to ensure that correct outputs are performed. (</a:t>
            </a:r>
            <a:r>
              <a:rPr lang="en-US" sz="1800" kern="100" dirty="0" err="1">
                <a:effectLst/>
                <a:latin typeface="Times New Roman" panose="02020603050405020304" pitchFamily="18" charset="0"/>
                <a:ea typeface="Calibri" panose="020F0502020204030204" pitchFamily="34" charset="0"/>
              </a:rPr>
              <a:t>Yendamury</a:t>
            </a:r>
            <a:r>
              <a:rPr lang="en-US" sz="1800" kern="100" dirty="0">
                <a:effectLst/>
                <a:latin typeface="Times New Roman" panose="02020603050405020304" pitchFamily="18" charset="0"/>
                <a:ea typeface="Calibri" panose="020F0502020204030204" pitchFamily="34" charset="0"/>
              </a:rPr>
              <a:t> 2021)</a:t>
            </a:r>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1. Validate</a:t>
            </a:r>
            <a:r>
              <a:rPr lang="en-US" sz="1800" b="1"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Input Data</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Validating user input allows programmers to ensure that only the set parameters are allowed in their program. SQL injections are put to a near immediate stop with just validating the user input. It also restricts buffer overflows through limiting the amount of characters a user is allowed to input.</a:t>
            </a:r>
          </a:p>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2. Heed Compiler Warnings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Compiler warnings let programmers know where a potential problem might lie and fix it early. Eliminating security flaws is a must in any software program if you wish to keep it secure.</a:t>
            </a:r>
          </a:p>
          <a:p>
            <a:pPr marL="0" marR="0" indent="0">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rPr>
              <a:t>3. Architect and Design for Security Policies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Design your system with security in mind. To keep your software safe, place privilege settings at different intervals and divide your system based on these privileges to ensure that your data is safe.</a:t>
            </a:r>
          </a:p>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4. Keep It Simple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Although easy on paper, keeping your software simple is a much harder task to actually do. Modularize your code and keep it organized. Messy code is a huge security flaw in and of itself.</a:t>
            </a:r>
          </a:p>
          <a:p>
            <a:pPr marL="0" marR="0" indent="0">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rPr>
              <a:t>5. Default Deny</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Deny access by default. This means you only need to validate the users credentials and keeps a random unknown loophole from becoming your downfall.</a:t>
            </a:r>
          </a:p>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6. Adhere to the Principle of Least Privilege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Set privileges from least to greatest in structure. This means hackers must breach each and every set of the structure to gains full access to your system and keeps what they manage to get to a minimum otherwise. </a:t>
            </a:r>
          </a:p>
          <a:p>
            <a:pPr marL="0" marR="0" indent="0">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rPr>
              <a:t>7. Sanitize Data Sent to Other Systems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Any data passed through your system must be sanitized. Injection attacks are commonplace and an easy way to avoid such attacks is to identify/restrict them at the start.</a:t>
            </a:r>
          </a:p>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8. Practice Defense in Depth </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Multiple defensive measures are a must have for any software. While one defense measure might be a specific flaw, the other measures do not and cover of said flaw later. This allows your overall security to be structurally sound against any common attack out there.</a:t>
            </a:r>
          </a:p>
          <a:p>
            <a:pPr marL="0" marR="0" lvl="0" indent="0">
              <a:spcBef>
                <a:spcPts val="0"/>
              </a:spcBef>
              <a:spcAft>
                <a:spcPts val="0"/>
              </a:spcAft>
              <a:buFont typeface="+mj-lt"/>
              <a:buNone/>
            </a:pPr>
            <a:r>
              <a:rPr lang="en-US" sz="1800" dirty="0">
                <a:effectLst/>
                <a:latin typeface="Calibri" panose="020F0502020204030204" pitchFamily="34" charset="0"/>
                <a:ea typeface="Calibri" panose="020F0502020204030204" pitchFamily="34" charset="0"/>
              </a:rPr>
              <a:t>9. </a:t>
            </a:r>
            <a:r>
              <a:rPr lang="en-US" sz="1800" dirty="0">
                <a:solidFill>
                  <a:srgbClr val="000000"/>
                </a:solidFill>
                <a:effectLst/>
                <a:latin typeface="Calibri" panose="020F0502020204030204" pitchFamily="34" charset="0"/>
                <a:ea typeface="Calibri" panose="020F0502020204030204" pitchFamily="34" charset="0"/>
              </a:rPr>
              <a:t>Use Effective Quality Assurance Techniques</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Quality assurance is a must use in any software system. Ensuring that your code is neat and secure keep vulnerabilities to a minimum. It also allows for vulnerabilities to be found sooner rather than later when such a problem does occur. </a:t>
            </a:r>
          </a:p>
          <a:p>
            <a:pPr marL="0" marR="0" lvl="0" indent="0">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10. Adopt a Secure Coding Standard</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Coding standards allow for your code to be clean and modularized. Clean code can be used later without much difficulty while messy code needs to first be fixed and error checked. Applying coding standards can keep your software secure through simple steps that allow for identifying mistakes later on.</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Unsigned Integers must not wrap </a:t>
            </a:r>
            <a:r>
              <a:rPr lang="en-US" sz="1800" dirty="0">
                <a:effectLst/>
                <a:latin typeface="Calibri" panose="020F0502020204030204" pitchFamily="34" charset="0"/>
                <a:ea typeface="Calibri" panose="020F0502020204030204" pitchFamily="34" charset="0"/>
              </a:rPr>
              <a:t>- Validate Input. The code above ensures that if an integer can surpass the data limit, then the error is handled.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Integer Precision Correctness - </a:t>
            </a:r>
            <a:r>
              <a:rPr lang="en-US" sz="1800" dirty="0">
                <a:effectLst/>
                <a:latin typeface="Calibri" panose="020F0502020204030204" pitchFamily="34" charset="0"/>
                <a:ea typeface="Calibri" panose="020F0502020204030204" pitchFamily="34" charset="0"/>
              </a:rPr>
              <a:t>Input Validation. The code block above ensures that even for unique scenarios, the precision is correct.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Do Not Modify String Literals - </a:t>
            </a:r>
            <a:r>
              <a:rPr lang="en-US" sz="1800" dirty="0">
                <a:effectLst/>
                <a:latin typeface="Calibri" panose="020F0502020204030204" pitchFamily="34" charset="0"/>
                <a:ea typeface="Calibri" panose="020F0502020204030204" pitchFamily="34" charset="0"/>
              </a:rPr>
              <a:t>Secure Coding Standard. Accessing an array is much more secure than modifying a string literal.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Valid String Format - </a:t>
            </a:r>
            <a:r>
              <a:rPr lang="en-US" sz="1800" dirty="0">
                <a:effectLst/>
                <a:latin typeface="Calibri" panose="020F0502020204030204" pitchFamily="34" charset="0"/>
                <a:ea typeface="Calibri" panose="020F0502020204030204" pitchFamily="34" charset="0"/>
              </a:rPr>
              <a:t>Secure Coding Standards. Correctly formatting strings ensures that your code is secure.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Freed Memory Must Not be Accessed - </a:t>
            </a:r>
            <a:r>
              <a:rPr lang="en-US" sz="1800" dirty="0">
                <a:effectLst/>
                <a:latin typeface="Calibri" panose="020F0502020204030204" pitchFamily="34" charset="0"/>
                <a:ea typeface="Calibri" panose="020F0502020204030204" pitchFamily="34" charset="0"/>
              </a:rPr>
              <a:t>Adopt Secure Coding Standards. Do not access freed memory since it could cause errors in your program.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Behavior Of Assert() and Abort() Termination - </a:t>
            </a:r>
            <a:r>
              <a:rPr lang="en-US" sz="1800" dirty="0">
                <a:effectLst/>
                <a:latin typeface="Calibri" panose="020F0502020204030204" pitchFamily="34" charset="0"/>
                <a:ea typeface="Calibri" panose="020F0502020204030204" pitchFamily="34" charset="0"/>
              </a:rPr>
              <a:t>Heed Compiler Warnings. Asserts are compiler warnings which should be addressed if flagged.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Handle All Exceptions - </a:t>
            </a:r>
            <a:r>
              <a:rPr lang="en-US" sz="1800" dirty="0">
                <a:effectLst/>
                <a:latin typeface="Calibri" panose="020F0502020204030204" pitchFamily="34" charset="0"/>
                <a:ea typeface="Calibri" panose="020F0502020204030204" pitchFamily="34" charset="0"/>
              </a:rPr>
              <a:t>Use Effective Quality Assurance Techniques. Handling all exceptions is integral to making your code secure.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Floating-point Should Be In Range of New Data Type - </a:t>
            </a:r>
            <a:r>
              <a:rPr lang="en-US" sz="1800" dirty="0">
                <a:effectLst/>
                <a:latin typeface="Calibri" panose="020F0502020204030204" pitchFamily="34" charset="0"/>
                <a:ea typeface="Calibri" panose="020F0502020204030204" pitchFamily="34" charset="0"/>
              </a:rPr>
              <a:t>Input Validation. Ensuring floats are in range of new data types keeps overflows from happening.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4000" dirty="0"/>
              <a:t>Declare Identifiers - </a:t>
            </a:r>
            <a:r>
              <a:rPr lang="en-US" sz="1800" dirty="0">
                <a:effectLst/>
                <a:latin typeface="Calibri" panose="020F0502020204030204" pitchFamily="34" charset="0"/>
                <a:ea typeface="Calibri" panose="020F0502020204030204" pitchFamily="34" charset="0"/>
              </a:rPr>
              <a:t>Use Effective Quality Assurance Techniques. Declaring identifiers helps keep code clean.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rPr>
              <a:t>Array Size Argument Must Be Within Range - Input Validation. The code block above handles errors if the array size will surpass the specified range.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968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iki.sei.cmu.edu/confluence/display/c/SEI+CERT+C+Coding+Standard" TargetMode="External"/><Relationship Id="rId5" Type="http://schemas.openxmlformats.org/officeDocument/2006/relationships/hyperlink" Target="https://safeonline.ng/web-developers/secure-coding-practices/" TargetMode="External"/><Relationship Id="rId4" Type="http://schemas.openxmlformats.org/officeDocument/2006/relationships/hyperlink" Target="https://www.youtube.com/watch?v=lnIRqw0jutA"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Tristin Watson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56AA-DA41-E738-93FF-46773A166FA0}"/>
              </a:ext>
            </a:extLst>
          </p:cNvPr>
          <p:cNvSpPr>
            <a:spLocks noGrp="1"/>
          </p:cNvSpPr>
          <p:nvPr>
            <p:ph type="title"/>
          </p:nvPr>
        </p:nvSpPr>
        <p:spPr/>
        <p:txBody>
          <a:bodyPr/>
          <a:lstStyle/>
          <a:p>
            <a:r>
              <a:rPr lang="en-US" dirty="0"/>
              <a:t>Unit Test #2</a:t>
            </a:r>
          </a:p>
        </p:txBody>
      </p:sp>
      <p:sp>
        <p:nvSpPr>
          <p:cNvPr id="3" name="Text Placeholder 2">
            <a:extLst>
              <a:ext uri="{FF2B5EF4-FFF2-40B4-BE49-F238E27FC236}">
                <a16:creationId xmlns:a16="http://schemas.microsoft.com/office/drawing/2014/main" id="{DC8ED94C-73A2-27E4-44DE-0E19B3B2B3CF}"/>
              </a:ext>
            </a:extLst>
          </p:cNvPr>
          <p:cNvSpPr>
            <a:spLocks noGrp="1"/>
          </p:cNvSpPr>
          <p:nvPr>
            <p:ph type="body" idx="1"/>
          </p:nvPr>
        </p:nvSpPr>
        <p:spPr/>
        <p:txBody>
          <a:bodyPr/>
          <a:lstStyle/>
          <a:p>
            <a:r>
              <a:rPr lang="en-US" dirty="0"/>
              <a:t>This unit test ensures that failure is possible on a test.</a:t>
            </a:r>
          </a:p>
          <a:p>
            <a:endParaRPr lang="en-US" dirty="0"/>
          </a:p>
        </p:txBody>
      </p:sp>
      <p:pic>
        <p:nvPicPr>
          <p:cNvPr id="5" name="Picture 4" descr="A black screen with white text&#10;&#10;Description automatically generated">
            <a:extLst>
              <a:ext uri="{FF2B5EF4-FFF2-40B4-BE49-F238E27FC236}">
                <a16:creationId xmlns:a16="http://schemas.microsoft.com/office/drawing/2014/main" id="{4C5251B4-B7A5-9E94-0613-6282C328BD02}"/>
              </a:ext>
            </a:extLst>
          </p:cNvPr>
          <p:cNvPicPr>
            <a:picLocks noChangeAspect="1"/>
          </p:cNvPicPr>
          <p:nvPr/>
        </p:nvPicPr>
        <p:blipFill>
          <a:blip r:embed="rId2"/>
          <a:stretch>
            <a:fillRect/>
          </a:stretch>
        </p:blipFill>
        <p:spPr>
          <a:xfrm>
            <a:off x="904875" y="2820667"/>
            <a:ext cx="5546079" cy="1414530"/>
          </a:xfrm>
          <a:prstGeom prst="rect">
            <a:avLst/>
          </a:prstGeom>
        </p:spPr>
      </p:pic>
    </p:spTree>
    <p:extLst>
      <p:ext uri="{BB962C8B-B14F-4D97-AF65-F5344CB8AC3E}">
        <p14:creationId xmlns:p14="http://schemas.microsoft.com/office/powerpoint/2010/main" val="367121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B836-D356-3EC9-681B-A9452582C538}"/>
              </a:ext>
            </a:extLst>
          </p:cNvPr>
          <p:cNvSpPr>
            <a:spLocks noGrp="1"/>
          </p:cNvSpPr>
          <p:nvPr>
            <p:ph type="title"/>
          </p:nvPr>
        </p:nvSpPr>
        <p:spPr/>
        <p:txBody>
          <a:bodyPr/>
          <a:lstStyle/>
          <a:p>
            <a:r>
              <a:rPr lang="en-US" dirty="0"/>
              <a:t>Unit Test #3</a:t>
            </a:r>
          </a:p>
        </p:txBody>
      </p:sp>
      <p:sp>
        <p:nvSpPr>
          <p:cNvPr id="3" name="Text Placeholder 2">
            <a:extLst>
              <a:ext uri="{FF2B5EF4-FFF2-40B4-BE49-F238E27FC236}">
                <a16:creationId xmlns:a16="http://schemas.microsoft.com/office/drawing/2014/main" id="{9B182299-85AA-6FE6-B26E-65FE34982A56}"/>
              </a:ext>
            </a:extLst>
          </p:cNvPr>
          <p:cNvSpPr>
            <a:spLocks noGrp="1"/>
          </p:cNvSpPr>
          <p:nvPr>
            <p:ph type="body" idx="1"/>
          </p:nvPr>
        </p:nvSpPr>
        <p:spPr/>
        <p:txBody>
          <a:bodyPr/>
          <a:lstStyle/>
          <a:p>
            <a:r>
              <a:rPr lang="en-US" dirty="0"/>
              <a:t>This unit test checks if a collection can be resized.</a:t>
            </a:r>
          </a:p>
          <a:p>
            <a:endParaRPr lang="en-US" dirty="0"/>
          </a:p>
        </p:txBody>
      </p:sp>
      <p:pic>
        <p:nvPicPr>
          <p:cNvPr id="7" name="Picture 6" descr="A screen shot of a computer code&#10;&#10;Description automatically generated">
            <a:extLst>
              <a:ext uri="{FF2B5EF4-FFF2-40B4-BE49-F238E27FC236}">
                <a16:creationId xmlns:a16="http://schemas.microsoft.com/office/drawing/2014/main" id="{21D72873-2B49-4739-1D7E-4282A62AF465}"/>
              </a:ext>
            </a:extLst>
          </p:cNvPr>
          <p:cNvPicPr>
            <a:picLocks noChangeAspect="1"/>
          </p:cNvPicPr>
          <p:nvPr/>
        </p:nvPicPr>
        <p:blipFill>
          <a:blip r:embed="rId2"/>
          <a:stretch>
            <a:fillRect/>
          </a:stretch>
        </p:blipFill>
        <p:spPr>
          <a:xfrm>
            <a:off x="914111" y="2776371"/>
            <a:ext cx="4943764" cy="2836399"/>
          </a:xfrm>
          <a:prstGeom prst="rect">
            <a:avLst/>
          </a:prstGeom>
        </p:spPr>
      </p:pic>
    </p:spTree>
    <p:extLst>
      <p:ext uri="{BB962C8B-B14F-4D97-AF65-F5344CB8AC3E}">
        <p14:creationId xmlns:p14="http://schemas.microsoft.com/office/powerpoint/2010/main" val="231496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E32A-27DF-EA28-7367-8B608A16563E}"/>
              </a:ext>
            </a:extLst>
          </p:cNvPr>
          <p:cNvSpPr>
            <a:spLocks noGrp="1"/>
          </p:cNvSpPr>
          <p:nvPr>
            <p:ph type="title"/>
          </p:nvPr>
        </p:nvSpPr>
        <p:spPr/>
        <p:txBody>
          <a:bodyPr/>
          <a:lstStyle/>
          <a:p>
            <a:r>
              <a:rPr lang="en-US" dirty="0"/>
              <a:t>Unit Test #4</a:t>
            </a:r>
          </a:p>
        </p:txBody>
      </p:sp>
      <p:sp>
        <p:nvSpPr>
          <p:cNvPr id="3" name="Text Placeholder 2">
            <a:extLst>
              <a:ext uri="{FF2B5EF4-FFF2-40B4-BE49-F238E27FC236}">
                <a16:creationId xmlns:a16="http://schemas.microsoft.com/office/drawing/2014/main" id="{0A1E73A1-48F8-6F80-9C2E-0FA2619D27B7}"/>
              </a:ext>
            </a:extLst>
          </p:cNvPr>
          <p:cNvSpPr>
            <a:spLocks noGrp="1"/>
          </p:cNvSpPr>
          <p:nvPr>
            <p:ph type="body" idx="1"/>
          </p:nvPr>
        </p:nvSpPr>
        <p:spPr/>
        <p:txBody>
          <a:bodyPr/>
          <a:lstStyle/>
          <a:p>
            <a:r>
              <a:rPr lang="en-US" dirty="0"/>
              <a:t>This last test ensures that you can check for greater or equal to collections.</a:t>
            </a:r>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B187D2DA-016C-6E67-C59E-F1550CC4E0B9}"/>
              </a:ext>
            </a:extLst>
          </p:cNvPr>
          <p:cNvPicPr>
            <a:picLocks noChangeAspect="1"/>
          </p:cNvPicPr>
          <p:nvPr/>
        </p:nvPicPr>
        <p:blipFill>
          <a:blip r:embed="rId2"/>
          <a:stretch>
            <a:fillRect/>
          </a:stretch>
        </p:blipFill>
        <p:spPr>
          <a:xfrm>
            <a:off x="885535" y="2785845"/>
            <a:ext cx="4953290" cy="3115110"/>
          </a:xfrm>
          <a:prstGeom prst="rect">
            <a:avLst/>
          </a:prstGeom>
        </p:spPr>
      </p:pic>
    </p:spTree>
    <p:extLst>
      <p:ext uri="{BB962C8B-B14F-4D97-AF65-F5344CB8AC3E}">
        <p14:creationId xmlns:p14="http://schemas.microsoft.com/office/powerpoint/2010/main" val="324908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DevSecOps pipeline is setup into a few different sections. These sections are</a:t>
            </a:r>
          </a:p>
          <a:p>
            <a:pPr marL="1143000" lvl="2" indent="-228600">
              <a:spcBef>
                <a:spcPts val="0"/>
              </a:spcBef>
              <a:buSzPts val="2000"/>
            </a:pPr>
            <a:r>
              <a:rPr lang="en-US" sz="1400" dirty="0"/>
              <a:t>Threat Modeling – Models risks for software.</a:t>
            </a:r>
          </a:p>
          <a:p>
            <a:pPr marL="1143000" lvl="2" indent="-228600">
              <a:spcBef>
                <a:spcPts val="0"/>
              </a:spcBef>
              <a:buSzPts val="2000"/>
            </a:pPr>
            <a:r>
              <a:rPr lang="en-US" sz="1400" dirty="0"/>
              <a:t>Security Testing – Tests code for errors.</a:t>
            </a:r>
          </a:p>
          <a:p>
            <a:pPr marL="1143000" lvl="2" indent="-228600">
              <a:spcBef>
                <a:spcPts val="0"/>
              </a:spcBef>
              <a:buSzPts val="2000"/>
            </a:pPr>
            <a:r>
              <a:rPr lang="en-US" sz="1400" dirty="0"/>
              <a:t>Security Analysis – Scans for vulnerabilities.</a:t>
            </a:r>
          </a:p>
          <a:p>
            <a:pPr marL="1143000" lvl="2" indent="-228600">
              <a:spcBef>
                <a:spcPts val="0"/>
              </a:spcBef>
              <a:buSzPts val="2000"/>
            </a:pPr>
            <a:r>
              <a:rPr lang="en-US" sz="1400" dirty="0"/>
              <a:t>Remediation – Addresses vulnerabilities.</a:t>
            </a:r>
          </a:p>
          <a:p>
            <a:pPr marL="1143000" lvl="2" indent="-228600">
              <a:spcBef>
                <a:spcPts val="0"/>
              </a:spcBef>
              <a:buSzPts val="2000"/>
            </a:pPr>
            <a:r>
              <a:rPr lang="en-US" sz="1400" dirty="0"/>
              <a:t>Monitoring – Monitors for new risks and threats.</a:t>
            </a:r>
          </a:p>
          <a:p>
            <a:pPr marL="457200" lvl="1" indent="0">
              <a:spcBef>
                <a:spcPts val="0"/>
              </a:spcBef>
              <a:buSzPts val="2000"/>
              <a:buNone/>
            </a:pPr>
            <a:endParaRPr lang="en-US" sz="1600" dirty="0"/>
          </a:p>
          <a:p>
            <a:pPr marL="742950" lvl="1" indent="-285750">
              <a:spcBef>
                <a:spcPts val="0"/>
              </a:spcBef>
              <a:buSzPts val="2000"/>
            </a:pPr>
            <a:r>
              <a:rPr lang="en-US" sz="1600" dirty="0"/>
              <a:t>There are several different tools that can be used to accomplish the DevSecOps pipeline. These tools are:</a:t>
            </a:r>
          </a:p>
          <a:p>
            <a:pPr marL="1200150" lvl="2" indent="-285750">
              <a:spcBef>
                <a:spcPts val="0"/>
              </a:spcBef>
              <a:buSzPts val="2000"/>
            </a:pPr>
            <a:r>
              <a:rPr lang="en-US" sz="1400" dirty="0"/>
              <a:t>Static Tests – displays common vulnerabilities.</a:t>
            </a:r>
          </a:p>
          <a:p>
            <a:pPr marL="1200150" lvl="2" indent="-285750">
              <a:spcBef>
                <a:spcPts val="0"/>
              </a:spcBef>
              <a:buSzPts val="2000"/>
            </a:pPr>
            <a:r>
              <a:rPr lang="en-US" sz="1400" dirty="0"/>
              <a:t>Dynamic Tests – Tests issues during application runtime.</a:t>
            </a:r>
          </a:p>
          <a:p>
            <a:pPr marL="1200150" lvl="2" indent="-285750">
              <a:spcBef>
                <a:spcPts val="0"/>
              </a:spcBef>
              <a:buSzPts val="2000"/>
            </a:pPr>
            <a:r>
              <a:rPr lang="en-US" sz="1400" dirty="0"/>
              <a:t>Vulnerability scans – Detects vulnerabilities that are less common.</a:t>
            </a:r>
          </a:p>
          <a:p>
            <a:pPr marL="1200150" lvl="2" indent="-285750">
              <a:spcBef>
                <a:spcPts val="0"/>
              </a:spcBef>
              <a:buSzPts val="2000"/>
            </a:pPr>
            <a:r>
              <a:rPr lang="en-US" sz="1400" dirty="0"/>
              <a:t>Source Analysis – Identifies dependencies and libraries. (</a:t>
            </a:r>
            <a:r>
              <a:rPr lang="en-US" sz="1400" kern="100" dirty="0" err="1">
                <a:effectLst/>
                <a:latin typeface="Times New Roman" panose="02020603050405020304" pitchFamily="18" charset="0"/>
                <a:ea typeface="Calibri" panose="020F0502020204030204" pitchFamily="34" charset="0"/>
              </a:rPr>
              <a:t>Michali</a:t>
            </a:r>
            <a:r>
              <a:rPr lang="en-US" sz="1400" kern="100" dirty="0">
                <a:latin typeface="Times New Roman" panose="02020603050405020304" pitchFamily="18" charset="0"/>
                <a:ea typeface="Calibri" panose="020F0502020204030204" pitchFamily="34" charset="0"/>
              </a:rPr>
              <a:t>, 2022)</a:t>
            </a:r>
            <a:endParaRPr lang="en-US" sz="1400" dirty="0"/>
          </a:p>
          <a:p>
            <a:pPr marL="1200150" lvl="2" indent="-285750">
              <a:spcBef>
                <a:spcPts val="0"/>
              </a:spcBef>
              <a:buSzPts val="2000"/>
            </a:pPr>
            <a:endParaRPr lang="en-US"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Problems with lacking Defense in Depth:</a:t>
            </a:r>
          </a:p>
          <a:p>
            <a:pPr marL="685800" lvl="1" indent="-228600">
              <a:spcBef>
                <a:spcPts val="0"/>
              </a:spcBef>
              <a:buSzPts val="2000"/>
            </a:pPr>
            <a:r>
              <a:rPr lang="en-US" dirty="0"/>
              <a:t>Easily accessible database for hackers</a:t>
            </a:r>
          </a:p>
          <a:p>
            <a:pPr marL="685800" lvl="1" indent="-228600">
              <a:spcBef>
                <a:spcPts val="0"/>
              </a:spcBef>
              <a:buSzPts val="2000"/>
            </a:pPr>
            <a:r>
              <a:rPr lang="en-US" dirty="0"/>
              <a:t>Less security</a:t>
            </a:r>
          </a:p>
          <a:p>
            <a:pPr marL="685800" lvl="1" indent="-228600">
              <a:spcBef>
                <a:spcPts val="0"/>
              </a:spcBef>
              <a:buSzPts val="2000"/>
            </a:pPr>
            <a:r>
              <a:rPr lang="en-US" dirty="0"/>
              <a:t>Legal issues</a:t>
            </a:r>
          </a:p>
          <a:p>
            <a:pPr marL="342900">
              <a:spcBef>
                <a:spcPts val="0"/>
              </a:spcBef>
              <a:buSzPts val="2000"/>
            </a:pPr>
            <a:r>
              <a:rPr lang="en-US" dirty="0"/>
              <a:t>Benefits of lacking Defense in Depth:</a:t>
            </a:r>
          </a:p>
          <a:p>
            <a:pPr marL="800100" lvl="1">
              <a:spcBef>
                <a:spcPts val="0"/>
              </a:spcBef>
              <a:buSzPts val="2000"/>
            </a:pPr>
            <a:r>
              <a:rPr lang="en-US" dirty="0"/>
              <a:t>Save money (short term)</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spcBef>
                <a:spcPts val="0"/>
              </a:spcBef>
            </a:pPr>
            <a:r>
              <a:rPr lang="en-US" sz="2000" dirty="0">
                <a:effectLst/>
                <a:latin typeface="Century Gothic" panose="020B0502020202020204" pitchFamily="34" charset="0"/>
                <a:ea typeface="Calibri" panose="020F0502020204030204" pitchFamily="34" charset="0"/>
              </a:rPr>
              <a:t>The automation and security of a program should be done during the entire cycle of production. This includes pre-production since planning for a secure program is a must do process. There are </a:t>
            </a:r>
            <a:r>
              <a:rPr lang="en-US" sz="1800" dirty="0">
                <a:effectLst/>
                <a:latin typeface="Century Gothic" panose="020B0502020202020204" pitchFamily="34" charset="0"/>
                <a:ea typeface="Calibri" panose="020F0502020204030204" pitchFamily="34" charset="0"/>
              </a:rPr>
              <a:t>numerous</a:t>
            </a:r>
            <a:r>
              <a:rPr lang="en-US" sz="2000" dirty="0">
                <a:effectLst/>
                <a:latin typeface="Century Gothic" panose="020B0502020202020204" pitchFamily="34" charset="0"/>
                <a:ea typeface="Calibri" panose="020F0502020204030204" pitchFamily="34" charset="0"/>
              </a:rPr>
              <a:t> ways to develop a secure program but doing it during production allows for you to save money, time, and also ensures there are not any forgotten and unsecured items in the program.</a:t>
            </a:r>
            <a:endParaRPr sz="2000" dirty="0">
              <a:latin typeface="Century Gothic" panose="020B0502020202020204" pitchFamily="34" charset="0"/>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Standards that must be adopted to stay secure include:</a:t>
            </a:r>
          </a:p>
          <a:p>
            <a:pPr marL="685800" lvl="1" indent="-228600">
              <a:spcBef>
                <a:spcPts val="0"/>
              </a:spcBef>
              <a:buSzPts val="2200"/>
            </a:pPr>
            <a:r>
              <a:rPr lang="en-US" sz="1600" dirty="0"/>
              <a:t>Input Validation</a:t>
            </a:r>
          </a:p>
          <a:p>
            <a:pPr marL="685800" lvl="1" indent="-228600">
              <a:spcBef>
                <a:spcPts val="0"/>
              </a:spcBef>
              <a:buSzPts val="2200"/>
            </a:pPr>
            <a:r>
              <a:rPr lang="en-US" sz="1600" dirty="0"/>
              <a:t>Handle All Exceptions</a:t>
            </a:r>
          </a:p>
          <a:p>
            <a:pPr marL="685800" lvl="1" indent="-228600">
              <a:spcBef>
                <a:spcPts val="0"/>
              </a:spcBef>
              <a:buSzPts val="2200"/>
            </a:pPr>
            <a:r>
              <a:rPr lang="en-US" sz="1800" dirty="0"/>
              <a:t>Floating-point Should Be In Range of New Data Type</a:t>
            </a:r>
          </a:p>
          <a:p>
            <a:pPr marL="685800" lvl="1" indent="-228600">
              <a:spcBef>
                <a:spcPts val="0"/>
              </a:spcBef>
              <a:buSzPts val="2200"/>
            </a:pPr>
            <a:r>
              <a:rPr lang="en-US" sz="1800" dirty="0"/>
              <a:t>Array Size Argument Must Be Within Range</a:t>
            </a:r>
          </a:p>
          <a:p>
            <a:pPr marL="685800" lvl="1" indent="-228600">
              <a:spcBef>
                <a:spcPts val="0"/>
              </a:spcBef>
              <a:buSzPts val="2200"/>
            </a:pPr>
            <a:endParaRPr sz="1600" dirty="0"/>
          </a:p>
          <a:p>
            <a:pPr marL="482600">
              <a:buSzPts val="2200"/>
            </a:pPr>
            <a:r>
              <a:rPr lang="en-US" dirty="0"/>
              <a:t>These standards keep code clean and error free while also keep data sanitized and up-to-date.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marR="0" indent="0">
              <a:lnSpc>
                <a:spcPct val="11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G. </a:t>
            </a:r>
            <a:r>
              <a:rPr lang="en-US" sz="1800" kern="100" dirty="0" err="1">
                <a:effectLst/>
                <a:latin typeface="Times New Roman" panose="02020603050405020304" pitchFamily="18" charset="0"/>
                <a:ea typeface="Calibri" panose="020F0502020204030204" pitchFamily="34" charset="0"/>
              </a:rPr>
              <a:t>Yendamury</a:t>
            </a:r>
            <a:r>
              <a:rPr lang="en-US" sz="1800" kern="100" dirty="0">
                <a:effectLst/>
                <a:latin typeface="Times New Roman" panose="02020603050405020304" pitchFamily="18" charset="0"/>
                <a:ea typeface="Calibri" panose="020F0502020204030204" pitchFamily="34" charset="0"/>
              </a:rPr>
              <a:t> and N. </a:t>
            </a:r>
            <a:r>
              <a:rPr lang="en-US" sz="1800" kern="100" dirty="0" err="1">
                <a:effectLst/>
                <a:latin typeface="Times New Roman" panose="02020603050405020304" pitchFamily="18" charset="0"/>
                <a:ea typeface="Calibri" panose="020F0502020204030204" pitchFamily="34" charset="0"/>
              </a:rPr>
              <a:t>Mohankumar</a:t>
            </a:r>
            <a:r>
              <a:rPr lang="en-US" sz="1800" kern="100" dirty="0">
                <a:effectLst/>
                <a:latin typeface="Times New Roman" panose="02020603050405020304" pitchFamily="18" charset="0"/>
                <a:ea typeface="Calibri" panose="020F0502020204030204" pitchFamily="34" charset="0"/>
              </a:rPr>
              <a:t>, "Defense in Depth approach on AES Cryptographic Decryption core to Enhance Reliability," 2021 IEEE International IOT, Electronics and Mechatronics Conference (IEMTRONICS), Toronto, ON, Canada, 2021, pp. 1-7, </a:t>
            </a:r>
            <a:r>
              <a:rPr lang="en-US" sz="1800" kern="100" dirty="0" err="1">
                <a:effectLst/>
                <a:latin typeface="Times New Roman" panose="02020603050405020304" pitchFamily="18" charset="0"/>
                <a:ea typeface="Calibri" panose="020F0502020204030204" pitchFamily="34" charset="0"/>
              </a:rPr>
              <a:t>doi</a:t>
            </a:r>
            <a:r>
              <a:rPr lang="en-US" sz="1800" kern="100" dirty="0">
                <a:effectLst/>
                <a:latin typeface="Times New Roman" panose="02020603050405020304" pitchFamily="18" charset="0"/>
                <a:ea typeface="Calibri" panose="020F0502020204030204" pitchFamily="34" charset="0"/>
              </a:rPr>
              <a:t>: 10.1109/IEMTRONICS52119.2021.9422567.</a:t>
            </a:r>
          </a:p>
          <a:p>
            <a:pPr marL="0" marR="0" indent="0">
              <a:lnSpc>
                <a:spcPct val="11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Training, D. (2017, January 23). Cyber security minute: How does defense in depth work?. YouTube. </a:t>
            </a:r>
            <a:r>
              <a:rPr lang="en-US" sz="1800" u="sng" kern="100" dirty="0">
                <a:solidFill>
                  <a:srgbClr val="0563C1"/>
                </a:solidFill>
                <a:effectLst/>
                <a:latin typeface="Times New Roman" panose="02020603050405020304" pitchFamily="18" charset="0"/>
                <a:ea typeface="Calibri" panose="020F0502020204030204" pitchFamily="34" charset="0"/>
                <a:hlinkClick r:id="rId4"/>
              </a:rPr>
              <a:t>https://www.youtube.com/watch?v=lnIRqw0jutA</a:t>
            </a:r>
            <a:endParaRPr lang="en-US" sz="1800" u="sng" kern="100" dirty="0">
              <a:solidFill>
                <a:srgbClr val="0563C1"/>
              </a:solidFill>
              <a:effectLst/>
              <a:latin typeface="Times New Roman" panose="02020603050405020304" pitchFamily="18" charset="0"/>
              <a:ea typeface="Calibri" panose="020F0502020204030204" pitchFamily="34" charset="0"/>
            </a:endParaRPr>
          </a:p>
          <a:p>
            <a:pPr marL="0" marR="0" indent="0">
              <a:lnSpc>
                <a:spcPct val="110000"/>
              </a:lnSpc>
              <a:spcBef>
                <a:spcPts val="0"/>
              </a:spcBef>
              <a:spcAft>
                <a:spcPts val="0"/>
              </a:spcAft>
            </a:pPr>
            <a:r>
              <a:rPr lang="en-US" sz="1800" dirty="0" err="1">
                <a:effectLst/>
                <a:latin typeface="Calibri" panose="020F0502020204030204" pitchFamily="34" charset="0"/>
                <a:ea typeface="Calibri" panose="020F0502020204030204" pitchFamily="34" charset="0"/>
              </a:rPr>
              <a:t>safeonline</a:t>
            </a:r>
            <a:r>
              <a:rPr lang="en-US" sz="1800" dirty="0">
                <a:effectLst/>
                <a:latin typeface="Calibri" panose="020F0502020204030204" pitchFamily="34" charset="0"/>
                <a:ea typeface="Calibri" panose="020F0502020204030204" pitchFamily="34" charset="0"/>
              </a:rPr>
              <a:t>. (2018, March 12). Secure coding practices: Digital security guide: Safeonline.ng : Digital Security Guide. Digital Security Guide | Safeonline.ng. </a:t>
            </a:r>
            <a:r>
              <a:rPr lang="en-US" sz="1800" u="sng" dirty="0">
                <a:solidFill>
                  <a:srgbClr val="0000FF"/>
                </a:solidFill>
                <a:effectLst/>
                <a:latin typeface="Calibri" panose="020F0502020204030204" pitchFamily="34" charset="0"/>
                <a:ea typeface="Calibri" panose="020F0502020204030204" pitchFamily="34" charset="0"/>
                <a:hlinkClick r:id="rId5"/>
              </a:rPr>
              <a:t>https://safeonline.ng/web-developers/secure-coding-practices/</a:t>
            </a:r>
            <a:endParaRPr lang="en-US" sz="1800" dirty="0">
              <a:effectLst/>
              <a:latin typeface="Calibri" panose="020F0502020204030204" pitchFamily="34" charset="0"/>
              <a:ea typeface="Calibri" panose="020F0502020204030204" pitchFamily="34" charset="0"/>
            </a:endParaRPr>
          </a:p>
          <a:p>
            <a:pPr marL="0" marR="0" indent="0">
              <a:lnSpc>
                <a:spcPct val="110000"/>
              </a:lnSpc>
              <a:spcBef>
                <a:spcPts val="0"/>
              </a:spcBef>
              <a:spcAft>
                <a:spcPts val="0"/>
              </a:spcAft>
            </a:pPr>
            <a:r>
              <a:rPr lang="en-US" sz="1800" dirty="0" err="1">
                <a:effectLst/>
                <a:latin typeface="Calibri" panose="020F0502020204030204" pitchFamily="34" charset="0"/>
                <a:ea typeface="Calibri" panose="020F0502020204030204" pitchFamily="34" charset="0"/>
              </a:rPr>
              <a:t>sei.cmu</a:t>
            </a:r>
            <a:r>
              <a:rPr lang="en-US" sz="1800" dirty="0">
                <a:effectLst/>
                <a:latin typeface="Calibri" panose="020F0502020204030204" pitchFamily="34" charset="0"/>
                <a:ea typeface="Calibri" panose="020F0502020204030204" pitchFamily="34" charset="0"/>
              </a:rPr>
              <a:t>. (n.d.). SEI CERT C Coding Standard. SEI CERT C Coding Standard - SEI CERT C Coding Standard - Confluence. </a:t>
            </a:r>
            <a:r>
              <a:rPr lang="en-US" sz="1800" u="sng" dirty="0">
                <a:solidFill>
                  <a:srgbClr val="0000FF"/>
                </a:solidFill>
                <a:effectLst/>
                <a:latin typeface="Calibri" panose="020F0502020204030204" pitchFamily="34" charset="0"/>
                <a:ea typeface="Calibri" panose="020F0502020204030204" pitchFamily="34" charset="0"/>
                <a:hlinkClick r:id="rId6"/>
              </a:rPr>
              <a:t>https://wiki.sei.cmu.edu/confluence/display/c/SEI+CERT+C+Coding+Standard</a:t>
            </a:r>
            <a:endParaRPr lang="en-US" sz="1800" dirty="0">
              <a:effectLst/>
              <a:latin typeface="Calibri" panose="020F0502020204030204" pitchFamily="34" charset="0"/>
              <a:ea typeface="Calibri" panose="020F0502020204030204" pitchFamily="34" charset="0"/>
            </a:endParaRPr>
          </a:p>
          <a:p>
            <a:pPr marL="0" marR="0" indent="0">
              <a:lnSpc>
                <a:spcPct val="100000"/>
              </a:lnSpc>
              <a:spcBef>
                <a:spcPts val="0"/>
              </a:spcBef>
              <a:spcAft>
                <a:spcPts val="0"/>
              </a:spcAft>
            </a:pPr>
            <a:r>
              <a:rPr lang="en-US" sz="1800" kern="100" dirty="0" err="1">
                <a:effectLst/>
                <a:latin typeface="Times New Roman" panose="02020603050405020304" pitchFamily="18" charset="0"/>
                <a:ea typeface="Calibri" panose="020F0502020204030204" pitchFamily="34" charset="0"/>
              </a:rPr>
              <a:t>Michali</a:t>
            </a:r>
            <a:r>
              <a:rPr lang="en-US" sz="1800" kern="100" dirty="0">
                <a:effectLst/>
                <a:latin typeface="Times New Roman" panose="02020603050405020304" pitchFamily="18" charset="0"/>
                <a:ea typeface="Calibri" panose="020F0502020204030204" pitchFamily="34" charset="0"/>
              </a:rPr>
              <a:t>. (2022, September 15). What is a DevSecOps pipeline?. Check Point Software. https://www.checkpoint.com/cyber-hub/cloud-security/devsecops/what-is-a-devsecops-pipeline/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799" y="2194560"/>
            <a:ext cx="5962651" cy="4024125"/>
          </a:xfrm>
          <a:prstGeom prst="rect">
            <a:avLst/>
          </a:prstGeom>
          <a:noFill/>
          <a:ln>
            <a:noFill/>
          </a:ln>
        </p:spPr>
        <p:txBody>
          <a:bodyPr spcFirstLastPara="1" wrap="square" lIns="91425" tIns="45700" rIns="91425" bIns="45700" anchor="t" anchorCtr="0">
            <a:normAutofit fontScale="77500" lnSpcReduction="20000"/>
          </a:bodyPr>
          <a:lstStyle/>
          <a:p>
            <a:pPr marL="0" marR="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rPr>
              <a:t>Layered defenses are a must have for software security but how many layers are truly necessary to maintain a stable defense for your software. From the video on </a:t>
            </a:r>
            <a:r>
              <a:rPr lang="en-US" sz="1800" kern="100" dirty="0" err="1">
                <a:effectLst/>
                <a:latin typeface="Times New Roman" panose="02020603050405020304" pitchFamily="18" charset="0"/>
                <a:ea typeface="Calibri" panose="020F0502020204030204" pitchFamily="34" charset="0"/>
              </a:rPr>
              <a:t>DiD</a:t>
            </a:r>
            <a:r>
              <a:rPr lang="en-US" sz="1800" kern="100" dirty="0">
                <a:effectLst/>
                <a:latin typeface="Times New Roman" panose="02020603050405020304" pitchFamily="18" charset="0"/>
                <a:ea typeface="Calibri" panose="020F0502020204030204" pitchFamily="34" charset="0"/>
              </a:rPr>
              <a:t> called “Cyber Security Minute: How does defense in depth work?”, the main defensive layers are Patches, Anti-Virus, Firewall, and IPS. In the video, the narrator explains that each basic layer has their own vulnerabilities in different sections but do not overlap each other. This means that while one layers vulnerability might be used against it, the next layer will be able to block said vulnerability. This in turn allows the layers to create one cohesive whole with little to no security cracks. (Training 2017)</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648450" y="2191626"/>
            <a:ext cx="5072965" cy="4024125"/>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r>
              <a:rPr lang="en-US" sz="2000" dirty="0" err="1">
                <a:effectLst/>
                <a:latin typeface="Calibri" panose="020F0502020204030204" pitchFamily="34" charset="0"/>
                <a:ea typeface="Calibri" panose="020F0502020204030204" pitchFamily="34" charset="0"/>
              </a:rPr>
              <a:t>sei.cmu</a:t>
            </a:r>
            <a:r>
              <a:rPr lang="en-US" sz="2000" dirty="0">
                <a:effectLst/>
                <a:latin typeface="Calibri" panose="020F0502020204030204" pitchFamily="34" charset="0"/>
                <a:ea typeface="Calibri" panose="020F0502020204030204" pitchFamily="34" charset="0"/>
              </a:rPr>
              <a:t>)</a:t>
            </a:r>
            <a:endParaRPr lang="en-US" dirty="0"/>
          </a:p>
          <a:p>
            <a:pPr marL="228600" lvl="0" indent="-228600" algn="l" rtl="0">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Unsigned Integers must not wrap</a:t>
            </a:r>
          </a:p>
          <a:p>
            <a:pPr marL="228600" lvl="0" indent="-228600" algn="l" rtl="0">
              <a:lnSpc>
                <a:spcPct val="90000"/>
              </a:lnSpc>
              <a:spcBef>
                <a:spcPts val="0"/>
              </a:spcBef>
              <a:spcAft>
                <a:spcPts val="0"/>
              </a:spcAft>
              <a:buClr>
                <a:schemeClr val="lt1"/>
              </a:buClr>
              <a:buSzPts val="2000"/>
              <a:buChar char="•"/>
            </a:pPr>
            <a:r>
              <a:rPr lang="en-US" dirty="0"/>
              <a:t>Integer Precision Correctness</a:t>
            </a:r>
          </a:p>
          <a:p>
            <a:pPr marL="228600" lvl="0" indent="-228600" algn="l" rtl="0">
              <a:lnSpc>
                <a:spcPct val="90000"/>
              </a:lnSpc>
              <a:spcBef>
                <a:spcPts val="0"/>
              </a:spcBef>
              <a:spcAft>
                <a:spcPts val="0"/>
              </a:spcAft>
              <a:buClr>
                <a:schemeClr val="lt1"/>
              </a:buClr>
              <a:buSzPts val="2000"/>
              <a:buChar char="•"/>
            </a:pPr>
            <a:r>
              <a:rPr lang="en-US" dirty="0"/>
              <a:t>Do Not Modify String Literals</a:t>
            </a:r>
          </a:p>
          <a:p>
            <a:pPr marL="228600" lvl="0" indent="-228600" algn="l" rtl="0">
              <a:lnSpc>
                <a:spcPct val="90000"/>
              </a:lnSpc>
              <a:spcBef>
                <a:spcPts val="0"/>
              </a:spcBef>
              <a:spcAft>
                <a:spcPts val="0"/>
              </a:spcAft>
              <a:buClr>
                <a:schemeClr val="lt1"/>
              </a:buClr>
              <a:buSzPts val="2000"/>
              <a:buChar char="•"/>
            </a:pPr>
            <a:r>
              <a:rPr lang="en-US" dirty="0"/>
              <a:t>Valid String Format</a:t>
            </a:r>
          </a:p>
          <a:p>
            <a:pPr marL="228600" lvl="0" indent="-228600" algn="l" rtl="0">
              <a:lnSpc>
                <a:spcPct val="90000"/>
              </a:lnSpc>
              <a:spcBef>
                <a:spcPts val="0"/>
              </a:spcBef>
              <a:spcAft>
                <a:spcPts val="0"/>
              </a:spcAft>
              <a:buClr>
                <a:schemeClr val="lt1"/>
              </a:buClr>
              <a:buSzPts val="2000"/>
              <a:buChar char="•"/>
            </a:pPr>
            <a:r>
              <a:rPr lang="en-US" dirty="0"/>
              <a:t>Freed Memory Must Not be Accessed</a:t>
            </a:r>
          </a:p>
          <a:p>
            <a:pPr marL="228600" lvl="0" indent="-228600" algn="l" rtl="0">
              <a:lnSpc>
                <a:spcPct val="90000"/>
              </a:lnSpc>
              <a:spcBef>
                <a:spcPts val="0"/>
              </a:spcBef>
              <a:spcAft>
                <a:spcPts val="0"/>
              </a:spcAft>
              <a:buClr>
                <a:schemeClr val="lt1"/>
              </a:buClr>
              <a:buSzPts val="2000"/>
              <a:buChar char="•"/>
            </a:pPr>
            <a:r>
              <a:rPr lang="en-US" dirty="0"/>
              <a:t>Behavior Of Assert() and Abort() Termination</a:t>
            </a:r>
          </a:p>
          <a:p>
            <a:pPr marL="228600" lvl="0" indent="-228600" algn="l" rtl="0">
              <a:lnSpc>
                <a:spcPct val="90000"/>
              </a:lnSpc>
              <a:spcBef>
                <a:spcPts val="0"/>
              </a:spcBef>
              <a:spcAft>
                <a:spcPts val="0"/>
              </a:spcAft>
              <a:buClr>
                <a:schemeClr val="lt1"/>
              </a:buClr>
              <a:buSzPts val="2000"/>
              <a:buChar char="•"/>
            </a:pPr>
            <a:r>
              <a:rPr lang="en-US" dirty="0"/>
              <a:t>Handle All Exceptions</a:t>
            </a:r>
          </a:p>
          <a:p>
            <a:pPr marL="228600" lvl="0" indent="-228600" algn="l" rtl="0">
              <a:lnSpc>
                <a:spcPct val="90000"/>
              </a:lnSpc>
              <a:spcBef>
                <a:spcPts val="0"/>
              </a:spcBef>
              <a:spcAft>
                <a:spcPts val="0"/>
              </a:spcAft>
              <a:buClr>
                <a:schemeClr val="lt1"/>
              </a:buClr>
              <a:buSzPts val="2000"/>
              <a:buChar char="•"/>
            </a:pPr>
            <a:r>
              <a:rPr lang="en-US" dirty="0"/>
              <a:t>Floating-point Should Be In Range of New Data Type</a:t>
            </a:r>
          </a:p>
          <a:p>
            <a:pPr marL="228600" lvl="0" indent="-228600" algn="l" rtl="0">
              <a:lnSpc>
                <a:spcPct val="90000"/>
              </a:lnSpc>
              <a:spcBef>
                <a:spcPts val="0"/>
              </a:spcBef>
              <a:spcAft>
                <a:spcPts val="0"/>
              </a:spcAft>
              <a:buClr>
                <a:schemeClr val="lt1"/>
              </a:buClr>
              <a:buSzPts val="2000"/>
              <a:buChar char="•"/>
            </a:pPr>
            <a:r>
              <a:rPr lang="en-US" dirty="0"/>
              <a:t>Declare Identifiers</a:t>
            </a:r>
          </a:p>
          <a:p>
            <a:pPr marL="228600" lvl="0" indent="-228600" algn="l" rtl="0">
              <a:lnSpc>
                <a:spcPct val="90000"/>
              </a:lnSpc>
              <a:spcBef>
                <a:spcPts val="0"/>
              </a:spcBef>
              <a:spcAft>
                <a:spcPts val="0"/>
              </a:spcAft>
              <a:buClr>
                <a:schemeClr val="lt1"/>
              </a:buClr>
              <a:buSzPts val="2000"/>
              <a:buChar char="•"/>
            </a:pPr>
            <a:r>
              <a:rPr lang="en-US" dirty="0"/>
              <a:t>Array Size Argument Must Be Within Range (</a:t>
            </a:r>
            <a:r>
              <a:rPr lang="en-US" sz="2400" dirty="0" err="1">
                <a:effectLst/>
                <a:latin typeface="Calibri" panose="020F0502020204030204" pitchFamily="34" charset="0"/>
                <a:ea typeface="Calibri" panose="020F0502020204030204" pitchFamily="34" charset="0"/>
              </a:rPr>
              <a:t>sei.cmu</a:t>
            </a:r>
            <a:r>
              <a:rPr lang="en-US" sz="2400" dirty="0">
                <a:effectLst/>
                <a:latin typeface="Calibri" panose="020F0502020204030204" pitchFamily="34" charset="0"/>
                <a:ea typeface="Calibri" panose="020F0502020204030204" pitchFamily="34" charset="0"/>
              </a:rPr>
              <a:t>)</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 (</a:t>
            </a:r>
            <a:r>
              <a:rPr lang="en-US" sz="4000" dirty="0" err="1">
                <a:effectLst/>
                <a:latin typeface="Calibri" panose="020F0502020204030204" pitchFamily="34" charset="0"/>
                <a:ea typeface="Calibri" panose="020F0502020204030204" pitchFamily="34" charset="0"/>
              </a:rPr>
              <a:t>sei.cmu</a:t>
            </a:r>
            <a:r>
              <a:rPr lang="en-US" sz="4000" dirty="0">
                <a:effectLst/>
                <a:latin typeface="Calibri" panose="020F0502020204030204" pitchFamily="34" charset="0"/>
                <a:ea typeface="Calibri" panose="020F0502020204030204" pitchFamily="34" charset="0"/>
              </a:rPr>
              <a:t>)</a:t>
            </a:r>
            <a:endParaRPr dirty="0"/>
          </a:p>
        </p:txBody>
      </p:sp>
      <p:sp>
        <p:nvSpPr>
          <p:cNvPr id="160" name="Google Shape;160;p4"/>
          <p:cNvSpPr txBox="1">
            <a:spLocks noGrp="1"/>
          </p:cNvSpPr>
          <p:nvPr>
            <p:ph type="body" idx="1"/>
          </p:nvPr>
        </p:nvSpPr>
        <p:spPr>
          <a:xfrm>
            <a:off x="685800" y="2194550"/>
            <a:ext cx="1085850" cy="21012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6" name="Table 5">
            <a:extLst>
              <a:ext uri="{FF2B5EF4-FFF2-40B4-BE49-F238E27FC236}">
                <a16:creationId xmlns:a16="http://schemas.microsoft.com/office/drawing/2014/main" id="{69C8D8F0-8AE7-8B5C-6358-17A4D7EC6267}"/>
              </a:ext>
            </a:extLst>
          </p:cNvPr>
          <p:cNvGraphicFramePr>
            <a:graphicFrameLocks noGrp="1"/>
          </p:cNvGraphicFramePr>
          <p:nvPr>
            <p:extLst>
              <p:ext uri="{D42A27DB-BD31-4B8C-83A1-F6EECF244321}">
                <p14:modId xmlns:p14="http://schemas.microsoft.com/office/powerpoint/2010/main" val="1314818121"/>
              </p:ext>
            </p:extLst>
          </p:nvPr>
        </p:nvGraphicFramePr>
        <p:xfrm>
          <a:off x="685800" y="1851500"/>
          <a:ext cx="10082213" cy="3589025"/>
        </p:xfrm>
        <a:graphic>
          <a:graphicData uri="http://schemas.openxmlformats.org/drawingml/2006/table">
            <a:tbl>
              <a:tblPr firstRow="1" firstCol="1" bandRow="1">
                <a:tableStyleId>{802198C4-3087-4945-87E3-76CBB3509B7E}</a:tableStyleId>
              </a:tblPr>
              <a:tblGrid>
                <a:gridCol w="1336197">
                  <a:extLst>
                    <a:ext uri="{9D8B030D-6E8A-4147-A177-3AD203B41FA5}">
                      <a16:colId xmlns:a16="http://schemas.microsoft.com/office/drawing/2014/main" val="2134333132"/>
                    </a:ext>
                  </a:extLst>
                </a:gridCol>
                <a:gridCol w="1339935">
                  <a:extLst>
                    <a:ext uri="{9D8B030D-6E8A-4147-A177-3AD203B41FA5}">
                      <a16:colId xmlns:a16="http://schemas.microsoft.com/office/drawing/2014/main" val="1233253547"/>
                    </a:ext>
                  </a:extLst>
                </a:gridCol>
                <a:gridCol w="1260510">
                  <a:extLst>
                    <a:ext uri="{9D8B030D-6E8A-4147-A177-3AD203B41FA5}">
                      <a16:colId xmlns:a16="http://schemas.microsoft.com/office/drawing/2014/main" val="4202859585"/>
                    </a:ext>
                  </a:extLst>
                </a:gridCol>
                <a:gridCol w="1734253">
                  <a:extLst>
                    <a:ext uri="{9D8B030D-6E8A-4147-A177-3AD203B41FA5}">
                      <a16:colId xmlns:a16="http://schemas.microsoft.com/office/drawing/2014/main" val="1153102375"/>
                    </a:ext>
                  </a:extLst>
                </a:gridCol>
                <a:gridCol w="1907117">
                  <a:extLst>
                    <a:ext uri="{9D8B030D-6E8A-4147-A177-3AD203B41FA5}">
                      <a16:colId xmlns:a16="http://schemas.microsoft.com/office/drawing/2014/main" val="1365471956"/>
                    </a:ext>
                  </a:extLst>
                </a:gridCol>
                <a:gridCol w="2504201">
                  <a:extLst>
                    <a:ext uri="{9D8B030D-6E8A-4147-A177-3AD203B41FA5}">
                      <a16:colId xmlns:a16="http://schemas.microsoft.com/office/drawing/2014/main" val="2635473384"/>
                    </a:ext>
                  </a:extLst>
                </a:gridCol>
              </a:tblGrid>
              <a:tr h="326275">
                <a:tc>
                  <a:txBody>
                    <a:bodyPr/>
                    <a:lstStyle/>
                    <a:p>
                      <a:pPr marL="0" marR="0" algn="ctr">
                        <a:spcBef>
                          <a:spcPts val="0"/>
                        </a:spcBef>
                        <a:spcAft>
                          <a:spcPts val="0"/>
                        </a:spcAft>
                      </a:pPr>
                      <a:r>
                        <a:rPr lang="en-US" sz="1200">
                          <a:effectLst/>
                        </a:rPr>
                        <a:t>Rule</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lgn="ctr">
                        <a:spcBef>
                          <a:spcPts val="0"/>
                        </a:spcBef>
                        <a:spcAft>
                          <a:spcPts val="0"/>
                        </a:spcAft>
                      </a:pPr>
                      <a:r>
                        <a:rPr lang="en-US" sz="1200">
                          <a:effectLst/>
                        </a:rPr>
                        <a:t>Severity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lgn="ctr">
                        <a:spcBef>
                          <a:spcPts val="0"/>
                        </a:spcBef>
                        <a:spcAft>
                          <a:spcPts val="0"/>
                        </a:spcAft>
                      </a:pPr>
                      <a:r>
                        <a:rPr lang="en-US" sz="1200">
                          <a:effectLst/>
                        </a:rPr>
                        <a:t>Likelihood</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lgn="ctr">
                        <a:spcBef>
                          <a:spcPts val="0"/>
                        </a:spcBef>
                        <a:spcAft>
                          <a:spcPts val="0"/>
                        </a:spcAft>
                      </a:pPr>
                      <a:r>
                        <a:rPr lang="en-US" sz="1200">
                          <a:effectLst/>
                        </a:rPr>
                        <a:t>Remediation Cost</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lgn="ctr">
                        <a:spcBef>
                          <a:spcPts val="0"/>
                        </a:spcBef>
                        <a:spcAft>
                          <a:spcPts val="0"/>
                        </a:spcAft>
                      </a:pPr>
                      <a:r>
                        <a:rPr lang="en-US" sz="1200">
                          <a:effectLst/>
                        </a:rPr>
                        <a:t>Priority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lgn="ctr">
                        <a:spcBef>
                          <a:spcPts val="0"/>
                        </a:spcBef>
                        <a:spcAft>
                          <a:spcPts val="0"/>
                        </a:spcAft>
                      </a:pPr>
                      <a:r>
                        <a:rPr lang="en-US" sz="1200" dirty="0">
                          <a:effectLst/>
                        </a:rPr>
                        <a:t>Level</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2525176608"/>
                  </a:ext>
                </a:extLst>
              </a:tr>
              <a:tr h="326275">
                <a:tc>
                  <a:txBody>
                    <a:bodyPr/>
                    <a:lstStyle/>
                    <a:p>
                      <a:pPr marL="0" marR="0">
                        <a:spcBef>
                          <a:spcPts val="0"/>
                        </a:spcBef>
                        <a:spcAft>
                          <a:spcPts val="0"/>
                        </a:spcAft>
                      </a:pPr>
                      <a:r>
                        <a:rPr lang="en-US" sz="1200">
                          <a:effectLst/>
                        </a:rPr>
                        <a:t>STD-001-CPP</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dirty="0">
                          <a:effectLst/>
                        </a:rPr>
                        <a:t>Medium</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2</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879213971"/>
                  </a:ext>
                </a:extLst>
              </a:tr>
              <a:tr h="326275">
                <a:tc>
                  <a:txBody>
                    <a:bodyPr/>
                    <a:lstStyle/>
                    <a:p>
                      <a:pPr marL="0" marR="0">
                        <a:spcBef>
                          <a:spcPts val="0"/>
                        </a:spcBef>
                        <a:spcAft>
                          <a:spcPts val="0"/>
                        </a:spcAft>
                      </a:pPr>
                      <a:r>
                        <a:rPr lang="en-US" sz="1200">
                          <a:effectLst/>
                        </a:rPr>
                        <a:t>STD-002-INT</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P2</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555501166"/>
                  </a:ext>
                </a:extLst>
              </a:tr>
              <a:tr h="326275">
                <a:tc>
                  <a:txBody>
                    <a:bodyPr/>
                    <a:lstStyle/>
                    <a:p>
                      <a:pPr marL="0" marR="0">
                        <a:spcBef>
                          <a:spcPts val="0"/>
                        </a:spcBef>
                        <a:spcAft>
                          <a:spcPts val="0"/>
                        </a:spcAft>
                      </a:pPr>
                      <a:r>
                        <a:rPr lang="en-US" sz="1200">
                          <a:effectLst/>
                        </a:rPr>
                        <a:t>STD-003-STR</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P9</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L2</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95161273"/>
                  </a:ext>
                </a:extLst>
              </a:tr>
              <a:tr h="326275">
                <a:tc>
                  <a:txBody>
                    <a:bodyPr/>
                    <a:lstStyle/>
                    <a:p>
                      <a:pPr marL="0" marR="0">
                        <a:spcBef>
                          <a:spcPts val="0"/>
                        </a:spcBef>
                        <a:spcAft>
                          <a:spcPts val="0"/>
                        </a:spcAft>
                      </a:pPr>
                      <a:r>
                        <a:rPr lang="en-US" sz="1200">
                          <a:effectLst/>
                        </a:rPr>
                        <a:t>STD-004-FIO</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dirty="0">
                          <a:effectLst/>
                        </a:rPr>
                        <a:t>High</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P6</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L2</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3704499105"/>
                  </a:ext>
                </a:extLst>
              </a:tr>
              <a:tr h="326275">
                <a:tc>
                  <a:txBody>
                    <a:bodyPr/>
                    <a:lstStyle/>
                    <a:p>
                      <a:pPr marL="0" marR="0">
                        <a:spcBef>
                          <a:spcPts val="0"/>
                        </a:spcBef>
                        <a:spcAft>
                          <a:spcPts val="0"/>
                        </a:spcAft>
                      </a:pPr>
                      <a:r>
                        <a:rPr lang="en-US" sz="1200">
                          <a:effectLst/>
                        </a:rPr>
                        <a:t>STD-005-MEM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P18</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L1</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2111981553"/>
                  </a:ext>
                </a:extLst>
              </a:tr>
              <a:tr h="326275">
                <a:tc>
                  <a:txBody>
                    <a:bodyPr/>
                    <a:lstStyle/>
                    <a:p>
                      <a:pPr marL="0" marR="0">
                        <a:spcBef>
                          <a:spcPts val="0"/>
                        </a:spcBef>
                        <a:spcAft>
                          <a:spcPts val="0"/>
                        </a:spcAft>
                      </a:pPr>
                      <a:r>
                        <a:rPr lang="en-US" sz="1200">
                          <a:effectLst/>
                        </a:rPr>
                        <a:t>STD-006-ERR</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P4</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112507729"/>
                  </a:ext>
                </a:extLst>
              </a:tr>
              <a:tr h="326275">
                <a:tc>
                  <a:txBody>
                    <a:bodyPr/>
                    <a:lstStyle/>
                    <a:p>
                      <a:pPr marL="0" marR="0">
                        <a:spcBef>
                          <a:spcPts val="0"/>
                        </a:spcBef>
                        <a:spcAft>
                          <a:spcPts val="0"/>
                        </a:spcAft>
                      </a:pPr>
                      <a:r>
                        <a:rPr lang="en-US" sz="1200">
                          <a:effectLst/>
                        </a:rPr>
                        <a:t>STD-007-ERR</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Probable</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Medium</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P4</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3053465337"/>
                  </a:ext>
                </a:extLst>
              </a:tr>
              <a:tr h="326275">
                <a:tc>
                  <a:txBody>
                    <a:bodyPr/>
                    <a:lstStyle/>
                    <a:p>
                      <a:pPr marL="0" marR="0">
                        <a:spcBef>
                          <a:spcPts val="0"/>
                        </a:spcBef>
                        <a:spcAft>
                          <a:spcPts val="0"/>
                        </a:spcAft>
                      </a:pPr>
                      <a:r>
                        <a:rPr lang="en-US" sz="1200">
                          <a:effectLst/>
                        </a:rPr>
                        <a:t>STD-008-FLP</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659024290"/>
                  </a:ext>
                </a:extLst>
              </a:tr>
              <a:tr h="326275">
                <a:tc>
                  <a:txBody>
                    <a:bodyPr/>
                    <a:lstStyle/>
                    <a:p>
                      <a:pPr marL="0" marR="0">
                        <a:spcBef>
                          <a:spcPts val="0"/>
                        </a:spcBef>
                        <a:spcAft>
                          <a:spcPts val="0"/>
                        </a:spcAft>
                      </a:pPr>
                      <a:r>
                        <a:rPr lang="en-US" sz="1200">
                          <a:effectLst/>
                        </a:rPr>
                        <a:t>STD-009-DCL</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Unlikely</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Low</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P3</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dirty="0">
                          <a:effectLst/>
                        </a:rPr>
                        <a:t>L3</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1318767496"/>
                  </a:ext>
                </a:extLst>
              </a:tr>
              <a:tr h="326275">
                <a:tc>
                  <a:txBody>
                    <a:bodyPr/>
                    <a:lstStyle/>
                    <a:p>
                      <a:pPr marL="0" marR="0">
                        <a:spcBef>
                          <a:spcPts val="0"/>
                        </a:spcBef>
                        <a:spcAft>
                          <a:spcPts val="0"/>
                        </a:spcAft>
                      </a:pPr>
                      <a:r>
                        <a:rPr lang="en-US" sz="1200">
                          <a:effectLst/>
                        </a:rPr>
                        <a:t>STD-010-ARR</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Probable</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a:effectLst/>
                        </a:rPr>
                        <a:t>P6</a:t>
                      </a:r>
                      <a:endParaRPr lang="en-US" sz="120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tc>
                  <a:txBody>
                    <a:bodyPr/>
                    <a:lstStyle/>
                    <a:p>
                      <a:pPr marL="0" marR="0">
                        <a:spcBef>
                          <a:spcPts val="0"/>
                        </a:spcBef>
                        <a:spcAft>
                          <a:spcPts val="0"/>
                        </a:spcAft>
                      </a:pPr>
                      <a:r>
                        <a:rPr lang="en-US" sz="1200" dirty="0">
                          <a:effectLst/>
                        </a:rPr>
                        <a:t>L2</a:t>
                      </a:r>
                      <a:endParaRPr lang="en-US" sz="1200" dirty="0">
                        <a:effectLst/>
                        <a:latin typeface="Calibri" panose="020F0502020204030204" pitchFamily="34" charset="0"/>
                        <a:ea typeface="Calibri" panose="020F0502020204030204" pitchFamily="34"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642251393"/>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 (</a:t>
            </a:r>
            <a:r>
              <a:rPr lang="en-US" sz="4000" dirty="0" err="1">
                <a:effectLst/>
                <a:latin typeface="Calibri" panose="020F0502020204030204" pitchFamily="34" charset="0"/>
                <a:ea typeface="Calibri" panose="020F0502020204030204" pitchFamily="34" charset="0"/>
              </a:rPr>
              <a:t>sei.cmu</a:t>
            </a:r>
            <a:r>
              <a:rPr lang="en-US" sz="4000" dirty="0">
                <a:effectLst/>
                <a:latin typeface="Calibri" panose="020F0502020204030204" pitchFamily="34" charset="0"/>
                <a:ea typeface="Calibri" panose="020F0502020204030204" pitchFamily="34" charset="0"/>
              </a:rPr>
              <a:t>)</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5E01D93D-C668-35B4-56EA-80C24AFC09E4}"/>
              </a:ext>
            </a:extLst>
          </p:cNvPr>
          <p:cNvGraphicFramePr>
            <a:graphicFrameLocks noGrp="1"/>
          </p:cNvGraphicFramePr>
          <p:nvPr>
            <p:extLst>
              <p:ext uri="{D42A27DB-BD31-4B8C-83A1-F6EECF244321}">
                <p14:modId xmlns:p14="http://schemas.microsoft.com/office/powerpoint/2010/main" val="375338044"/>
              </p:ext>
            </p:extLst>
          </p:nvPr>
        </p:nvGraphicFramePr>
        <p:xfrm>
          <a:off x="1000125" y="2057401"/>
          <a:ext cx="9619473" cy="3609974"/>
        </p:xfrm>
        <a:graphic>
          <a:graphicData uri="http://schemas.openxmlformats.org/drawingml/2006/table">
            <a:tbl>
              <a:tblPr firstRow="1" firstCol="1">
                <a:tableStyleId>{802198C4-3087-4945-87E3-76CBB3509B7E}</a:tableStyleId>
              </a:tblPr>
              <a:tblGrid>
                <a:gridCol w="1699916">
                  <a:extLst>
                    <a:ext uri="{9D8B030D-6E8A-4147-A177-3AD203B41FA5}">
                      <a16:colId xmlns:a16="http://schemas.microsoft.com/office/drawing/2014/main" val="1300565183"/>
                    </a:ext>
                  </a:extLst>
                </a:gridCol>
                <a:gridCol w="7919557">
                  <a:extLst>
                    <a:ext uri="{9D8B030D-6E8A-4147-A177-3AD203B41FA5}">
                      <a16:colId xmlns:a16="http://schemas.microsoft.com/office/drawing/2014/main" val="1169072546"/>
                    </a:ext>
                  </a:extLst>
                </a:gridCol>
              </a:tblGrid>
              <a:tr h="625592">
                <a:tc>
                  <a:txBody>
                    <a:bodyPr/>
                    <a:lstStyle/>
                    <a:p>
                      <a:pPr marL="0" marR="0" lvl="0" indent="0" algn="l">
                        <a:spcBef>
                          <a:spcPts val="0"/>
                        </a:spcBef>
                        <a:spcAft>
                          <a:spcPts val="0"/>
                        </a:spcAft>
                        <a:buFont typeface="+mj-lt"/>
                        <a:buNone/>
                      </a:pPr>
                      <a:r>
                        <a:rPr lang="en-US" sz="1200" u="none" strike="noStrike" dirty="0">
                          <a:effectLst/>
                        </a:rPr>
                        <a:t>Encryption</a:t>
                      </a:r>
                      <a:endParaRPr lang="en-US" sz="1200" u="none" strike="noStrike" dirty="0">
                        <a:effectLst/>
                        <a:latin typeface="Calibri" panose="020F0502020204030204" pitchFamily="34" charset="0"/>
                        <a:ea typeface="Calibri" panose="020F0502020204030204" pitchFamily="34" charset="0"/>
                      </a:endParaRPr>
                    </a:p>
                  </a:txBody>
                  <a:tcPr marL="63500" marR="63500" marT="63500" marB="63500" anchor="b">
                    <a:solidFill>
                      <a:schemeClr val="accent3">
                        <a:lumMod val="40000"/>
                        <a:lumOff val="60000"/>
                      </a:schemeClr>
                    </a:solidFill>
                  </a:tcPr>
                </a:tc>
                <a:tc>
                  <a:txBody>
                    <a:bodyPr/>
                    <a:lstStyle/>
                    <a:p>
                      <a:pPr marL="0" marR="0">
                        <a:spcBef>
                          <a:spcPts val="0"/>
                        </a:spcBef>
                        <a:spcAft>
                          <a:spcPts val="0"/>
                        </a:spcAft>
                      </a:pPr>
                      <a:r>
                        <a:rPr lang="en-US" sz="1200" dirty="0">
                          <a:effectLst/>
                        </a:rPr>
                        <a:t>Explain what it is and how and why the policy applies.</a:t>
                      </a:r>
                      <a:endParaRPr lang="en-US" sz="1200" dirty="0">
                        <a:effectLst/>
                        <a:latin typeface="Calibri" panose="020F0502020204030204" pitchFamily="34" charset="0"/>
                        <a:ea typeface="Calibri" panose="020F0502020204030204" pitchFamily="34" charset="0"/>
                      </a:endParaRPr>
                    </a:p>
                  </a:txBody>
                  <a:tcPr marL="63500" marR="63500" marT="63500" marB="63500" anchor="b">
                    <a:solidFill>
                      <a:schemeClr val="accent3">
                        <a:lumMod val="40000"/>
                        <a:lumOff val="60000"/>
                      </a:schemeClr>
                    </a:solidFill>
                  </a:tcPr>
                </a:tc>
                <a:extLst>
                  <a:ext uri="{0D108BD9-81ED-4DB2-BD59-A6C34878D82A}">
                    <a16:rowId xmlns:a16="http://schemas.microsoft.com/office/drawing/2014/main" val="1353442145"/>
                  </a:ext>
                </a:extLst>
              </a:tr>
              <a:tr h="994794">
                <a:tc>
                  <a:txBody>
                    <a:bodyPr/>
                    <a:lstStyle/>
                    <a:p>
                      <a:pPr marL="0" marR="0">
                        <a:spcBef>
                          <a:spcPts val="0"/>
                        </a:spcBef>
                        <a:spcAft>
                          <a:spcPts val="0"/>
                        </a:spcAft>
                      </a:pPr>
                      <a:r>
                        <a:rPr lang="en-US" sz="1200">
                          <a:effectLst/>
                        </a:rPr>
                        <a:t>Encryption in rest</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a:effectLst/>
                        </a:rPr>
                        <a:t>Used to securing data stored on a physical disk. Encrypting data stored on a disk keeps even physically stolen data from being used.</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95656802"/>
                  </a:ext>
                </a:extLst>
              </a:tr>
              <a:tr h="994794">
                <a:tc>
                  <a:txBody>
                    <a:bodyPr/>
                    <a:lstStyle/>
                    <a:p>
                      <a:pPr marL="0" marR="0">
                        <a:spcBef>
                          <a:spcPts val="0"/>
                        </a:spcBef>
                        <a:spcAft>
                          <a:spcPts val="0"/>
                        </a:spcAft>
                      </a:pPr>
                      <a:r>
                        <a:rPr lang="en-US" sz="1200">
                          <a:effectLst/>
                        </a:rPr>
                        <a:t>Encryption at flight</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a:effectLst/>
                        </a:rPr>
                        <a:t>Used to secure data during its move throughout a network. As data flows through a network, encrypting it keeps the data from being stolen.</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1465308524"/>
                  </a:ext>
                </a:extLst>
              </a:tr>
              <a:tr h="994794">
                <a:tc>
                  <a:txBody>
                    <a:bodyPr/>
                    <a:lstStyle/>
                    <a:p>
                      <a:pPr marL="0" marR="0">
                        <a:spcBef>
                          <a:spcPts val="0"/>
                        </a:spcBef>
                        <a:spcAft>
                          <a:spcPts val="0"/>
                        </a:spcAft>
                      </a:pPr>
                      <a:r>
                        <a:rPr lang="en-US" sz="1200">
                          <a:effectLst/>
                        </a:rPr>
                        <a:t>Encryption in use</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dirty="0">
                          <a:effectLst/>
                        </a:rPr>
                        <a:t>Encrypts data during usage to maintain secure data transfer. Using this method keeps in use data from being stolen.</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3095688013"/>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 (</a:t>
            </a:r>
            <a:r>
              <a:rPr lang="en-US" sz="4000" dirty="0" err="1">
                <a:effectLst/>
                <a:latin typeface="Calibri" panose="020F0502020204030204" pitchFamily="34" charset="0"/>
                <a:ea typeface="Calibri" panose="020F0502020204030204" pitchFamily="34" charset="0"/>
              </a:rPr>
              <a:t>sei.cmu</a:t>
            </a:r>
            <a:r>
              <a:rPr lang="en-US" sz="4000" dirty="0">
                <a:effectLst/>
                <a:latin typeface="Calibri" panose="020F0502020204030204" pitchFamily="34" charset="0"/>
                <a:ea typeface="Calibri" panose="020F0502020204030204" pitchFamily="34" charset="0"/>
              </a:rPr>
              <a:t>)</a:t>
            </a:r>
            <a:endParaRPr dirty="0"/>
          </a:p>
        </p:txBody>
      </p:sp>
      <p:sp>
        <p:nvSpPr>
          <p:cNvPr id="189" name="Google Shape;189;p8"/>
          <p:cNvSpPr txBox="1">
            <a:spLocks noGrp="1"/>
          </p:cNvSpPr>
          <p:nvPr>
            <p:ph type="body" idx="1"/>
          </p:nvPr>
        </p:nvSpPr>
        <p:spPr>
          <a:xfrm>
            <a:off x="1200150" y="2109788"/>
            <a:ext cx="3390899" cy="3383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F3944AE5-6F7B-77C3-4CD0-BDA3205B5751}"/>
              </a:ext>
            </a:extLst>
          </p:cNvPr>
          <p:cNvGraphicFramePr>
            <a:graphicFrameLocks noGrp="1"/>
          </p:cNvGraphicFramePr>
          <p:nvPr>
            <p:extLst>
              <p:ext uri="{D42A27DB-BD31-4B8C-83A1-F6EECF244321}">
                <p14:modId xmlns:p14="http://schemas.microsoft.com/office/powerpoint/2010/main" val="539281876"/>
              </p:ext>
            </p:extLst>
          </p:nvPr>
        </p:nvGraphicFramePr>
        <p:xfrm>
          <a:off x="1200150" y="2005013"/>
          <a:ext cx="9544050" cy="3487902"/>
        </p:xfrm>
        <a:graphic>
          <a:graphicData uri="http://schemas.openxmlformats.org/drawingml/2006/table">
            <a:tbl>
              <a:tblPr firstRow="1" firstCol="1">
                <a:tableStyleId>{802198C4-3087-4945-87E3-76CBB3509B7E}</a:tableStyleId>
              </a:tblPr>
              <a:tblGrid>
                <a:gridCol w="1836212">
                  <a:extLst>
                    <a:ext uri="{9D8B030D-6E8A-4147-A177-3AD203B41FA5}">
                      <a16:colId xmlns:a16="http://schemas.microsoft.com/office/drawing/2014/main" val="3851080905"/>
                    </a:ext>
                  </a:extLst>
                </a:gridCol>
                <a:gridCol w="7707838">
                  <a:extLst>
                    <a:ext uri="{9D8B030D-6E8A-4147-A177-3AD203B41FA5}">
                      <a16:colId xmlns:a16="http://schemas.microsoft.com/office/drawing/2014/main" val="1467841929"/>
                    </a:ext>
                  </a:extLst>
                </a:gridCol>
              </a:tblGrid>
              <a:tr h="797940">
                <a:tc>
                  <a:txBody>
                    <a:bodyPr/>
                    <a:lstStyle/>
                    <a:p>
                      <a:pPr marL="0" marR="0" lvl="0" indent="0">
                        <a:spcBef>
                          <a:spcPts val="0"/>
                        </a:spcBef>
                        <a:spcAft>
                          <a:spcPts val="0"/>
                        </a:spcAft>
                        <a:buFont typeface="+mj-lt"/>
                        <a:buNone/>
                      </a:pPr>
                      <a:r>
                        <a:rPr lang="en-US" sz="1200" u="none" strike="noStrike" dirty="0">
                          <a:effectLst/>
                        </a:rPr>
                        <a:t>Triple-A Framework</a:t>
                      </a:r>
                      <a:endParaRPr lang="en-US" sz="1200" u="none" strike="noStrike"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dirty="0">
                          <a:effectLst/>
                        </a:rPr>
                        <a:t>Explain what it is and how and why the policy applies.</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2933261305"/>
                  </a:ext>
                </a:extLst>
              </a:tr>
              <a:tr h="797940">
                <a:tc>
                  <a:txBody>
                    <a:bodyPr/>
                    <a:lstStyle/>
                    <a:p>
                      <a:pPr marL="0" marR="0">
                        <a:spcBef>
                          <a:spcPts val="0"/>
                        </a:spcBef>
                        <a:spcAft>
                          <a:spcPts val="0"/>
                        </a:spcAft>
                      </a:pPr>
                      <a:r>
                        <a:rPr lang="en-US" sz="1200" dirty="0">
                          <a:effectLst/>
                        </a:rPr>
                        <a:t>Authentication</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dirty="0">
                          <a:effectLst/>
                        </a:rPr>
                        <a:t>Authentication is used to ensure that a user is who they say they are. This policy is used to secure each account for users.</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3790444676"/>
                  </a:ext>
                </a:extLst>
              </a:tr>
              <a:tr h="797940">
                <a:tc>
                  <a:txBody>
                    <a:bodyPr/>
                    <a:lstStyle/>
                    <a:p>
                      <a:pPr marL="0" marR="0">
                        <a:spcBef>
                          <a:spcPts val="0"/>
                        </a:spcBef>
                        <a:spcAft>
                          <a:spcPts val="0"/>
                        </a:spcAft>
                      </a:pPr>
                      <a:r>
                        <a:rPr lang="en-US" sz="1200">
                          <a:effectLst/>
                        </a:rPr>
                        <a:t>Authorization</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dirty="0">
                          <a:effectLst/>
                        </a:rPr>
                        <a:t>Authorization is used to check whether a user is allowed to access the specific content they are trying to access.</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1459075578"/>
                  </a:ext>
                </a:extLst>
              </a:tr>
              <a:tr h="1094082">
                <a:tc>
                  <a:txBody>
                    <a:bodyPr/>
                    <a:lstStyle/>
                    <a:p>
                      <a:pPr marL="0" marR="0">
                        <a:spcBef>
                          <a:spcPts val="0"/>
                        </a:spcBef>
                        <a:spcAft>
                          <a:spcPts val="0"/>
                        </a:spcAft>
                      </a:pPr>
                      <a:r>
                        <a:rPr lang="en-US" sz="1200">
                          <a:effectLst/>
                        </a:rPr>
                        <a:t>Accounting</a:t>
                      </a:r>
                      <a:endParaRPr lang="en-US" sz="120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tc>
                  <a:txBody>
                    <a:bodyPr/>
                    <a:lstStyle/>
                    <a:p>
                      <a:pPr marL="0" marR="0">
                        <a:spcBef>
                          <a:spcPts val="0"/>
                        </a:spcBef>
                        <a:spcAft>
                          <a:spcPts val="0"/>
                        </a:spcAft>
                      </a:pPr>
                      <a:r>
                        <a:rPr lang="en-US" sz="1200" dirty="0">
                          <a:effectLst/>
                        </a:rPr>
                        <a:t>Accounting is used to track what users do while on your program. You can account for a user’s footprint to make sure they are not performing any nefarious deeds.</a:t>
                      </a:r>
                      <a:endParaRPr lang="en-US" sz="1200" dirty="0">
                        <a:effectLst/>
                        <a:latin typeface="Calibri" panose="020F0502020204030204" pitchFamily="34" charset="0"/>
                        <a:ea typeface="Calibri" panose="020F0502020204030204" pitchFamily="34" charset="0"/>
                      </a:endParaRPr>
                    </a:p>
                  </a:txBody>
                  <a:tcPr marL="63500" marR="63500" marT="63500" marB="63500">
                    <a:solidFill>
                      <a:schemeClr val="accent3">
                        <a:lumMod val="40000"/>
                        <a:lumOff val="60000"/>
                      </a:schemeClr>
                    </a:solidFill>
                  </a:tcPr>
                </a:tc>
                <a:extLst>
                  <a:ext uri="{0D108BD9-81ED-4DB2-BD59-A6C34878D82A}">
                    <a16:rowId xmlns:a16="http://schemas.microsoft.com/office/drawing/2014/main" val="2822212595"/>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is a must to ensure your methods are working as intended.</a:t>
            </a:r>
          </a:p>
          <a:p>
            <a:pPr marL="0" lvl="0" indent="0" algn="l" rtl="0">
              <a:lnSpc>
                <a:spcPct val="90000"/>
              </a:lnSpc>
              <a:spcBef>
                <a:spcPts val="1000"/>
              </a:spcBef>
              <a:spcAft>
                <a:spcPts val="0"/>
              </a:spcAft>
              <a:buSzPts val="1800"/>
              <a:buNone/>
            </a:pPr>
            <a:r>
              <a:rPr lang="en-US" dirty="0"/>
              <a:t>The next few slides are different examples of unit tests.</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4051-D92E-ED24-BD88-F37B772DEE96}"/>
              </a:ext>
            </a:extLst>
          </p:cNvPr>
          <p:cNvSpPr>
            <a:spLocks noGrp="1"/>
          </p:cNvSpPr>
          <p:nvPr>
            <p:ph type="title"/>
          </p:nvPr>
        </p:nvSpPr>
        <p:spPr/>
        <p:txBody>
          <a:bodyPr/>
          <a:lstStyle/>
          <a:p>
            <a:r>
              <a:rPr lang="en-US" dirty="0"/>
              <a:t>Unit Test #1</a:t>
            </a:r>
          </a:p>
        </p:txBody>
      </p:sp>
      <p:sp>
        <p:nvSpPr>
          <p:cNvPr id="3" name="Text Placeholder 2">
            <a:extLst>
              <a:ext uri="{FF2B5EF4-FFF2-40B4-BE49-F238E27FC236}">
                <a16:creationId xmlns:a16="http://schemas.microsoft.com/office/drawing/2014/main" id="{3B85F30C-45A6-9D8F-0F91-CDFD01D405D8}"/>
              </a:ext>
            </a:extLst>
          </p:cNvPr>
          <p:cNvSpPr>
            <a:spLocks noGrp="1"/>
          </p:cNvSpPr>
          <p:nvPr>
            <p:ph type="body" idx="1"/>
          </p:nvPr>
        </p:nvSpPr>
        <p:spPr/>
        <p:txBody>
          <a:bodyPr/>
          <a:lstStyle/>
          <a:p>
            <a:r>
              <a:rPr lang="en-US" dirty="0"/>
              <a:t>This first test asserts whether entries can be added to a collection.</a:t>
            </a:r>
          </a:p>
          <a:p>
            <a:pPr marL="114300" indent="0">
              <a:buNone/>
            </a:pPr>
            <a:endParaRPr lang="en-US" dirty="0"/>
          </a:p>
        </p:txBody>
      </p:sp>
      <p:pic>
        <p:nvPicPr>
          <p:cNvPr id="5" name="Picture 4" descr="A black screen with green text&#10;&#10;Description automatically generated">
            <a:extLst>
              <a:ext uri="{FF2B5EF4-FFF2-40B4-BE49-F238E27FC236}">
                <a16:creationId xmlns:a16="http://schemas.microsoft.com/office/drawing/2014/main" id="{3F3B1453-58FD-66C4-B3A1-7F51AB531EB3}"/>
              </a:ext>
            </a:extLst>
          </p:cNvPr>
          <p:cNvPicPr>
            <a:picLocks noChangeAspect="1"/>
          </p:cNvPicPr>
          <p:nvPr/>
        </p:nvPicPr>
        <p:blipFill>
          <a:blip r:embed="rId3"/>
          <a:stretch>
            <a:fillRect/>
          </a:stretch>
        </p:blipFill>
        <p:spPr>
          <a:xfrm>
            <a:off x="865247" y="2787208"/>
            <a:ext cx="9650354" cy="2705478"/>
          </a:xfrm>
          <a:prstGeom prst="rect">
            <a:avLst/>
          </a:prstGeom>
        </p:spPr>
      </p:pic>
    </p:spTree>
    <p:extLst>
      <p:ext uri="{BB962C8B-B14F-4D97-AF65-F5344CB8AC3E}">
        <p14:creationId xmlns:p14="http://schemas.microsoft.com/office/powerpoint/2010/main" val="3219058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TotalTime>
  <Words>2010</Words>
  <Application>Microsoft Office PowerPoint</Application>
  <PresentationFormat>Widescreen</PresentationFormat>
  <Paragraphs>193</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Vapor Trail</vt:lpstr>
      <vt:lpstr>Green Pace</vt:lpstr>
      <vt:lpstr>OVERVIEW: DEFENSE IN DEPTH</vt:lpstr>
      <vt:lpstr>10 PRINCIPLES</vt:lpstr>
      <vt:lpstr>CODING STANDARDS</vt:lpstr>
      <vt:lpstr>THREATS MATRIX (sei.cmu)</vt:lpstr>
      <vt:lpstr>ENCRYPTION POLICIES (sei.cmu)</vt:lpstr>
      <vt:lpstr>TRIPLE-A POLICIES (sei.cmu)</vt:lpstr>
      <vt:lpstr>Unit Testing</vt:lpstr>
      <vt:lpstr>Unit Test #1</vt:lpstr>
      <vt:lpstr>Unit Test #2</vt:lpstr>
      <vt:lpstr>Unit Test #3</vt:lpstr>
      <vt:lpstr>Unit Test #4</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Watson, Tristin</cp:lastModifiedBy>
  <cp:revision>5</cp:revision>
  <dcterms:created xsi:type="dcterms:W3CDTF">2020-08-19T17:59:24Z</dcterms:created>
  <dcterms:modified xsi:type="dcterms:W3CDTF">2023-12-11T00:22:04Z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