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8" r:id="rId4"/>
    <p:sldId id="259" r:id="rId5"/>
    <p:sldId id="266" r:id="rId6"/>
    <p:sldId id="271" r:id="rId7"/>
    <p:sldId id="260" r:id="rId8"/>
    <p:sldId id="263" r:id="rId9"/>
    <p:sldId id="265" r:id="rId10"/>
    <p:sldId id="272" r:id="rId11"/>
    <p:sldId id="264" r:id="rId12"/>
    <p:sldId id="269" r:id="rId13"/>
    <p:sldId id="270" r:id="rId14"/>
    <p:sldId id="261" r:id="rId15"/>
    <p:sldId id="262" r:id="rId1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94624" autoAdjust="0"/>
  </p:normalViewPr>
  <p:slideViewPr>
    <p:cSldViewPr>
      <p:cViewPr varScale="1">
        <p:scale>
          <a:sx n="65" d="100"/>
          <a:sy n="65" d="100"/>
        </p:scale>
        <p:origin x="-906" y="-108"/>
      </p:cViewPr>
      <p:guideLst>
        <p:guide orient="horz" pos="2160"/>
        <p:guide pos="2880"/>
      </p:guideLst>
    </p:cSldViewPr>
  </p:slideViewPr>
  <p:outlineViewPr>
    <p:cViewPr>
      <p:scale>
        <a:sx n="33" d="100"/>
        <a:sy n="33" d="100"/>
      </p:scale>
      <p:origin x="0" y="155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59F42AC2-D2BB-4A06-80E8-E4E4B3D30BAA}"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9F42AC2-D2BB-4A06-80E8-E4E4B3D30BAA}"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9F42AC2-D2BB-4A06-80E8-E4E4B3D30BAA}"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9F42AC2-D2BB-4A06-80E8-E4E4B3D30BAA}"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9F42AC2-D2BB-4A06-80E8-E4E4B3D30BAA}"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9F42AC2-D2BB-4A06-80E8-E4E4B3D30BAA}"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9F42AC2-D2BB-4A06-80E8-E4E4B3D30BAA}"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9F42AC2-D2BB-4A06-80E8-E4E4B3D30BAA}"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9F42AC2-D2BB-4A06-80E8-E4E4B3D30BAA}"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9F42AC2-D2BB-4A06-80E8-E4E4B3D30BAA}"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C3BEEE-D5B0-4A3C-9BAE-C74FCE0E40C7}" type="datetimeFigureOut">
              <a:rPr lang="id-ID" smtClean="0"/>
              <a:pPr/>
              <a:t>15/07/2011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59F42AC2-D2BB-4A06-80E8-E4E4B3D30BAA}"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3C3BEEE-D5B0-4A3C-9BAE-C74FCE0E40C7}" type="datetimeFigureOut">
              <a:rPr lang="id-ID" smtClean="0"/>
              <a:pPr/>
              <a:t>15/07/2011</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9F42AC2-D2BB-4A06-80E8-E4E4B3D30BAA}"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facebook.com/help/?faq=16306324375648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idsecconf.mp4"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kecoak.org/log/2010/12/25/owned-and-exposed-pwned-some-skiddy/"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en.wikipedia.org/wiki/Social_networ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users.ox.ac.uk/~tony/facebook.p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acebook.com/help/?faq=212183815469410"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id-ID" dirty="0" smtClean="0"/>
              <a:t>Owned Exposed </a:t>
            </a:r>
            <a:br>
              <a:rPr lang="id-ID" dirty="0" smtClean="0"/>
            </a:br>
            <a:r>
              <a:rPr lang="id-ID" sz="3600" dirty="0" smtClean="0"/>
              <a:t>How I hack `Hacker` Facebook Account</a:t>
            </a:r>
            <a:endParaRPr lang="id-ID" sz="3600" dirty="0"/>
          </a:p>
        </p:txBody>
      </p:sp>
      <p:sp>
        <p:nvSpPr>
          <p:cNvPr id="3" name="Subtitle 2"/>
          <p:cNvSpPr>
            <a:spLocks noGrp="1"/>
          </p:cNvSpPr>
          <p:nvPr>
            <p:ph type="subTitle" idx="1"/>
          </p:nvPr>
        </p:nvSpPr>
        <p:spPr/>
        <p:txBody>
          <a:bodyPr/>
          <a:lstStyle/>
          <a:p>
            <a:r>
              <a:rPr lang="id-ID" dirty="0" smtClean="0"/>
              <a:t>Presented By El Rumi</a:t>
            </a:r>
          </a:p>
          <a:p>
            <a:r>
              <a:rPr lang="id-ID" dirty="0" smtClean="0"/>
              <a:t>@IDSECCONF </a:t>
            </a:r>
            <a:r>
              <a:rPr lang="id-ID" sz="3600" dirty="0" smtClean="0"/>
              <a:t>2011</a:t>
            </a:r>
            <a:endParaRPr lang="id-ID"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7.png"/>
          <p:cNvPicPr>
            <a:picLocks noChangeAspect="1"/>
          </p:cNvPicPr>
          <p:nvPr/>
        </p:nvPicPr>
        <p:blipFill>
          <a:blip r:embed="rId2" cstate="print"/>
          <a:stretch>
            <a:fillRect/>
          </a:stretch>
        </p:blipFill>
        <p:spPr>
          <a:xfrm>
            <a:off x="827584" y="2348880"/>
            <a:ext cx="5334000" cy="2028825"/>
          </a:xfrm>
          <a:prstGeom prst="rect">
            <a:avLst/>
          </a:prstGeom>
        </p:spPr>
      </p:pic>
      <p:sp>
        <p:nvSpPr>
          <p:cNvPr id="2" name="Title 1"/>
          <p:cNvSpPr>
            <a:spLocks noGrp="1"/>
          </p:cNvSpPr>
          <p:nvPr>
            <p:ph type="title"/>
          </p:nvPr>
        </p:nvSpPr>
        <p:spPr/>
        <p:txBody>
          <a:bodyPr>
            <a:normAutofit/>
          </a:bodyPr>
          <a:lstStyle/>
          <a:p>
            <a:r>
              <a:rPr lang="id-ID" dirty="0" smtClean="0"/>
              <a:t>Proof of Concept! (Penetration)</a:t>
            </a:r>
            <a:endParaRPr lang="id-ID" dirty="0"/>
          </a:p>
        </p:txBody>
      </p:sp>
      <p:pic>
        <p:nvPicPr>
          <p:cNvPr id="7" name="Picture 6" descr="29.png"/>
          <p:cNvPicPr>
            <a:picLocks noChangeAspect="1"/>
          </p:cNvPicPr>
          <p:nvPr/>
        </p:nvPicPr>
        <p:blipFill>
          <a:blip r:embed="rId3" cstate="print"/>
          <a:stretch>
            <a:fillRect/>
          </a:stretch>
        </p:blipFill>
        <p:spPr>
          <a:xfrm>
            <a:off x="2411760" y="3212976"/>
            <a:ext cx="5314950" cy="1638300"/>
          </a:xfrm>
          <a:prstGeom prst="rect">
            <a:avLst/>
          </a:prstGeom>
        </p:spPr>
      </p:pic>
      <p:pic>
        <p:nvPicPr>
          <p:cNvPr id="9" name="Content Placeholder 8" descr="24.png"/>
          <p:cNvPicPr>
            <a:picLocks noGrp="1" noChangeAspect="1"/>
          </p:cNvPicPr>
          <p:nvPr>
            <p:ph idx="1"/>
          </p:nvPr>
        </p:nvPicPr>
        <p:blipFill>
          <a:blip r:embed="rId4" cstate="print"/>
          <a:stretch>
            <a:fillRect/>
          </a:stretch>
        </p:blipFill>
        <p:spPr>
          <a:xfrm>
            <a:off x="539552" y="3573016"/>
            <a:ext cx="8229600" cy="2790071"/>
          </a:xfrm>
        </p:spPr>
      </p:pic>
      <p:pic>
        <p:nvPicPr>
          <p:cNvPr id="6" name="Picture 5" descr="28.png"/>
          <p:cNvPicPr>
            <a:picLocks noChangeAspect="1"/>
          </p:cNvPicPr>
          <p:nvPr/>
        </p:nvPicPr>
        <p:blipFill>
          <a:blip r:embed="rId5" cstate="print"/>
          <a:stretch>
            <a:fillRect/>
          </a:stretch>
        </p:blipFill>
        <p:spPr>
          <a:xfrm>
            <a:off x="3491880" y="2492896"/>
            <a:ext cx="5256584" cy="3795240"/>
          </a:xfrm>
          <a:prstGeom prst="rect">
            <a:avLst/>
          </a:prstGeom>
        </p:spPr>
      </p:pic>
      <p:pic>
        <p:nvPicPr>
          <p:cNvPr id="20" name="Picture 19" descr="10.png"/>
          <p:cNvPicPr>
            <a:picLocks noChangeAspect="1"/>
          </p:cNvPicPr>
          <p:nvPr/>
        </p:nvPicPr>
        <p:blipFill>
          <a:blip r:embed="rId6" cstate="print"/>
          <a:stretch>
            <a:fillRect/>
          </a:stretch>
        </p:blipFill>
        <p:spPr>
          <a:xfrm>
            <a:off x="1331640" y="2852936"/>
            <a:ext cx="7044579" cy="2808312"/>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1+#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Proof of Concept! (Owned)</a:t>
            </a:r>
            <a:endParaRPr lang="id-ID" dirty="0"/>
          </a:p>
        </p:txBody>
      </p:sp>
      <p:pic>
        <p:nvPicPr>
          <p:cNvPr id="6" name="Content Placeholder 5" descr="12.png"/>
          <p:cNvPicPr>
            <a:picLocks noGrp="1" noChangeAspect="1"/>
          </p:cNvPicPr>
          <p:nvPr>
            <p:ph idx="1"/>
          </p:nvPr>
        </p:nvPicPr>
        <p:blipFill>
          <a:blip r:embed="rId2" cstate="print"/>
          <a:stretch>
            <a:fillRect/>
          </a:stretch>
        </p:blipFill>
        <p:spPr>
          <a:xfrm>
            <a:off x="1042987" y="3072606"/>
            <a:ext cx="7058025" cy="2114550"/>
          </a:xfrm>
        </p:spPr>
      </p:pic>
      <p:pic>
        <p:nvPicPr>
          <p:cNvPr id="7" name="Picture 6" descr="13.png"/>
          <p:cNvPicPr>
            <a:picLocks noChangeAspect="1"/>
          </p:cNvPicPr>
          <p:nvPr/>
        </p:nvPicPr>
        <p:blipFill>
          <a:blip r:embed="rId3" cstate="print"/>
          <a:stretch>
            <a:fillRect/>
          </a:stretch>
        </p:blipFill>
        <p:spPr>
          <a:xfrm>
            <a:off x="1403648" y="1879372"/>
            <a:ext cx="6491486" cy="4803000"/>
          </a:xfrm>
          <a:prstGeom prst="rect">
            <a:avLst/>
          </a:prstGeom>
        </p:spPr>
      </p:pic>
      <p:pic>
        <p:nvPicPr>
          <p:cNvPr id="5" name="Picture 4" descr="15.png"/>
          <p:cNvPicPr>
            <a:picLocks noChangeAspect="1"/>
          </p:cNvPicPr>
          <p:nvPr/>
        </p:nvPicPr>
        <p:blipFill>
          <a:blip r:embed="rId4" cstate="print"/>
          <a:stretch>
            <a:fillRect/>
          </a:stretch>
        </p:blipFill>
        <p:spPr>
          <a:xfrm>
            <a:off x="755576" y="2204864"/>
            <a:ext cx="7639416" cy="3816424"/>
          </a:xfrm>
          <a:prstGeom prst="rect">
            <a:avLst/>
          </a:prstGeom>
        </p:spPr>
      </p:pic>
      <p:sp>
        <p:nvSpPr>
          <p:cNvPr id="8" name="Rectangle 7"/>
          <p:cNvSpPr/>
          <p:nvPr/>
        </p:nvSpPr>
        <p:spPr>
          <a:xfrm>
            <a:off x="322375" y="2852936"/>
            <a:ext cx="8395567" cy="1862048"/>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id-ID" sz="115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Take over</a:t>
            </a:r>
            <a:endParaRPr lang="en-US" sz="115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iterate type="lt">
                                    <p:tmPct val="10000"/>
                                  </p:iterate>
                                  <p:childTnLst>
                                    <p:set>
                                      <p:cBhvr>
                                        <p:cTn id="21" dur="1" fill="hold">
                                          <p:stCondLst>
                                            <p:cond delay="0"/>
                                          </p:stCondLst>
                                        </p:cTn>
                                        <p:tgtEl>
                                          <p:spTgt spid="8">
                                            <p:txEl>
                                              <p:pRg st="0" end="0"/>
                                            </p:txEl>
                                          </p:spTgt>
                                        </p:tgtEl>
                                        <p:attrNameLst>
                                          <p:attrName>style.visibility</p:attrName>
                                        </p:attrNameLst>
                                      </p:cBhvr>
                                      <p:to>
                                        <p:strVal val="visible"/>
                                      </p:to>
                                    </p:set>
                                    <p:animEffect transition="in" filter="fade">
                                      <p:cBhvr>
                                        <p:cTn id="22" dur="2000"/>
                                        <p:tgtEl>
                                          <p:spTgt spid="8">
                                            <p:txEl>
                                              <p:pRg st="0" end="0"/>
                                            </p:txEl>
                                          </p:spTgt>
                                        </p:tgtEl>
                                      </p:cBhvr>
                                    </p:animEffect>
                                    <p:anim calcmode="lin" valueType="num">
                                      <p:cBhvr>
                                        <p:cTn id="23" dur="2000" fill="hold"/>
                                        <p:tgtEl>
                                          <p:spTgt spid="8">
                                            <p:txEl>
                                              <p:pRg st="0" end="0"/>
                                            </p:txEl>
                                          </p:spTgt>
                                        </p:tgtEl>
                                        <p:attrNameLst>
                                          <p:attrName>ppt_w</p:attrName>
                                        </p:attrNameLst>
                                      </p:cBhvr>
                                      <p:tavLst>
                                        <p:tav tm="0" fmla="#ppt_w*sin(2.5*pi*$)">
                                          <p:val>
                                            <p:fltVal val="0"/>
                                          </p:val>
                                        </p:tav>
                                        <p:tav tm="100000">
                                          <p:val>
                                            <p:fltVal val="1"/>
                                          </p:val>
                                        </p:tav>
                                      </p:tavLst>
                                    </p:anim>
                                    <p:anim calcmode="lin" valueType="num">
                                      <p:cBhvr>
                                        <p:cTn id="24" dur="20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Can We Prevent This?</a:t>
            </a:r>
            <a:endParaRPr lang="id-ID" dirty="0"/>
          </a:p>
        </p:txBody>
      </p:sp>
      <p:sp>
        <p:nvSpPr>
          <p:cNvPr id="5" name="TextBox 4"/>
          <p:cNvSpPr txBox="1"/>
          <p:nvPr/>
        </p:nvSpPr>
        <p:spPr>
          <a:xfrm>
            <a:off x="1259632" y="5517232"/>
            <a:ext cx="6651116" cy="369332"/>
          </a:xfrm>
          <a:prstGeom prst="rect">
            <a:avLst/>
          </a:prstGeom>
          <a:noFill/>
        </p:spPr>
        <p:txBody>
          <a:bodyPr wrap="none" rtlCol="0">
            <a:spAutoFit/>
          </a:bodyPr>
          <a:lstStyle/>
          <a:p>
            <a:r>
              <a:rPr lang="id-ID" dirty="0" smtClean="0"/>
              <a:t>(source: </a:t>
            </a:r>
            <a:r>
              <a:rPr lang="id-ID" i="1" dirty="0" smtClean="0">
                <a:hlinkClick r:id="rId2"/>
              </a:rPr>
              <a:t>https://www.facebook.com/help/?faq=163063243756483</a:t>
            </a:r>
            <a:r>
              <a:rPr lang="id-ID" dirty="0" smtClean="0"/>
              <a:t>)</a:t>
            </a:r>
            <a:endParaRPr lang="id-ID" dirty="0"/>
          </a:p>
        </p:txBody>
      </p:sp>
      <p:pic>
        <p:nvPicPr>
          <p:cNvPr id="7" name="Content Placeholder 6" descr="16.png"/>
          <p:cNvPicPr>
            <a:picLocks noGrp="1" noChangeAspect="1"/>
          </p:cNvPicPr>
          <p:nvPr>
            <p:ph idx="1"/>
          </p:nvPr>
        </p:nvPicPr>
        <p:blipFill>
          <a:blip r:embed="rId3" cstate="print"/>
          <a:stretch>
            <a:fillRect/>
          </a:stretch>
        </p:blipFill>
        <p:spPr>
          <a:xfrm>
            <a:off x="1907704" y="2996952"/>
            <a:ext cx="5238750" cy="1809750"/>
          </a:xfrm>
        </p:spPr>
      </p:pic>
      <p:sp>
        <p:nvSpPr>
          <p:cNvPr id="8" name="TextBox 7"/>
          <p:cNvSpPr txBox="1"/>
          <p:nvPr/>
        </p:nvSpPr>
        <p:spPr>
          <a:xfrm>
            <a:off x="467544" y="2204864"/>
            <a:ext cx="4076372" cy="492443"/>
          </a:xfrm>
          <a:prstGeom prst="rect">
            <a:avLst/>
          </a:prstGeom>
          <a:noFill/>
        </p:spPr>
        <p:txBody>
          <a:bodyPr wrap="none" rtlCol="0">
            <a:spAutoFit/>
          </a:bodyPr>
          <a:lstStyle/>
          <a:p>
            <a:r>
              <a:rPr lang="id-ID" sz="2600" dirty="0" smtClean="0"/>
              <a:t>Change Security Question?</a:t>
            </a:r>
            <a:endParaRPr lang="id-ID" sz="26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So?</a:t>
            </a:r>
            <a:endParaRPr lang="id-ID" dirty="0"/>
          </a:p>
        </p:txBody>
      </p:sp>
      <p:sp>
        <p:nvSpPr>
          <p:cNvPr id="10" name="Content Placeholder 9"/>
          <p:cNvSpPr>
            <a:spLocks noGrp="1"/>
          </p:cNvSpPr>
          <p:nvPr>
            <p:ph idx="1"/>
          </p:nvPr>
        </p:nvSpPr>
        <p:spPr/>
        <p:txBody>
          <a:bodyPr/>
          <a:lstStyle/>
          <a:p>
            <a:r>
              <a:rPr lang="id-ID" dirty="0" smtClean="0"/>
              <a:t>Hide Your Sensitive Data From Public.</a:t>
            </a:r>
          </a:p>
          <a:p>
            <a:r>
              <a:rPr lang="id-ID" dirty="0" smtClean="0"/>
              <a:t>Hide Your Email From Public.</a:t>
            </a:r>
          </a:p>
          <a:p>
            <a:r>
              <a:rPr lang="id-ID" dirty="0" smtClean="0"/>
              <a:t>Make Security Question :</a:t>
            </a:r>
          </a:p>
          <a:p>
            <a:pPr lvl="1"/>
            <a:r>
              <a:rPr lang="id-ID" dirty="0" smtClean="0"/>
              <a:t>With Different Thing Answer But Easy To Remember.</a:t>
            </a:r>
          </a:p>
          <a:p>
            <a:pPr lvl="1"/>
            <a:r>
              <a:rPr lang="id-ID" dirty="0" smtClean="0"/>
              <a:t>With Right Answer But Encrypted (md5, sha1, rot13, etc)</a:t>
            </a:r>
          </a:p>
          <a:p>
            <a:pPr lvl="1">
              <a:buNone/>
            </a:pPr>
            <a:endParaRPr lang="id-ID" dirty="0" smtClean="0"/>
          </a:p>
          <a:p>
            <a:pPr>
              <a:buNone/>
            </a:pPr>
            <a:endParaRPr lang="id-ID" dirty="0" smtClean="0"/>
          </a:p>
          <a:p>
            <a:pPr lvl="1"/>
            <a:endParaRPr lang="id-ID"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852936"/>
            <a:ext cx="8305800" cy="1143000"/>
          </a:xfrm>
        </p:spPr>
        <p:txBody>
          <a:bodyPr/>
          <a:lstStyle/>
          <a:p>
            <a:pPr algn="ctr"/>
            <a:r>
              <a:rPr lang="id-ID" dirty="0" smtClean="0">
                <a:hlinkClick r:id="rId2" action="ppaction://hlinkfile"/>
              </a:rPr>
              <a:t>Video Demo</a:t>
            </a:r>
            <a:endParaRPr lang="id-ID"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556792"/>
            <a:ext cx="7851648" cy="923528"/>
          </a:xfrm>
        </p:spPr>
        <p:txBody>
          <a:bodyPr/>
          <a:lstStyle/>
          <a:p>
            <a:pPr algn="ctr"/>
            <a:r>
              <a:rPr lang="id-ID" dirty="0" smtClean="0"/>
              <a:t>Heil Indonesian Hacker’s</a:t>
            </a:r>
            <a:endParaRPr lang="id-ID" dirty="0"/>
          </a:p>
        </p:txBody>
      </p:sp>
      <p:sp>
        <p:nvSpPr>
          <p:cNvPr id="4" name="Subtitle 3"/>
          <p:cNvSpPr>
            <a:spLocks noGrp="1"/>
          </p:cNvSpPr>
          <p:nvPr>
            <p:ph type="subTitle" idx="1"/>
          </p:nvPr>
        </p:nvSpPr>
        <p:spPr>
          <a:xfrm>
            <a:off x="539552" y="2996952"/>
            <a:ext cx="7999040" cy="2432712"/>
          </a:xfrm>
        </p:spPr>
        <p:txBody>
          <a:bodyPr>
            <a:normAutofit lnSpcReduction="10000"/>
          </a:bodyPr>
          <a:lstStyle/>
          <a:p>
            <a:pPr algn="just"/>
            <a:r>
              <a:rPr lang="id-ID" sz="2400" dirty="0" smtClean="0"/>
              <a:t>“</a:t>
            </a:r>
            <a:r>
              <a:rPr lang="en-US" sz="2400" dirty="0" smtClean="0"/>
              <a:t>If any </a:t>
            </a:r>
            <a:r>
              <a:rPr lang="en-US" sz="2400" dirty="0" err="1" smtClean="0"/>
              <a:t>skiddy</a:t>
            </a:r>
            <a:r>
              <a:rPr lang="en-US" sz="2400" dirty="0" smtClean="0"/>
              <a:t> community gets too big, we shut them down. If any lamer causes too much trouble, we shut them down. If any group keeps fucking stuff up, we stop them.</a:t>
            </a:r>
            <a:r>
              <a:rPr lang="id-ID" sz="2400" dirty="0" smtClean="0"/>
              <a:t>”</a:t>
            </a:r>
          </a:p>
          <a:p>
            <a:pPr algn="l"/>
            <a:r>
              <a:rPr lang="id-ID" sz="2200" dirty="0" smtClean="0"/>
              <a:t>-Elz (Kecoak Elektronik)-</a:t>
            </a:r>
          </a:p>
          <a:p>
            <a:pPr algn="just"/>
            <a:endParaRPr lang="id-ID" sz="2200" dirty="0" smtClean="0"/>
          </a:p>
          <a:p>
            <a:pPr algn="l"/>
            <a:r>
              <a:rPr lang="id-ID" sz="1900" dirty="0" smtClean="0"/>
              <a:t>(source: </a:t>
            </a:r>
            <a:r>
              <a:rPr lang="id-ID" sz="1900" dirty="0" smtClean="0">
                <a:hlinkClick r:id="rId2"/>
              </a:rPr>
              <a:t>http://kecoak.org/log/2010/12/25/owned-and-exposed-pwned-some-skiddy/</a:t>
            </a:r>
            <a:r>
              <a:rPr lang="id-ID" sz="1900" dirty="0" smtClean="0"/>
              <a:t>)</a:t>
            </a:r>
          </a:p>
          <a:p>
            <a:endParaRPr lang="id-ID" dirty="0" smtClean="0"/>
          </a:p>
          <a:p>
            <a:endParaRPr lang="id-ID" dirty="0" smtClean="0"/>
          </a:p>
          <a:p>
            <a:endParaRPr lang="id-ID" dirty="0"/>
          </a:p>
        </p:txBody>
      </p:sp>
    </p:spTree>
  </p:cSld>
  <p:clrMapOvr>
    <a:masterClrMapping/>
  </p:clrMapOvr>
  <p:transition>
    <p:blinds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Social Network &amp; Facebook</a:t>
            </a:r>
            <a:endParaRPr lang="id-ID" dirty="0"/>
          </a:p>
        </p:txBody>
      </p:sp>
      <p:sp>
        <p:nvSpPr>
          <p:cNvPr id="4" name="Content Placeholder 3"/>
          <p:cNvSpPr>
            <a:spLocks noGrp="1"/>
          </p:cNvSpPr>
          <p:nvPr>
            <p:ph idx="1"/>
          </p:nvPr>
        </p:nvSpPr>
        <p:spPr/>
        <p:txBody>
          <a:bodyPr>
            <a:normAutofit/>
          </a:bodyPr>
          <a:lstStyle/>
          <a:p>
            <a:pPr>
              <a:buNone/>
            </a:pPr>
            <a:r>
              <a:rPr lang="id-ID" b="1" dirty="0" smtClean="0"/>
              <a:t>Social Network</a:t>
            </a:r>
          </a:p>
          <a:p>
            <a:pPr algn="just">
              <a:buNone/>
            </a:pPr>
            <a:r>
              <a:rPr lang="id-ID" dirty="0" smtClean="0"/>
              <a:t>   		</a:t>
            </a:r>
          </a:p>
          <a:p>
            <a:pPr algn="just">
              <a:buNone/>
            </a:pPr>
            <a:endParaRPr lang="id-ID" sz="1800" b="1" dirty="0" smtClean="0"/>
          </a:p>
          <a:p>
            <a:pPr algn="just">
              <a:buNone/>
            </a:pPr>
            <a:endParaRPr lang="id-ID" sz="1800" b="1" dirty="0" smtClean="0"/>
          </a:p>
          <a:p>
            <a:pPr algn="just">
              <a:buNone/>
            </a:pPr>
            <a:r>
              <a:rPr lang="id-ID" sz="1800" b="1" dirty="0" smtClean="0"/>
              <a:t>		</a:t>
            </a:r>
          </a:p>
          <a:p>
            <a:pPr algn="just">
              <a:buNone/>
            </a:pPr>
            <a:endParaRPr lang="id-ID" sz="1800" b="1" dirty="0" smtClean="0"/>
          </a:p>
          <a:p>
            <a:pPr algn="just">
              <a:buNone/>
            </a:pPr>
            <a:r>
              <a:rPr lang="id-ID" sz="1800" b="1" dirty="0" smtClean="0"/>
              <a:t>		S</a:t>
            </a:r>
            <a:r>
              <a:rPr lang="en-US" sz="1800" b="1" dirty="0" err="1" smtClean="0"/>
              <a:t>ocial</a:t>
            </a:r>
            <a:r>
              <a:rPr lang="en-US" sz="1800" b="1" dirty="0" smtClean="0"/>
              <a:t> </a:t>
            </a:r>
            <a:r>
              <a:rPr lang="id-ID" sz="1800" b="1" dirty="0" smtClean="0"/>
              <a:t>N</a:t>
            </a:r>
            <a:r>
              <a:rPr lang="en-US" sz="1800" b="1" dirty="0" err="1" smtClean="0"/>
              <a:t>etwork</a:t>
            </a:r>
            <a:r>
              <a:rPr lang="en-US" sz="1800" dirty="0" smtClean="0"/>
              <a:t> is a social structure made up of individuals (or organizations) called "nodes", which are tied (connected) by one or more specific types of interdependency, such as friendship, kinship, common interest, financial exchange, dislike, sexual</a:t>
            </a:r>
            <a:r>
              <a:rPr lang="id-ID" sz="1800" dirty="0" smtClean="0"/>
              <a:t> </a:t>
            </a:r>
            <a:r>
              <a:rPr lang="en-US" sz="1800" dirty="0" smtClean="0"/>
              <a:t>relationships, or relationships of beliefs, knowledge or prestige.</a:t>
            </a:r>
            <a:r>
              <a:rPr lang="id-ID" dirty="0" smtClean="0"/>
              <a:t>	</a:t>
            </a:r>
          </a:p>
          <a:p>
            <a:pPr>
              <a:buNone/>
            </a:pPr>
            <a:r>
              <a:rPr lang="id-ID" sz="2400" dirty="0" smtClean="0"/>
              <a:t>	</a:t>
            </a:r>
            <a:r>
              <a:rPr lang="id-ID" sz="2000" dirty="0" smtClean="0"/>
              <a:t>(source: </a:t>
            </a:r>
            <a:r>
              <a:rPr lang="id-ID" sz="2000" i="1" dirty="0" smtClean="0">
                <a:hlinkClick r:id="rId2"/>
              </a:rPr>
              <a:t>http://</a:t>
            </a:r>
            <a:r>
              <a:rPr lang="id-ID" sz="1800" i="1" dirty="0" smtClean="0">
                <a:hlinkClick r:id="rId2"/>
              </a:rPr>
              <a:t>en.wikipedia.org/wiki/Social_network</a:t>
            </a:r>
            <a:r>
              <a:rPr lang="id-ID" sz="2000" dirty="0" smtClean="0"/>
              <a:t>)</a:t>
            </a:r>
            <a:endParaRPr lang="id-ID" dirty="0"/>
          </a:p>
        </p:txBody>
      </p:sp>
      <p:pic>
        <p:nvPicPr>
          <p:cNvPr id="6" name="Picture 5" descr="social-network_illu_farbig.png"/>
          <p:cNvPicPr>
            <a:picLocks noChangeAspect="1"/>
          </p:cNvPicPr>
          <p:nvPr/>
        </p:nvPicPr>
        <p:blipFill>
          <a:blip r:embed="rId3" cstate="print"/>
          <a:stretch>
            <a:fillRect/>
          </a:stretch>
        </p:blipFill>
        <p:spPr>
          <a:xfrm>
            <a:off x="2987824" y="2276872"/>
            <a:ext cx="3098196" cy="1853754"/>
          </a:xfrm>
          <a:prstGeom prst="rect">
            <a:avLst/>
          </a:prstGeom>
        </p:spPr>
      </p:pic>
    </p:spTree>
  </p:cSld>
  <p:clrMapOvr>
    <a:masterClrMapping/>
  </p:clrMapOvr>
  <p:transition spd="med">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wipe(up)">
                                      <p:cBhvr>
                                        <p:cTn id="17" dur="500"/>
                                        <p:tgtEl>
                                          <p:spTgt spid="4">
                                            <p:txEl>
                                              <p:pRg st="6" end="6"/>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4">
                                            <p:txEl>
                                              <p:pRg st="7" end="7"/>
                                            </p:txEl>
                                          </p:spTgt>
                                        </p:tgtEl>
                                        <p:attrNameLst>
                                          <p:attrName>style.visibility</p:attrName>
                                        </p:attrNameLst>
                                      </p:cBhvr>
                                      <p:to>
                                        <p:strVal val="visible"/>
                                      </p:to>
                                    </p:set>
                                    <p:animEffect transition="in" filter="wipe(down)">
                                      <p:cBhvr>
                                        <p:cTn id="20"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Social Network &amp; Facebook</a:t>
            </a:r>
            <a:endParaRPr lang="id-ID" dirty="0"/>
          </a:p>
        </p:txBody>
      </p:sp>
      <p:sp>
        <p:nvSpPr>
          <p:cNvPr id="5" name="Content Placeholder 4"/>
          <p:cNvSpPr>
            <a:spLocks noGrp="1"/>
          </p:cNvSpPr>
          <p:nvPr>
            <p:ph idx="1"/>
          </p:nvPr>
        </p:nvSpPr>
        <p:spPr/>
        <p:txBody>
          <a:bodyPr>
            <a:normAutofit lnSpcReduction="10000"/>
          </a:bodyPr>
          <a:lstStyle/>
          <a:p>
            <a:pPr>
              <a:lnSpc>
                <a:spcPct val="90000"/>
              </a:lnSpc>
              <a:buNone/>
            </a:pPr>
            <a:r>
              <a:rPr lang="id-ID" b="1" dirty="0" smtClean="0"/>
              <a:t>Facebook</a:t>
            </a:r>
          </a:p>
          <a:p>
            <a:pPr>
              <a:lnSpc>
                <a:spcPct val="90000"/>
              </a:lnSpc>
              <a:buNone/>
            </a:pPr>
            <a:endParaRPr lang="id-ID" b="1" dirty="0" smtClean="0"/>
          </a:p>
          <a:p>
            <a:pPr>
              <a:lnSpc>
                <a:spcPct val="90000"/>
              </a:lnSpc>
              <a:buNone/>
            </a:pPr>
            <a:endParaRPr lang="id-ID" b="1" dirty="0" smtClean="0"/>
          </a:p>
          <a:p>
            <a:pPr>
              <a:lnSpc>
                <a:spcPct val="90000"/>
              </a:lnSpc>
              <a:buNone/>
            </a:pPr>
            <a:endParaRPr lang="id-ID" b="1" dirty="0" smtClean="0"/>
          </a:p>
          <a:p>
            <a:pPr lvl="1">
              <a:lnSpc>
                <a:spcPct val="90000"/>
              </a:lnSpc>
            </a:pPr>
            <a:endParaRPr lang="id-ID" sz="1800" dirty="0" smtClean="0"/>
          </a:p>
          <a:p>
            <a:pPr lvl="1">
              <a:lnSpc>
                <a:spcPct val="90000"/>
              </a:lnSpc>
            </a:pPr>
            <a:r>
              <a:rPr lang="en-GB" sz="1800" dirty="0" smtClean="0"/>
              <a:t>A “social networking” site</a:t>
            </a:r>
          </a:p>
          <a:p>
            <a:pPr lvl="1">
              <a:lnSpc>
                <a:spcPct val="90000"/>
              </a:lnSpc>
            </a:pPr>
            <a:r>
              <a:rPr lang="en-GB" sz="1800" dirty="0" smtClean="0"/>
              <a:t>Framework for information</a:t>
            </a:r>
          </a:p>
          <a:p>
            <a:pPr lvl="1">
              <a:lnSpc>
                <a:spcPct val="90000"/>
              </a:lnSpc>
            </a:pPr>
            <a:r>
              <a:rPr lang="en-GB" sz="1800" dirty="0" smtClean="0"/>
              <a:t>Complex control of who can see what</a:t>
            </a:r>
          </a:p>
          <a:p>
            <a:pPr lvl="1">
              <a:lnSpc>
                <a:spcPct val="90000"/>
              </a:lnSpc>
            </a:pPr>
            <a:r>
              <a:rPr lang="en-GB" sz="1800" dirty="0" smtClean="0"/>
              <a:t>Users have a “profile” with a picture* and other personal details as they wish, including “limited profile”</a:t>
            </a:r>
          </a:p>
          <a:p>
            <a:pPr lvl="1">
              <a:lnSpc>
                <a:spcPct val="90000"/>
              </a:lnSpc>
            </a:pPr>
            <a:r>
              <a:rPr lang="en-GB" sz="1800" dirty="0" smtClean="0"/>
              <a:t>Based on “Networks”</a:t>
            </a:r>
          </a:p>
          <a:p>
            <a:pPr lvl="1">
              <a:lnSpc>
                <a:spcPct val="90000"/>
              </a:lnSpc>
            </a:pPr>
            <a:r>
              <a:rPr lang="en-GB" sz="1800" dirty="0" err="1" smtClean="0"/>
              <a:t>Facebook</a:t>
            </a:r>
            <a:r>
              <a:rPr lang="en-GB" sz="1800" dirty="0" smtClean="0"/>
              <a:t> creates a newsfeed based on what your “friends” are doing</a:t>
            </a:r>
          </a:p>
          <a:p>
            <a:pPr lvl="1">
              <a:buNone/>
            </a:pPr>
            <a:endParaRPr lang="id-ID" sz="1800" dirty="0" smtClean="0"/>
          </a:p>
          <a:p>
            <a:pPr lvl="1">
              <a:buNone/>
            </a:pPr>
            <a:r>
              <a:rPr lang="id-ID" sz="1800" dirty="0" smtClean="0"/>
              <a:t>(source:  </a:t>
            </a:r>
            <a:r>
              <a:rPr lang="id-ID" sz="1800" dirty="0" smtClean="0">
                <a:hlinkClick r:id="rId2"/>
              </a:rPr>
              <a:t>http://</a:t>
            </a:r>
            <a:r>
              <a:rPr lang="id-ID" sz="1800" i="1" dirty="0" smtClean="0">
                <a:hlinkClick r:id="rId2"/>
              </a:rPr>
              <a:t>users.ox.ac.uk/~tony/</a:t>
            </a:r>
            <a:r>
              <a:rPr lang="id-ID" sz="1800" b="1" i="1" dirty="0" smtClean="0">
                <a:hlinkClick r:id="rId2"/>
              </a:rPr>
              <a:t>facebook</a:t>
            </a:r>
            <a:r>
              <a:rPr lang="id-ID" sz="1800" i="1" dirty="0" smtClean="0">
                <a:hlinkClick r:id="rId2"/>
              </a:rPr>
              <a:t>.ppt</a:t>
            </a:r>
            <a:r>
              <a:rPr lang="id-ID" sz="1800" dirty="0" smtClean="0"/>
              <a:t>)</a:t>
            </a:r>
          </a:p>
          <a:p>
            <a:pPr lvl="1"/>
            <a:endParaRPr lang="en-US" sz="1800" dirty="0" smtClean="0"/>
          </a:p>
          <a:p>
            <a:pPr lvl="1"/>
            <a:endParaRPr lang="en-GB" dirty="0" smtClean="0"/>
          </a:p>
          <a:p>
            <a:pPr lvl="1"/>
            <a:endParaRPr lang="id-ID" dirty="0"/>
          </a:p>
        </p:txBody>
      </p:sp>
      <p:pic>
        <p:nvPicPr>
          <p:cNvPr id="8" name="Picture 7" descr="pesbuk-azis.png"/>
          <p:cNvPicPr>
            <a:picLocks noChangeAspect="1"/>
          </p:cNvPicPr>
          <p:nvPr/>
        </p:nvPicPr>
        <p:blipFill>
          <a:blip r:embed="rId3" cstate="print"/>
          <a:stretch>
            <a:fillRect/>
          </a:stretch>
        </p:blipFill>
        <p:spPr>
          <a:xfrm>
            <a:off x="2843808" y="2276872"/>
            <a:ext cx="3312368" cy="1385787"/>
          </a:xfrm>
          <a:prstGeom prst="rect">
            <a:avLst/>
          </a:prstGeom>
        </p:spPr>
      </p:pic>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down)">
                                      <p:cBhvr>
                                        <p:cTn id="17" dur="500"/>
                                        <p:tgtEl>
                                          <p:spTgt spid="5">
                                            <p:txEl>
                                              <p:pRg st="5" end="5"/>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wipe(down)">
                                      <p:cBhvr>
                                        <p:cTn id="20" dur="500"/>
                                        <p:tgtEl>
                                          <p:spTgt spid="5">
                                            <p:txEl>
                                              <p:pRg st="6" end="6"/>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wipe(down)">
                                      <p:cBhvr>
                                        <p:cTn id="23" dur="500"/>
                                        <p:tgtEl>
                                          <p:spTgt spid="5">
                                            <p:txEl>
                                              <p:pRg st="7" end="7"/>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wipe(down)">
                                      <p:cBhvr>
                                        <p:cTn id="26" dur="500"/>
                                        <p:tgtEl>
                                          <p:spTgt spid="5">
                                            <p:txEl>
                                              <p:pRg st="8" end="8"/>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wipe(down)">
                                      <p:cBhvr>
                                        <p:cTn id="29" dur="500"/>
                                        <p:tgtEl>
                                          <p:spTgt spid="5">
                                            <p:txEl>
                                              <p:pRg st="9" end="9"/>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down)">
                                      <p:cBhvr>
                                        <p:cTn id="32" dur="500"/>
                                        <p:tgtEl>
                                          <p:spTgt spid="5">
                                            <p:txEl>
                                              <p:pRg st="10" end="10"/>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Effect transition="in" filter="wipe(down)">
                                      <p:cBhvr>
                                        <p:cTn id="35"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Facebook Account Security</a:t>
            </a:r>
            <a:endParaRPr lang="id-ID" dirty="0"/>
          </a:p>
        </p:txBody>
      </p:sp>
      <p:pic>
        <p:nvPicPr>
          <p:cNvPr id="4" name="Content Placeholder 3" descr="20.png"/>
          <p:cNvPicPr>
            <a:picLocks noGrp="1" noChangeAspect="1"/>
          </p:cNvPicPr>
          <p:nvPr>
            <p:ph idx="1"/>
          </p:nvPr>
        </p:nvPicPr>
        <p:blipFill>
          <a:blip r:embed="rId2" cstate="print"/>
          <a:stretch>
            <a:fillRect/>
          </a:stretch>
        </p:blipFill>
        <p:spPr>
          <a:xfrm>
            <a:off x="1835696" y="2492896"/>
            <a:ext cx="5305425" cy="2638425"/>
          </a:xfrm>
        </p:spPr>
      </p:pic>
      <p:sp>
        <p:nvSpPr>
          <p:cNvPr id="5" name="TextBox 4"/>
          <p:cNvSpPr txBox="1"/>
          <p:nvPr/>
        </p:nvSpPr>
        <p:spPr>
          <a:xfrm>
            <a:off x="1187624" y="5733256"/>
            <a:ext cx="6562502" cy="369332"/>
          </a:xfrm>
          <a:prstGeom prst="rect">
            <a:avLst/>
          </a:prstGeom>
          <a:noFill/>
        </p:spPr>
        <p:txBody>
          <a:bodyPr wrap="none" rtlCol="0">
            <a:spAutoFit/>
          </a:bodyPr>
          <a:lstStyle/>
          <a:p>
            <a:r>
              <a:rPr lang="id-ID" dirty="0" smtClean="0"/>
              <a:t>(source: </a:t>
            </a:r>
            <a:r>
              <a:rPr lang="id-ID" dirty="0" smtClean="0">
                <a:hlinkClick r:id="rId3"/>
              </a:rPr>
              <a:t>https://www.facebook.com/help/?faq=212183815469410</a:t>
            </a:r>
            <a:r>
              <a:rPr lang="id-ID" dirty="0" smtClean="0"/>
              <a:t>)</a:t>
            </a:r>
            <a:endParaRPr lang="id-ID" dirty="0"/>
          </a:p>
        </p:txBody>
      </p:sp>
      <p:sp>
        <p:nvSpPr>
          <p:cNvPr id="6" name="Rectangle 5"/>
          <p:cNvSpPr/>
          <p:nvPr/>
        </p:nvSpPr>
        <p:spPr>
          <a:xfrm>
            <a:off x="3779912" y="1484784"/>
            <a:ext cx="1656184" cy="4508927"/>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id-ID" sz="28700" b="1" cap="all" spc="0" dirty="0" smtClean="0">
                <a:ln w="0"/>
                <a:solidFill>
                  <a:srgbClr val="FF0000"/>
                </a:solidFill>
                <a:effectLst>
                  <a:reflection blurRad="12700" stA="50000" endPos="50000" dist="5000" dir="5400000" sy="-100000" rotWithShape="0"/>
                </a:effectLst>
              </a:rPr>
              <a:t>?</a:t>
            </a:r>
            <a:endParaRPr lang="en-US" sz="28700" b="1" cap="all" spc="0" dirty="0">
              <a:ln w="0"/>
              <a:solidFill>
                <a:srgbClr val="FF0000"/>
              </a:solidFill>
              <a:effectLst>
                <a:reflection blurRad="12700" stA="50000" endPos="50000" dist="5000" dir="5400000" sy="-100000" rotWithShape="0"/>
              </a:effectLst>
            </a:endParaRP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True Story....</a:t>
            </a:r>
            <a:endParaRPr lang="id-ID" dirty="0"/>
          </a:p>
        </p:txBody>
      </p:sp>
      <p:pic>
        <p:nvPicPr>
          <p:cNvPr id="6" name="Content Placeholder 5" descr="17-a.png"/>
          <p:cNvPicPr>
            <a:picLocks noGrp="1" noChangeAspect="1"/>
          </p:cNvPicPr>
          <p:nvPr>
            <p:ph idx="1"/>
          </p:nvPr>
        </p:nvPicPr>
        <p:blipFill>
          <a:blip r:embed="rId2" cstate="print"/>
          <a:stretch>
            <a:fillRect/>
          </a:stretch>
        </p:blipFill>
        <p:spPr>
          <a:xfrm>
            <a:off x="395536" y="2060848"/>
            <a:ext cx="4524375" cy="3028950"/>
          </a:xfrm>
        </p:spPr>
      </p:pic>
      <p:pic>
        <p:nvPicPr>
          <p:cNvPr id="7" name="Picture 6" descr="17-b.png"/>
          <p:cNvPicPr>
            <a:picLocks noChangeAspect="1"/>
          </p:cNvPicPr>
          <p:nvPr/>
        </p:nvPicPr>
        <p:blipFill>
          <a:blip r:embed="rId3" cstate="print"/>
          <a:stretch>
            <a:fillRect/>
          </a:stretch>
        </p:blipFill>
        <p:spPr>
          <a:xfrm>
            <a:off x="971600" y="3068960"/>
            <a:ext cx="4752975" cy="2381250"/>
          </a:xfrm>
          <a:prstGeom prst="rect">
            <a:avLst/>
          </a:prstGeom>
        </p:spPr>
      </p:pic>
      <p:pic>
        <p:nvPicPr>
          <p:cNvPr id="8" name="Picture 7" descr="17-c.png"/>
          <p:cNvPicPr>
            <a:picLocks noChangeAspect="1"/>
          </p:cNvPicPr>
          <p:nvPr/>
        </p:nvPicPr>
        <p:blipFill>
          <a:blip r:embed="rId4" cstate="print"/>
          <a:stretch>
            <a:fillRect/>
          </a:stretch>
        </p:blipFill>
        <p:spPr>
          <a:xfrm>
            <a:off x="1547664" y="3429000"/>
            <a:ext cx="3895725" cy="2543175"/>
          </a:xfrm>
          <a:prstGeom prst="rect">
            <a:avLst/>
          </a:prstGeom>
        </p:spPr>
      </p:pic>
      <p:pic>
        <p:nvPicPr>
          <p:cNvPr id="11" name="Picture 10" descr="17-f.png"/>
          <p:cNvPicPr>
            <a:picLocks noChangeAspect="1"/>
          </p:cNvPicPr>
          <p:nvPr/>
        </p:nvPicPr>
        <p:blipFill>
          <a:blip r:embed="rId5" cstate="print"/>
          <a:stretch>
            <a:fillRect/>
          </a:stretch>
        </p:blipFill>
        <p:spPr>
          <a:xfrm>
            <a:off x="4644008" y="2132856"/>
            <a:ext cx="4000500" cy="3762375"/>
          </a:xfrm>
          <a:prstGeom prst="rect">
            <a:avLst/>
          </a:prstGeom>
        </p:spPr>
      </p:pic>
      <p:pic>
        <p:nvPicPr>
          <p:cNvPr id="12" name="Picture 11" descr="19.jpg"/>
          <p:cNvPicPr>
            <a:picLocks noChangeAspect="1"/>
          </p:cNvPicPr>
          <p:nvPr/>
        </p:nvPicPr>
        <p:blipFill>
          <a:blip r:embed="rId6" cstate="print"/>
          <a:stretch>
            <a:fillRect/>
          </a:stretch>
        </p:blipFill>
        <p:spPr>
          <a:xfrm>
            <a:off x="1547664" y="2348880"/>
            <a:ext cx="5619750" cy="3038475"/>
          </a:xfrm>
          <a:prstGeom prst="rect">
            <a:avLst/>
          </a:prstGeom>
        </p:spPr>
      </p:pic>
      <p:sp>
        <p:nvSpPr>
          <p:cNvPr id="13" name="Multiply 12"/>
          <p:cNvSpPr/>
          <p:nvPr/>
        </p:nvSpPr>
        <p:spPr>
          <a:xfrm>
            <a:off x="-252536" y="881336"/>
            <a:ext cx="9145016" cy="597666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Let’s Start The Game</a:t>
            </a:r>
            <a:endParaRPr lang="id-ID" dirty="0"/>
          </a:p>
        </p:txBody>
      </p:sp>
      <p:pic>
        <p:nvPicPr>
          <p:cNvPr id="4" name="Content Placeholder 3" descr="18.jpg"/>
          <p:cNvPicPr>
            <a:picLocks noGrp="1" noChangeAspect="1"/>
          </p:cNvPicPr>
          <p:nvPr>
            <p:ph idx="1"/>
          </p:nvPr>
        </p:nvPicPr>
        <p:blipFill>
          <a:blip r:embed="rId2" cstate="print"/>
          <a:stretch>
            <a:fillRect/>
          </a:stretch>
        </p:blipFill>
        <p:spPr>
          <a:xfrm>
            <a:off x="1466850" y="2047081"/>
            <a:ext cx="6210300" cy="4165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Proof of Concept! (Identification)</a:t>
            </a:r>
            <a:endParaRPr lang="id-ID" dirty="0"/>
          </a:p>
        </p:txBody>
      </p:sp>
      <p:pic>
        <p:nvPicPr>
          <p:cNvPr id="8" name="Content Placeholder 7" descr="1.png"/>
          <p:cNvPicPr>
            <a:picLocks noGrp="1" noChangeAspect="1"/>
          </p:cNvPicPr>
          <p:nvPr>
            <p:ph idx="1"/>
          </p:nvPr>
        </p:nvPicPr>
        <p:blipFill>
          <a:blip r:embed="rId2" cstate="print"/>
          <a:stretch>
            <a:fillRect/>
          </a:stretch>
        </p:blipFill>
        <p:spPr>
          <a:xfrm>
            <a:off x="755576" y="1988840"/>
            <a:ext cx="7582823" cy="4392489"/>
          </a:xfrm>
        </p:spPr>
      </p:pic>
      <p:pic>
        <p:nvPicPr>
          <p:cNvPr id="9" name="Picture 8" descr="2.png"/>
          <p:cNvPicPr>
            <a:picLocks noChangeAspect="1"/>
          </p:cNvPicPr>
          <p:nvPr/>
        </p:nvPicPr>
        <p:blipFill>
          <a:blip r:embed="rId3" cstate="print"/>
          <a:stretch>
            <a:fillRect/>
          </a:stretch>
        </p:blipFill>
        <p:spPr>
          <a:xfrm>
            <a:off x="1691680" y="2276872"/>
            <a:ext cx="5924550" cy="3857625"/>
          </a:xfrm>
          <a:prstGeom prst="rect">
            <a:avLst/>
          </a:prstGeom>
        </p:spPr>
      </p:pic>
      <p:pic>
        <p:nvPicPr>
          <p:cNvPr id="10" name="Picture 9" descr="3.png"/>
          <p:cNvPicPr>
            <a:picLocks noChangeAspect="1"/>
          </p:cNvPicPr>
          <p:nvPr/>
        </p:nvPicPr>
        <p:blipFill>
          <a:blip r:embed="rId4" cstate="print"/>
          <a:stretch>
            <a:fillRect/>
          </a:stretch>
        </p:blipFill>
        <p:spPr>
          <a:xfrm>
            <a:off x="1259632" y="3212976"/>
            <a:ext cx="6677025" cy="2095500"/>
          </a:xfrm>
          <a:prstGeom prst="rect">
            <a:avLst/>
          </a:prstGeom>
        </p:spPr>
      </p:pic>
    </p:spTree>
  </p:cSld>
  <p:clrMapOvr>
    <a:masterClrMapping/>
  </p:clrMapOvr>
  <p:transition advClick="0">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Proof of Concept! (Penetration)</a:t>
            </a:r>
            <a:endParaRPr lang="id-ID" dirty="0"/>
          </a:p>
        </p:txBody>
      </p:sp>
      <p:pic>
        <p:nvPicPr>
          <p:cNvPr id="4" name="Content Placeholder 3" descr="4.png"/>
          <p:cNvPicPr>
            <a:picLocks noGrp="1" noChangeAspect="1"/>
          </p:cNvPicPr>
          <p:nvPr>
            <p:ph idx="1"/>
          </p:nvPr>
        </p:nvPicPr>
        <p:blipFill>
          <a:blip r:embed="rId2" cstate="print"/>
          <a:stretch>
            <a:fillRect/>
          </a:stretch>
        </p:blipFill>
        <p:spPr>
          <a:xfrm>
            <a:off x="395536" y="1916832"/>
            <a:ext cx="5721812" cy="4389437"/>
          </a:xfrm>
        </p:spPr>
      </p:pic>
      <p:pic>
        <p:nvPicPr>
          <p:cNvPr id="7" name="Picture 6" descr="6.png"/>
          <p:cNvPicPr>
            <a:picLocks noChangeAspect="1"/>
          </p:cNvPicPr>
          <p:nvPr/>
        </p:nvPicPr>
        <p:blipFill>
          <a:blip r:embed="rId3" cstate="print"/>
          <a:stretch>
            <a:fillRect/>
          </a:stretch>
        </p:blipFill>
        <p:spPr>
          <a:xfrm>
            <a:off x="1619672" y="1772816"/>
            <a:ext cx="5314950" cy="4819650"/>
          </a:xfrm>
          <a:prstGeom prst="rect">
            <a:avLst/>
          </a:prstGeom>
        </p:spPr>
      </p:pic>
      <p:pic>
        <p:nvPicPr>
          <p:cNvPr id="8" name="Picture 7" descr="7.png"/>
          <p:cNvPicPr>
            <a:picLocks noChangeAspect="1"/>
          </p:cNvPicPr>
          <p:nvPr/>
        </p:nvPicPr>
        <p:blipFill>
          <a:blip r:embed="rId4" cstate="print"/>
          <a:stretch>
            <a:fillRect/>
          </a:stretch>
        </p:blipFill>
        <p:spPr>
          <a:xfrm>
            <a:off x="1043608" y="2564904"/>
            <a:ext cx="5810250" cy="2790825"/>
          </a:xfrm>
          <a:prstGeom prst="rect">
            <a:avLst/>
          </a:prstGeom>
        </p:spPr>
      </p:pic>
      <p:pic>
        <p:nvPicPr>
          <p:cNvPr id="9" name="Picture 8" descr="8.png"/>
          <p:cNvPicPr>
            <a:picLocks noChangeAspect="1"/>
          </p:cNvPicPr>
          <p:nvPr/>
        </p:nvPicPr>
        <p:blipFill>
          <a:blip r:embed="rId5" cstate="print"/>
          <a:stretch>
            <a:fillRect/>
          </a:stretch>
        </p:blipFill>
        <p:spPr>
          <a:xfrm>
            <a:off x="3131840" y="2276872"/>
            <a:ext cx="5305425" cy="3486150"/>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smtClean="0"/>
              <a:t>Proof of Concept! (Penetration)</a:t>
            </a:r>
            <a:endParaRPr lang="id-ID" dirty="0"/>
          </a:p>
        </p:txBody>
      </p:sp>
      <p:pic>
        <p:nvPicPr>
          <p:cNvPr id="16" name="Content Placeholder 15" descr="14.png"/>
          <p:cNvPicPr>
            <a:picLocks noGrp="1" noChangeAspect="1"/>
          </p:cNvPicPr>
          <p:nvPr>
            <p:ph idx="1"/>
          </p:nvPr>
        </p:nvPicPr>
        <p:blipFill>
          <a:blip r:embed="rId2" cstate="print"/>
          <a:stretch>
            <a:fillRect/>
          </a:stretch>
        </p:blipFill>
        <p:spPr>
          <a:xfrm>
            <a:off x="395536" y="2132856"/>
            <a:ext cx="5334000" cy="2133600"/>
          </a:xfrm>
        </p:spPr>
      </p:pic>
      <p:pic>
        <p:nvPicPr>
          <p:cNvPr id="17" name="Picture 16" descr="11.png"/>
          <p:cNvPicPr>
            <a:picLocks noChangeAspect="1"/>
          </p:cNvPicPr>
          <p:nvPr/>
        </p:nvPicPr>
        <p:blipFill>
          <a:blip r:embed="rId3" cstate="print"/>
          <a:stretch>
            <a:fillRect/>
          </a:stretch>
        </p:blipFill>
        <p:spPr>
          <a:xfrm>
            <a:off x="827584" y="2636912"/>
            <a:ext cx="5324475" cy="2028825"/>
          </a:xfrm>
          <a:prstGeom prst="rect">
            <a:avLst/>
          </a:prstGeom>
        </p:spPr>
      </p:pic>
      <p:pic>
        <p:nvPicPr>
          <p:cNvPr id="6" name="Picture 5" descr="22.png"/>
          <p:cNvPicPr>
            <a:picLocks noChangeAspect="1"/>
          </p:cNvPicPr>
          <p:nvPr/>
        </p:nvPicPr>
        <p:blipFill>
          <a:blip r:embed="rId4" cstate="print"/>
          <a:stretch>
            <a:fillRect/>
          </a:stretch>
        </p:blipFill>
        <p:spPr>
          <a:xfrm>
            <a:off x="1331640" y="2924944"/>
            <a:ext cx="6048672" cy="3477373"/>
          </a:xfrm>
          <a:prstGeom prst="rect">
            <a:avLst/>
          </a:prstGeom>
        </p:spPr>
      </p:pic>
      <p:pic>
        <p:nvPicPr>
          <p:cNvPr id="7" name="Picture 6" descr="23.png"/>
          <p:cNvPicPr>
            <a:picLocks noChangeAspect="1"/>
          </p:cNvPicPr>
          <p:nvPr/>
        </p:nvPicPr>
        <p:blipFill>
          <a:blip r:embed="rId5" cstate="print"/>
          <a:stretch>
            <a:fillRect/>
          </a:stretch>
        </p:blipFill>
        <p:spPr>
          <a:xfrm>
            <a:off x="2915816" y="3068960"/>
            <a:ext cx="5476875" cy="1438275"/>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1+#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560</TotalTime>
  <Words>262</Words>
  <Application>Microsoft Office PowerPoint</Application>
  <PresentationFormat>On-screen Show (4:3)</PresentationFormat>
  <Paragraphs>55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Owned Exposed  How I hack `Hacker` Facebook Account</vt:lpstr>
      <vt:lpstr>Social Network &amp; Facebook</vt:lpstr>
      <vt:lpstr>Social Network &amp; Facebook</vt:lpstr>
      <vt:lpstr>Facebook Account Security</vt:lpstr>
      <vt:lpstr>True Story....</vt:lpstr>
      <vt:lpstr>Let’s Start The Game</vt:lpstr>
      <vt:lpstr>Proof of Concept! (Identification)</vt:lpstr>
      <vt:lpstr>Proof of Concept! (Penetration)</vt:lpstr>
      <vt:lpstr>Proof of Concept! (Penetration)</vt:lpstr>
      <vt:lpstr>Proof of Concept! (Penetration)</vt:lpstr>
      <vt:lpstr>Proof of Concept! (Owned)</vt:lpstr>
      <vt:lpstr>Can We Prevent This?</vt:lpstr>
      <vt:lpstr>So?</vt:lpstr>
      <vt:lpstr>Video Demo</vt:lpstr>
      <vt:lpstr>Heil Indonesian Hacker’s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Owned Exposed  How Do I hack `Hacker` facebook Account</dc:title>
  <dc:creator>Budi Khoirudin</dc:creator>
  <cp:lastModifiedBy>Budi Khoirudin</cp:lastModifiedBy>
  <cp:revision>199</cp:revision>
  <dcterms:created xsi:type="dcterms:W3CDTF">2011-06-13T03:33:29Z</dcterms:created>
  <dcterms:modified xsi:type="dcterms:W3CDTF">2011-07-14T23:26:39Z</dcterms:modified>
</cp:coreProperties>
</file>