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83" r:id="rId4"/>
    <p:sldId id="271" r:id="rId5"/>
    <p:sldId id="272" r:id="rId6"/>
    <p:sldId id="279" r:id="rId7"/>
    <p:sldId id="280" r:id="rId8"/>
    <p:sldId id="282" r:id="rId9"/>
    <p:sldId id="269" r:id="rId10"/>
    <p:sldId id="27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24"/>
    <a:srgbClr val="0B082E"/>
    <a:srgbClr val="0078F7"/>
    <a:srgbClr val="002852"/>
    <a:srgbClr val="001429"/>
    <a:srgbClr val="F7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7662" autoAdjust="0"/>
  </p:normalViewPr>
  <p:slideViewPr>
    <p:cSldViewPr snapToGrid="0">
      <p:cViewPr varScale="1">
        <p:scale>
          <a:sx n="97" d="100"/>
          <a:sy n="97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332AA-36E7-4ECB-A7EF-F47766F54705}" type="datetimeFigureOut">
              <a:rPr lang="hu-HU" smtClean="0"/>
              <a:t>2023. 06. 08.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1C36F-F523-4E6B-A501-26EC36B638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286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0.5 perc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30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lipart, design, illustration&#10;&#10;Description automatically generated">
            <a:extLst>
              <a:ext uri="{FF2B5EF4-FFF2-40B4-BE49-F238E27FC236}">
                <a16:creationId xmlns:a16="http://schemas.microsoft.com/office/drawing/2014/main" id="{CDFE58A2-9E64-4D4D-B64F-CB786AD2F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762" t="7741" r="14058" b="36108"/>
          <a:stretch/>
        </p:blipFill>
        <p:spPr>
          <a:xfrm>
            <a:off x="0" y="2455951"/>
            <a:ext cx="2287599" cy="4402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041" y="468834"/>
            <a:ext cx="6022177" cy="3124200"/>
          </a:xfrm>
        </p:spPr>
        <p:txBody>
          <a:bodyPr anchor="ctr">
            <a:noAutofit/>
          </a:bodyPr>
          <a:lstStyle>
            <a:lvl1pPr algn="ctr">
              <a:defRPr sz="8000" spc="-170" baseline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042" y="3766209"/>
            <a:ext cx="6022176" cy="211071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none" spc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2023-06-08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screenshot, circle, colorfulness, art&#10;&#10;Description automatically generated">
            <a:extLst>
              <a:ext uri="{FF2B5EF4-FFF2-40B4-BE49-F238E27FC236}">
                <a16:creationId xmlns:a16="http://schemas.microsoft.com/office/drawing/2014/main" id="{578F7A80-3F8F-7DCB-DD57-EADFEA6B7F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7320" r="52723"/>
          <a:stretch/>
        </p:blipFill>
        <p:spPr>
          <a:xfrm>
            <a:off x="9380982" y="-1"/>
            <a:ext cx="2811018" cy="49843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2023-06-08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2023-06-08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2023-06-08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rgbClr val="001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2023-06-08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 userDrawn="1"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u-HU" dirty="0"/>
            </a:p>
          </p:txBody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7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u-HU" dirty="0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2023-06-08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2023-06-08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2023-06-08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2023-06-08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2023-06-08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2023-06-08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lipart, design, illustration&#10;&#10;Description automatically generated">
            <a:extLst>
              <a:ext uri="{FF2B5EF4-FFF2-40B4-BE49-F238E27FC236}">
                <a16:creationId xmlns:a16="http://schemas.microsoft.com/office/drawing/2014/main" id="{984833AD-CAA9-72EF-06D9-DED2A4F24F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56762" t="7741" r="14058" b="36108"/>
          <a:stretch/>
        </p:blipFill>
        <p:spPr>
          <a:xfrm>
            <a:off x="1" y="3781425"/>
            <a:ext cx="1598794" cy="307657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2975" y="382385"/>
            <a:ext cx="9863091" cy="846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975" y="1743075"/>
            <a:ext cx="9863091" cy="413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96344" y="5952071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2023-06-08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2975" y="6373013"/>
            <a:ext cx="6890685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6667" y="6373013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screenshot, circle, colorfulness, art&#10;&#10;Description automatically generated">
            <a:extLst>
              <a:ext uri="{FF2B5EF4-FFF2-40B4-BE49-F238E27FC236}">
                <a16:creationId xmlns:a16="http://schemas.microsoft.com/office/drawing/2014/main" id="{F5A1C3BB-D749-6966-236F-E394E128DD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-1" t="27320" r="56803"/>
          <a:stretch/>
        </p:blipFill>
        <p:spPr>
          <a:xfrm>
            <a:off x="10476038" y="0"/>
            <a:ext cx="1713002" cy="33242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cap="none" spc="-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rgbClr val="0B082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2000" kern="1200">
          <a:solidFill>
            <a:srgbClr val="0B082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0B082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rgbClr val="0B082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0B082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33DA31-4761-4581-B901-E07A575B0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132" y="533400"/>
            <a:ext cx="6585735" cy="3724275"/>
          </a:xfrm>
        </p:spPr>
        <p:txBody>
          <a:bodyPr anchor="t"/>
          <a:lstStyle/>
          <a:p>
            <a:pPr algn="ctr"/>
            <a:r>
              <a:rPr lang="hu-HU" sz="5000" dirty="0" err="1"/>
              <a:t>Microservices</a:t>
            </a:r>
            <a:r>
              <a:rPr lang="hu-HU" sz="5000" dirty="0"/>
              <a:t> architektúrájú alkalmazás fejlesztése </a:t>
            </a:r>
            <a:r>
              <a:rPr lang="en-US" sz="5000" dirty="0"/>
              <a:t>Node.js</a:t>
            </a:r>
            <a:r>
              <a:rPr lang="hu-HU" sz="5000" dirty="0"/>
              <a:t> környezetben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2633A4-5BD9-4BEF-A1D3-FCAF0841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534" y="3780889"/>
            <a:ext cx="6030930" cy="2277011"/>
          </a:xfrm>
        </p:spPr>
        <p:txBody>
          <a:bodyPr>
            <a:noAutofit/>
          </a:bodyPr>
          <a:lstStyle/>
          <a:p>
            <a:pPr algn="ctr">
              <a:spcAft>
                <a:spcPts val="1800"/>
              </a:spcAft>
            </a:pPr>
            <a:r>
              <a:rPr lang="hu-HU" sz="2400" b="0" dirty="0"/>
              <a:t>Piller Trisztán</a:t>
            </a:r>
          </a:p>
          <a:p>
            <a:pPr algn="ctr">
              <a:spcBef>
                <a:spcPts val="0"/>
              </a:spcBef>
            </a:pPr>
            <a:r>
              <a:rPr lang="hu-HU" sz="2400" b="0" dirty="0"/>
              <a:t>Mérnökinformatikus </a:t>
            </a:r>
            <a:r>
              <a:rPr lang="en-US" sz="2400" b="0" dirty="0"/>
              <a:t>M</a:t>
            </a:r>
            <a:r>
              <a:rPr lang="hu-HU" sz="2400" b="0" dirty="0" err="1"/>
              <a:t>Sc</a:t>
            </a:r>
            <a:endParaRPr lang="hu-HU" sz="2400" b="0" dirty="0"/>
          </a:p>
          <a:p>
            <a:pPr algn="ctr">
              <a:spcBef>
                <a:spcPts val="0"/>
              </a:spcBef>
            </a:pPr>
            <a:r>
              <a:rPr lang="en-US" sz="2400" b="0" dirty="0" err="1"/>
              <a:t>Önálló</a:t>
            </a:r>
            <a:r>
              <a:rPr lang="en-US" sz="2400" b="0" dirty="0"/>
              <a:t> </a:t>
            </a:r>
            <a:r>
              <a:rPr lang="en-US" sz="2400" b="0" dirty="0" err="1"/>
              <a:t>laboratórium</a:t>
            </a:r>
            <a:r>
              <a:rPr lang="en-US" sz="2400" b="0" dirty="0"/>
              <a:t> 1</a:t>
            </a:r>
            <a:endParaRPr lang="hu-HU" sz="2400" b="0" dirty="0"/>
          </a:p>
          <a:p>
            <a:pPr algn="ctr">
              <a:spcBef>
                <a:spcPts val="0"/>
              </a:spcBef>
            </a:pPr>
            <a:r>
              <a:rPr lang="hu-HU" sz="2400" b="0" dirty="0"/>
              <a:t>Konzulens: Tóth Tibor</a:t>
            </a:r>
          </a:p>
          <a:p>
            <a:pPr algn="ctr">
              <a:spcBef>
                <a:spcPts val="0"/>
              </a:spcBef>
            </a:pPr>
            <a:r>
              <a:rPr lang="hu-HU" sz="2400" b="0" dirty="0"/>
              <a:t>2023. 0</a:t>
            </a:r>
            <a:r>
              <a:rPr lang="en-US" sz="2400" b="0" dirty="0"/>
              <a:t>6</a:t>
            </a:r>
            <a:r>
              <a:rPr lang="hu-HU" sz="2400" b="0" dirty="0"/>
              <a:t>. </a:t>
            </a:r>
            <a:r>
              <a:rPr lang="en-US" sz="2400" b="0" dirty="0"/>
              <a:t>08</a:t>
            </a:r>
            <a:r>
              <a:rPr lang="hu-HU" sz="2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94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B790E9-C7E8-3D24-7861-424E29C2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9BE78-1CA8-3B3F-0F96-48C29696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95" y="1527749"/>
            <a:ext cx="10015477" cy="1461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858F6-DABC-488A-18B5-61B171E2D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06" y="2890961"/>
            <a:ext cx="5110794" cy="3584654"/>
          </a:xfrm>
          <a:prstGeom prst="rect">
            <a:avLst/>
          </a:prstGeom>
          <a:ln>
            <a:solidFill>
              <a:srgbClr val="FF9524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5D032A-4635-0BB8-A5F0-317198FC8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975" y="3682458"/>
            <a:ext cx="6278866" cy="2257109"/>
          </a:xfrm>
          <a:prstGeom prst="rect">
            <a:avLst/>
          </a:prstGeom>
          <a:ln>
            <a:solidFill>
              <a:srgbClr val="FF9524"/>
            </a:solidFill>
          </a:ln>
        </p:spPr>
      </p:pic>
    </p:spTree>
    <p:extLst>
      <p:ext uri="{BB962C8B-B14F-4D97-AF65-F5344CB8AC3E}">
        <p14:creationId xmlns:p14="http://schemas.microsoft.com/office/powerpoint/2010/main" val="426220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8C4BDD-0748-4AF3-86A2-8CB49803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492" y="1404991"/>
            <a:ext cx="7733016" cy="34813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hu-HU" sz="5400" dirty="0"/>
              <a:t>Köszönöm a figyelmet!</a:t>
            </a:r>
            <a:br>
              <a:rPr lang="hu-HU" sz="5400" dirty="0"/>
            </a:br>
            <a:br>
              <a:rPr lang="hu-HU" sz="1600" dirty="0"/>
            </a:br>
            <a:r>
              <a:rPr lang="hu-HU" sz="4000" dirty="0"/>
              <a:t>Kérdések?</a:t>
            </a:r>
          </a:p>
        </p:txBody>
      </p:sp>
    </p:spTree>
    <p:extLst>
      <p:ext uri="{BB962C8B-B14F-4D97-AF65-F5344CB8AC3E}">
        <p14:creationId xmlns:p14="http://schemas.microsoft.com/office/powerpoint/2010/main" val="215458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20FDF5-E0C3-10FB-45AC-9D9E8D48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Specifikáció</a:t>
            </a:r>
            <a:r>
              <a:rPr lang="en-US" sz="5400" dirty="0"/>
              <a:t> 1.</a:t>
            </a:r>
            <a:endParaRPr lang="hu-HU" sz="5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D6745A-F94E-9415-1EC9-A08CC729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489" y="1614103"/>
            <a:ext cx="4736386" cy="565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/>
              <a:t>Funkcionális követelmények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92F74-1BB6-07AE-0E5E-1AA004825DBE}"/>
              </a:ext>
            </a:extLst>
          </p:cNvPr>
          <p:cNvSpPr txBox="1"/>
          <p:nvPr/>
        </p:nvSpPr>
        <p:spPr>
          <a:xfrm>
            <a:off x="1594489" y="2271250"/>
            <a:ext cx="9132505" cy="224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Kezdő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munkafolyamat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a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felvételizők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listájának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összeállítása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Félvételizőnek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kiküldhető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meghívót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emailben</a:t>
            </a: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felvételiző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rendszerbe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be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kell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regisztráljon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ezután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</a:rPr>
              <a:t>L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ezáró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munkafolyamat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a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bírálás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[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nem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implementálva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35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20FDF5-E0C3-10FB-45AC-9D9E8D48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Specifikáció</a:t>
            </a:r>
            <a:r>
              <a:rPr lang="en-US" sz="5400" dirty="0"/>
              <a:t> 2.</a:t>
            </a:r>
            <a:endParaRPr lang="hu-HU" sz="5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D6745A-F94E-9415-1EC9-A08CC729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489" y="1614103"/>
            <a:ext cx="4736386" cy="565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/>
              <a:t>Funkcionális követelmények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E84553DB-610A-8AF9-5D9F-03672E936C6C}"/>
              </a:ext>
            </a:extLst>
          </p:cNvPr>
          <p:cNvSpPr txBox="1">
            <a:spLocks/>
          </p:cNvSpPr>
          <p:nvPr/>
        </p:nvSpPr>
        <p:spPr>
          <a:xfrm>
            <a:off x="1594489" y="4111803"/>
            <a:ext cx="7161088" cy="177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b="1" dirty="0"/>
              <a:t>Nemfunkcionális követelmények</a:t>
            </a:r>
          </a:p>
          <a:p>
            <a:r>
              <a:rPr lang="hu-HU" dirty="0"/>
              <a:t>Mikroszolgáltatások</a:t>
            </a:r>
          </a:p>
          <a:p>
            <a:r>
              <a:rPr lang="en-US" dirty="0" err="1"/>
              <a:t>Dapr</a:t>
            </a:r>
            <a:endParaRPr lang="hu-HU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BB119EC8-B920-729B-D45C-2FB83E75EEB6}"/>
              </a:ext>
            </a:extLst>
          </p:cNvPr>
          <p:cNvSpPr txBox="1">
            <a:spLocks/>
          </p:cNvSpPr>
          <p:nvPr/>
        </p:nvSpPr>
        <p:spPr>
          <a:xfrm>
            <a:off x="7008138" y="2179721"/>
            <a:ext cx="3494877" cy="1932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Extrák</a:t>
            </a:r>
            <a:endParaRPr lang="en-US" dirty="0"/>
          </a:p>
          <a:p>
            <a:pPr lvl="1"/>
            <a:r>
              <a:rPr lang="en-US" dirty="0"/>
              <a:t>Messaging</a:t>
            </a:r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084E45CC-D3A8-2E47-442B-13C33F018028}"/>
              </a:ext>
            </a:extLst>
          </p:cNvPr>
          <p:cNvSpPr txBox="1">
            <a:spLocks/>
          </p:cNvSpPr>
          <p:nvPr/>
        </p:nvSpPr>
        <p:spPr>
          <a:xfrm>
            <a:off x="1594489" y="2104487"/>
            <a:ext cx="3256908" cy="289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Alapok</a:t>
            </a:r>
            <a:endParaRPr lang="en-US" dirty="0"/>
          </a:p>
          <a:p>
            <a:pPr lvl="1"/>
            <a:r>
              <a:rPr lang="en-US" dirty="0"/>
              <a:t>Candidate</a:t>
            </a:r>
          </a:p>
          <a:p>
            <a:pPr lvl="1"/>
            <a:r>
              <a:rPr lang="en-US" dirty="0"/>
              <a:t>Invite</a:t>
            </a:r>
          </a:p>
          <a:p>
            <a:pPr lvl="1"/>
            <a:r>
              <a:rPr lang="en-US" dirty="0"/>
              <a:t>Period</a:t>
            </a:r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C5B7AEC6-30AF-496A-6C41-CB9528838997}"/>
              </a:ext>
            </a:extLst>
          </p:cNvPr>
          <p:cNvSpPr txBox="1">
            <a:spLocks/>
          </p:cNvSpPr>
          <p:nvPr/>
        </p:nvSpPr>
        <p:spPr>
          <a:xfrm>
            <a:off x="3628771" y="2654739"/>
            <a:ext cx="3256908" cy="120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rgbClr val="0B082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Emailek</a:t>
            </a:r>
            <a:endParaRPr lang="hu-HU" dirty="0"/>
          </a:p>
          <a:p>
            <a:pPr lvl="1"/>
            <a:r>
              <a:rPr lang="en-US" dirty="0" err="1"/>
              <a:t>AuthSCH</a:t>
            </a:r>
            <a:r>
              <a:rPr lang="hu-HU" dirty="0"/>
              <a:t> </a:t>
            </a:r>
            <a:r>
              <a:rPr lang="hu-HU" dirty="0" err="1"/>
              <a:t>autentikáció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233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B790E9-C7E8-3D24-7861-424E29C2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75" y="372111"/>
            <a:ext cx="9863091" cy="846340"/>
          </a:xfrm>
        </p:spPr>
        <p:txBody>
          <a:bodyPr>
            <a:normAutofit/>
          </a:bodyPr>
          <a:lstStyle/>
          <a:p>
            <a:r>
              <a:rPr lang="en-US" dirty="0" err="1"/>
              <a:t>Felülnézeti</a:t>
            </a:r>
            <a:r>
              <a:rPr lang="en-US" dirty="0"/>
              <a:t> </a:t>
            </a:r>
            <a:r>
              <a:rPr lang="en-US" dirty="0" err="1"/>
              <a:t>terv</a:t>
            </a:r>
            <a:endParaRPr lang="hu-HU" dirty="0"/>
          </a:p>
        </p:txBody>
      </p:sp>
      <p:pic>
        <p:nvPicPr>
          <p:cNvPr id="4" name="Picture 3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AB8D990E-BBD0-8281-C957-3451F6F31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07" y="1456576"/>
            <a:ext cx="78200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1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B790E9-C7E8-3D24-7861-424E29C2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58" y="158568"/>
            <a:ext cx="9863091" cy="846340"/>
          </a:xfrm>
        </p:spPr>
        <p:txBody>
          <a:bodyPr>
            <a:normAutofit/>
          </a:bodyPr>
          <a:lstStyle/>
          <a:p>
            <a:r>
              <a:rPr lang="en-US" dirty="0"/>
              <a:t>Messaging: </a:t>
            </a:r>
            <a:r>
              <a:rPr lang="en-US" dirty="0" err="1"/>
              <a:t>emailezés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A1EEB-68F6-9AD9-B9A4-B282DC54A02C}"/>
              </a:ext>
            </a:extLst>
          </p:cNvPr>
          <p:cNvSpPr txBox="1"/>
          <p:nvPr/>
        </p:nvSpPr>
        <p:spPr>
          <a:xfrm>
            <a:off x="804677" y="1169124"/>
            <a:ext cx="8507457" cy="487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DaprServer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 ... })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mailingService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MailingService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5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3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pubsub</a:t>
            </a:r>
            <a:r>
              <a:rPr lang="en-US" sz="13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3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emailpubsub</a:t>
            </a:r>
            <a:r>
              <a:rPr 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'emails'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en-US" sz="135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invites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5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periodTitle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successfulEmails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3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5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invites</a:t>
            </a:r>
            <a:r>
              <a:rPr lang="en-US" sz="13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invite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generatedHtml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mailingService</a:t>
            </a:r>
            <a:r>
              <a:rPr lang="en-US" sz="13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generateMail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invite</a:t>
            </a:r>
            <a:r>
              <a:rPr lang="en-US" sz="13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supposedFirstName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periodTitle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loginLink</a:t>
            </a:r>
            <a:r>
              <a:rPr lang="en-US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35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/login`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registerLink</a:t>
            </a:r>
            <a:r>
              <a:rPr lang="en-US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35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/register/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invite</a:t>
            </a:r>
            <a:r>
              <a:rPr lang="en-US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}, </a:t>
            </a:r>
            <a:r>
              <a:rPr 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'candidate'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wasSuccessful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mailingService</a:t>
            </a:r>
            <a:r>
              <a:rPr lang="en-US" sz="13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sendMail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to: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invite</a:t>
            </a:r>
            <a:r>
              <a:rPr lang="en-US" sz="13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supposedEmail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subject: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3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Szakkollégiumi</a:t>
            </a:r>
            <a:r>
              <a:rPr 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Felvételi</a:t>
            </a:r>
            <a:r>
              <a:rPr lang="en-US" sz="13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html: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generatedHtml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wasSuccessful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invite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sz="135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}))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successfulEmails</a:t>
            </a:r>
            <a:r>
              <a:rPr lang="en-US" sz="13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</a:t>
            </a:r>
            <a:b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3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3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FBB84-A62A-32D6-2B58-BBEAF7E8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912" y="3456504"/>
            <a:ext cx="3111653" cy="1307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5068ED-7919-BF76-BCEE-997E25DA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039" y="4723383"/>
            <a:ext cx="1133633" cy="409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ABC7D5-5588-85AD-4024-33DCDD386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560" y="2339099"/>
            <a:ext cx="2817218" cy="101537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F36BC3-7C3A-E2A3-4E50-B17BAA8BE20D}"/>
              </a:ext>
            </a:extLst>
          </p:cNvPr>
          <p:cNvCxnSpPr>
            <a:cxnSpLocks/>
          </p:cNvCxnSpPr>
          <p:nvPr/>
        </p:nvCxnSpPr>
        <p:spPr>
          <a:xfrm>
            <a:off x="6438900" y="2563968"/>
            <a:ext cx="2053147" cy="137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9F5F63-2DC0-4F03-977C-25AA430D91A3}"/>
              </a:ext>
            </a:extLst>
          </p:cNvPr>
          <p:cNvCxnSpPr>
            <a:cxnSpLocks/>
          </p:cNvCxnSpPr>
          <p:nvPr/>
        </p:nvCxnSpPr>
        <p:spPr>
          <a:xfrm>
            <a:off x="6648450" y="3779203"/>
            <a:ext cx="172246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Redis, original, wordmark, logo Icon in Devicon">
            <a:extLst>
              <a:ext uri="{FF2B5EF4-FFF2-40B4-BE49-F238E27FC236}">
                <a16:creationId xmlns:a16="http://schemas.microsoft.com/office/drawing/2014/main" id="{EAE3282A-4DFB-BBD6-72BD-58298E55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576" y="1585626"/>
            <a:ext cx="560337" cy="56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87BE4D-0228-EB0A-8992-7F580F71B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596" y="968080"/>
            <a:ext cx="1457212" cy="10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87C265-F2DC-5F0D-B36B-73CB8C55329A}"/>
              </a:ext>
            </a:extLst>
          </p:cNvPr>
          <p:cNvCxnSpPr>
            <a:cxnSpLocks/>
          </p:cNvCxnSpPr>
          <p:nvPr/>
        </p:nvCxnSpPr>
        <p:spPr>
          <a:xfrm>
            <a:off x="4649466" y="1532687"/>
            <a:ext cx="432308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2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7B5FFC-542E-8F60-81A9-7CF75A7A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alkalmazások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D58CE1-1C98-5743-95D8-9B0C569A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75" y="1743075"/>
            <a:ext cx="9863091" cy="3784422"/>
          </a:xfrm>
        </p:spPr>
        <p:txBody>
          <a:bodyPr numCol="2">
            <a:normAutofit/>
          </a:bodyPr>
          <a:lstStyle/>
          <a:p>
            <a:r>
              <a:rPr lang="en-US" dirty="0" err="1"/>
              <a:t>NestJS</a:t>
            </a:r>
            <a:endParaRPr lang="en-US" dirty="0"/>
          </a:p>
          <a:p>
            <a:pPr lvl="1"/>
            <a:r>
              <a:rPr lang="en-US" dirty="0"/>
              <a:t>REST/GRPC</a:t>
            </a:r>
          </a:p>
          <a:p>
            <a:pPr lvl="1"/>
            <a:r>
              <a:rPr lang="en-US" dirty="0"/>
              <a:t>Opinionated</a:t>
            </a:r>
          </a:p>
          <a:p>
            <a:pPr lvl="1"/>
            <a:r>
              <a:rPr lang="en-US" dirty="0"/>
              <a:t>TypeScript</a:t>
            </a:r>
          </a:p>
          <a:p>
            <a:r>
              <a:rPr lang="en-US" dirty="0"/>
              <a:t>Prisma</a:t>
            </a:r>
          </a:p>
          <a:p>
            <a:pPr lvl="1"/>
            <a:r>
              <a:rPr lang="en-US" dirty="0"/>
              <a:t>ORM</a:t>
            </a:r>
          </a:p>
          <a:p>
            <a:pPr lvl="1"/>
            <a:r>
              <a:rPr lang="en-US" dirty="0" err="1"/>
              <a:t>Kódgenerálás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Főbb</a:t>
            </a:r>
            <a:r>
              <a:rPr lang="en-US" dirty="0"/>
              <a:t> microservice </a:t>
            </a:r>
            <a:r>
              <a:rPr lang="en-US" dirty="0" err="1"/>
              <a:t>minták</a:t>
            </a:r>
            <a:r>
              <a:rPr lang="en-US" dirty="0"/>
              <a:t>:</a:t>
            </a:r>
          </a:p>
          <a:p>
            <a:r>
              <a:rPr lang="en-US" dirty="0"/>
              <a:t>Backends for Frontends</a:t>
            </a:r>
          </a:p>
          <a:p>
            <a:r>
              <a:rPr lang="en-US" dirty="0"/>
              <a:t>Publisher-Subscriber</a:t>
            </a:r>
          </a:p>
          <a:p>
            <a:r>
              <a:rPr lang="en-US" dirty="0"/>
              <a:t>Split Database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84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7349C7-BD5C-364A-6B21-27514254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Dapr</a:t>
            </a:r>
            <a:r>
              <a:rPr lang="en-US" dirty="0"/>
              <a:t> </a:t>
            </a:r>
            <a:r>
              <a:rPr lang="en-US" dirty="0" err="1"/>
              <a:t>haszna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7D072-EE41-9FE1-AAE1-A5408870C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99" y="1367599"/>
            <a:ext cx="6925642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1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76E4E0-957F-0EE1-6F86-6B14E347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Továbbfejlesztési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317F42-E2CD-2C0C-D031-A63564659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76" y="1743075"/>
            <a:ext cx="5208328" cy="4452242"/>
          </a:xfrm>
        </p:spPr>
        <p:txBody>
          <a:bodyPr/>
          <a:lstStyle/>
          <a:p>
            <a:r>
              <a:rPr lang="en-US" dirty="0" err="1"/>
              <a:t>Dapr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kihasználása</a:t>
            </a:r>
            <a:endParaRPr lang="en-US" dirty="0"/>
          </a:p>
          <a:p>
            <a:pPr lvl="1"/>
            <a:r>
              <a:rPr lang="en-US" dirty="0"/>
              <a:t>Kubernetes</a:t>
            </a:r>
          </a:p>
          <a:p>
            <a:pPr lvl="1"/>
            <a:r>
              <a:rPr lang="en-US" dirty="0"/>
              <a:t>CI/CD</a:t>
            </a:r>
          </a:p>
          <a:p>
            <a:r>
              <a:rPr lang="en-US" dirty="0" err="1"/>
              <a:t>Szinkronizáció</a:t>
            </a:r>
            <a:r>
              <a:rPr lang="en-US" dirty="0"/>
              <a:t> </a:t>
            </a:r>
            <a:r>
              <a:rPr lang="en-US" dirty="0" err="1"/>
              <a:t>invokáció</a:t>
            </a:r>
            <a:r>
              <a:rPr lang="en-US" dirty="0"/>
              <a:t> </a:t>
            </a:r>
            <a:r>
              <a:rPr lang="en-US" dirty="0" err="1"/>
              <a:t>helyett</a:t>
            </a:r>
            <a:endParaRPr lang="en-US" dirty="0"/>
          </a:p>
        </p:txBody>
      </p: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6973DD1D-7EEA-DAC2-BFC2-FFDA1BC9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974" y="2648933"/>
            <a:ext cx="7104016" cy="35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1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B790E9-C7E8-3D24-7861-424E29C2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61" y="209687"/>
            <a:ext cx="9863091" cy="846340"/>
          </a:xfrm>
        </p:spPr>
        <p:txBody>
          <a:bodyPr/>
          <a:lstStyle/>
          <a:p>
            <a:r>
              <a:rPr lang="hu-HU" dirty="0"/>
              <a:t>Eredmények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40590-3644-24F4-94E4-1A7BCA47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48" y="1056027"/>
            <a:ext cx="6525897" cy="2413806"/>
          </a:xfrm>
          <a:prstGeom prst="rect">
            <a:avLst/>
          </a:prstGeom>
          <a:ln>
            <a:solidFill>
              <a:srgbClr val="FF9524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7F288F-4595-C709-54A7-4972DA17A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936" y="502275"/>
            <a:ext cx="5753903" cy="5715798"/>
          </a:xfrm>
          <a:prstGeom prst="rect">
            <a:avLst/>
          </a:prstGeom>
          <a:ln>
            <a:solidFill>
              <a:srgbClr val="FF9524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DA1A8-CD6B-1FC4-AEE6-D3A1E4CBB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755" y="3108456"/>
            <a:ext cx="4764245" cy="3663369"/>
          </a:xfrm>
          <a:prstGeom prst="rect">
            <a:avLst/>
          </a:prstGeom>
          <a:ln>
            <a:solidFill>
              <a:srgbClr val="FF9524"/>
            </a:solidFill>
          </a:ln>
        </p:spPr>
      </p:pic>
    </p:spTree>
    <p:extLst>
      <p:ext uri="{BB962C8B-B14F-4D97-AF65-F5344CB8AC3E}">
        <p14:creationId xmlns:p14="http://schemas.microsoft.com/office/powerpoint/2010/main" val="3819059332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2949</TotalTime>
  <Words>295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Gill Sans MT</vt:lpstr>
      <vt:lpstr>Segoe UI</vt:lpstr>
      <vt:lpstr>Jelvény</vt:lpstr>
      <vt:lpstr>Microservices architektúrájú alkalmazás fejlesztése Node.js környezetben</vt:lpstr>
      <vt:lpstr>Specifikáció 1.</vt:lpstr>
      <vt:lpstr>Specifikáció 2.</vt:lpstr>
      <vt:lpstr>Felülnézeti terv</vt:lpstr>
      <vt:lpstr>Messaging: emailezés</vt:lpstr>
      <vt:lpstr>Node.js alkalmazások</vt:lpstr>
      <vt:lpstr>Dapr haszna</vt:lpstr>
      <vt:lpstr>Továbbfejlesztési lehetőségek</vt:lpstr>
      <vt:lpstr>Eredmények</vt:lpstr>
      <vt:lpstr>Eredmények</vt:lpstr>
      <vt:lpstr>Köszönöm a figyelmet!  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Trisztán Piller</dc:creator>
  <cp:lastModifiedBy>Piller Trisztán</cp:lastModifiedBy>
  <cp:revision>147</cp:revision>
  <dcterms:created xsi:type="dcterms:W3CDTF">2022-05-10T08:12:02Z</dcterms:created>
  <dcterms:modified xsi:type="dcterms:W3CDTF">2023-06-07T22:17:08Z</dcterms:modified>
</cp:coreProperties>
</file>