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6" r:id="rId4"/>
    <p:sldId id="260" r:id="rId5"/>
    <p:sldId id="262" r:id="rId6"/>
    <p:sldId id="258" r:id="rId7"/>
    <p:sldId id="263" r:id="rId8"/>
    <p:sldId id="257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F7"/>
    <a:srgbClr val="002852"/>
    <a:srgbClr val="001429"/>
    <a:srgbClr val="F77F00"/>
    <a:srgbClr val="FF9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87662" autoAdjust="0"/>
  </p:normalViewPr>
  <p:slideViewPr>
    <p:cSldViewPr snapToGrid="0">
      <p:cViewPr>
        <p:scale>
          <a:sx n="80" d="100"/>
          <a:sy n="80" d="100"/>
        </p:scale>
        <p:origin x="163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332AA-36E7-4ECB-A7EF-F47766F54705}" type="datetimeFigureOut">
              <a:rPr lang="hu-HU" smtClean="0"/>
              <a:t>2022. 05. 22.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1C36F-F523-4E6B-A501-26EC36B638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286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0.5 perc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C36F-F523-4E6B-A501-26EC36B63833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5307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 perc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C36F-F523-4E6B-A501-26EC36B63833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0502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 perc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C36F-F523-4E6B-A501-26EC36B63833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058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0.5 perc</a:t>
            </a:r>
          </a:p>
          <a:p>
            <a:r>
              <a:rPr lang="hu-HU" dirty="0"/>
              <a:t>Csatornák -&gt; Posztok -&gt; Kommentek. Inspiráció forrása: </a:t>
            </a:r>
            <a:r>
              <a:rPr lang="hu-HU" dirty="0" err="1"/>
              <a:t>Reddit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C36F-F523-4E6B-A501-26EC36B63833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934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0.5 perc</a:t>
            </a:r>
          </a:p>
          <a:p>
            <a:r>
              <a:rPr lang="hu-HU" dirty="0"/>
              <a:t>Google-lel való bejelentkezés. Profil oldal, ahol láthatóak ezek. Fontos, hogy legyen értesítésekre egy felület.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C36F-F523-4E6B-A501-26EC36B63833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1010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0.5 perc</a:t>
            </a:r>
          </a:p>
          <a:p>
            <a:r>
              <a:rPr lang="hu-HU" dirty="0"/>
              <a:t>Első körben az juthat eszünkbe, hogy az egész alkalmazást mondjuk egy VM-en fogjuk futtatni, fejlesztünk hozzá egy Node.js alkalmazás-szervert, mindent is mögé kötünk, mindent ez fog csinálni.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C36F-F523-4E6B-A501-26EC36B63833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6409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1.5 perc</a:t>
            </a:r>
          </a:p>
          <a:p>
            <a:r>
              <a:rPr lang="hu-HU" dirty="0" err="1"/>
              <a:t>Mikroszolgáltatások</a:t>
            </a:r>
            <a:r>
              <a:rPr lang="hu-HU" dirty="0"/>
              <a:t>: </a:t>
            </a:r>
            <a:r>
              <a:rPr lang="hu-HU" b="0" i="0" dirty="0" err="1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Architekturális</a:t>
            </a:r>
            <a:r>
              <a:rPr lang="hu-HU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 megközelítés, minden főbb funkció vagy szolgáltatás egymástól függetlenül lesz létrehozva és üzembe helyezve. A </a:t>
            </a:r>
            <a:r>
              <a:rPr lang="hu-HU" b="0" i="0" dirty="0" err="1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mikroszolgáltatás</a:t>
            </a:r>
            <a:r>
              <a:rPr lang="hu-HU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 architektúrája elosztott és gyengén kapcsolódó. Jól definiált API-</a:t>
            </a:r>
            <a:r>
              <a:rPr lang="hu-HU" b="0" i="0" dirty="0" err="1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kkal</a:t>
            </a:r>
            <a:r>
              <a:rPr lang="hu-HU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 kommunikálnak. Gyorsan változó igényeknek való megfelelés érdekében lehet érdemes átállni.</a:t>
            </a:r>
            <a:endParaRPr lang="hu-HU" dirty="0"/>
          </a:p>
          <a:p>
            <a:r>
              <a:rPr lang="hu-HU" dirty="0"/>
              <a:t>Design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failure</a:t>
            </a:r>
            <a:r>
              <a:rPr lang="hu-HU" dirty="0"/>
              <a:t>: amikor hiba miatt megáll egy komponens, nem szabad hogy befolyásolja a teljes rendszer működését.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C36F-F523-4E6B-A501-26EC36B63833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0736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0.5 perc</a:t>
            </a:r>
          </a:p>
          <a:p>
            <a:r>
              <a:rPr lang="hu-HU" dirty="0"/>
              <a:t>Csak azt mutatom meg, mi mindent cseréltünk le, és hogy mi minden lett </a:t>
            </a:r>
            <a:r>
              <a:rPr lang="hu-HU" dirty="0" err="1"/>
              <a:t>serverless</a:t>
            </a:r>
            <a:r>
              <a:rPr lang="hu-HU" dirty="0"/>
              <a:t> (szó szerint minden).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C36F-F523-4E6B-A501-26EC36B63833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5723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1.5 perc</a:t>
            </a:r>
            <a:br>
              <a:rPr lang="hu-HU" dirty="0"/>
            </a:br>
            <a:r>
              <a:rPr lang="hu-HU" dirty="0"/>
              <a:t>Mindenhez 1-1 mondat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C36F-F523-4E6B-A501-26EC36B63833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7878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1perc</a:t>
            </a:r>
          </a:p>
          <a:p>
            <a:r>
              <a:rPr lang="hu-HU" dirty="0" err="1"/>
              <a:t>Basically</a:t>
            </a:r>
            <a:r>
              <a:rPr lang="hu-HU" dirty="0"/>
              <a:t> olvasni lehet, ami rá van írva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C36F-F523-4E6B-A501-26EC36B63833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887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1.5 perc</a:t>
            </a:r>
          </a:p>
          <a:p>
            <a:r>
              <a:rPr lang="hu-HU" dirty="0"/>
              <a:t>Itt is olvasható, de jobb, ha betanulod az egészet.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C36F-F523-4E6B-A501-26EC36B63833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1399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A52E8AB1-BE62-47F8-AA1F-258F588DB7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899" b="15812"/>
          <a:stretch/>
        </p:blipFill>
        <p:spPr>
          <a:xfrm>
            <a:off x="0" y="370252"/>
            <a:ext cx="6348996" cy="6487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050" y="468834"/>
            <a:ext cx="6790182" cy="3124200"/>
          </a:xfrm>
        </p:spPr>
        <p:txBody>
          <a:bodyPr anchor="ctr">
            <a:noAutofit/>
          </a:bodyPr>
          <a:lstStyle>
            <a:lvl1pPr algn="r">
              <a:defRPr sz="8000" spc="-170" baseline="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049" y="3766209"/>
            <a:ext cx="6790182" cy="2110715"/>
          </a:xfrm>
        </p:spPr>
        <p:txBody>
          <a:bodyPr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1" i="0" cap="none" spc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rgbClr val="001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 userDrawn="1"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85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u-HU" dirty="0"/>
            </a:p>
          </p:txBody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7F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u-HU" dirty="0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499" y="382385"/>
            <a:ext cx="10048875" cy="846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499" y="1743075"/>
            <a:ext cx="10048876" cy="4136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33652" y="5952071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7475" y="6373013"/>
            <a:ext cx="5852777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3976" y="6373013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1A06E872-1F74-4DEE-9782-D57662E623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12607" t="2359" b="6506"/>
          <a:stretch/>
        </p:blipFill>
        <p:spPr>
          <a:xfrm>
            <a:off x="0" y="-1"/>
            <a:ext cx="2463970" cy="68580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 cap="none" spc="-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ja.wikipedia.org/wiki/ReAct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mark.triszt4n.xyz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riszt4n/remark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33DA31-4761-4581-B901-E07A575B0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1025" y="623887"/>
            <a:ext cx="7295005" cy="3724275"/>
          </a:xfrm>
        </p:spPr>
        <p:txBody>
          <a:bodyPr anchor="t"/>
          <a:lstStyle/>
          <a:p>
            <a:r>
              <a:rPr lang="hu-HU" sz="5000" dirty="0" err="1"/>
              <a:t>Azure</a:t>
            </a:r>
            <a:r>
              <a:rPr lang="hu-HU" sz="5000" dirty="0"/>
              <a:t> </a:t>
            </a:r>
            <a:r>
              <a:rPr lang="hu-HU" sz="5000" dirty="0" err="1"/>
              <a:t>serverless</a:t>
            </a:r>
            <a:r>
              <a:rPr lang="hu-HU" sz="5000" dirty="0"/>
              <a:t> szolgáltatásokra épülő </a:t>
            </a:r>
            <a:r>
              <a:rPr lang="hu-HU" sz="5000" dirty="0" err="1"/>
              <a:t>mikroszolgáltatás</a:t>
            </a:r>
            <a:r>
              <a:rPr lang="hu-HU" sz="5000" dirty="0"/>
              <a:t> architektúrájú rendszer megvalósítása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32633A4-5BD9-4BEF-A1D3-FCAF0841A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0105" y="4524375"/>
            <a:ext cx="7835925" cy="1800225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hu-HU" sz="2400" b="0" dirty="0"/>
              <a:t>Piller Trisztán</a:t>
            </a:r>
          </a:p>
          <a:p>
            <a:pPr>
              <a:spcBef>
                <a:spcPts val="0"/>
              </a:spcBef>
            </a:pPr>
            <a:r>
              <a:rPr lang="hu-HU" sz="2400" b="0" dirty="0"/>
              <a:t>Mérnökinformatikus </a:t>
            </a:r>
            <a:r>
              <a:rPr lang="hu-HU" sz="2400" b="0" dirty="0" err="1"/>
              <a:t>BSc</a:t>
            </a:r>
            <a:endParaRPr lang="hu-HU" sz="2400" b="0" dirty="0"/>
          </a:p>
          <a:p>
            <a:pPr>
              <a:spcBef>
                <a:spcPts val="0"/>
              </a:spcBef>
            </a:pPr>
            <a:r>
              <a:rPr lang="hu-HU" sz="2400" b="0" dirty="0"/>
              <a:t>Önálló laboratórium</a:t>
            </a:r>
          </a:p>
          <a:p>
            <a:pPr>
              <a:spcBef>
                <a:spcPts val="0"/>
              </a:spcBef>
            </a:pPr>
            <a:r>
              <a:rPr lang="hu-HU" sz="2400" b="0" dirty="0"/>
              <a:t>Konzulens: Dudás Ákos</a:t>
            </a:r>
          </a:p>
        </p:txBody>
      </p:sp>
    </p:spTree>
    <p:extLst>
      <p:ext uri="{BB962C8B-B14F-4D97-AF65-F5344CB8AC3E}">
        <p14:creationId xmlns:p14="http://schemas.microsoft.com/office/powerpoint/2010/main" val="3013944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3B21D6-D918-43B3-BB76-CF108CFB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Felhasznált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8FD86E-51FA-4783-8D81-D648449FE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9" y="1476375"/>
            <a:ext cx="4772026" cy="41365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hu-HU" sz="2400" dirty="0">
                <a:solidFill>
                  <a:schemeClr val="tx1"/>
                </a:solidFill>
              </a:rPr>
              <a:t>React.js</a:t>
            </a:r>
          </a:p>
          <a:p>
            <a:pPr lvl="1">
              <a:lnSpc>
                <a:spcPct val="100000"/>
              </a:lnSpc>
            </a:pPr>
            <a:r>
              <a:rPr lang="hu-HU" sz="2000" dirty="0" err="1">
                <a:solidFill>
                  <a:schemeClr val="tx1"/>
                </a:solidFill>
              </a:rPr>
              <a:t>Chakra</a:t>
            </a:r>
            <a:r>
              <a:rPr lang="hu-HU" sz="2000" dirty="0">
                <a:solidFill>
                  <a:schemeClr val="tx1"/>
                </a:solidFill>
              </a:rPr>
              <a:t> UI</a:t>
            </a:r>
          </a:p>
          <a:p>
            <a:pPr lvl="1">
              <a:lnSpc>
                <a:spcPct val="100000"/>
              </a:lnSpc>
            </a:pPr>
            <a:r>
              <a:rPr lang="hu-HU" sz="2000" dirty="0" err="1">
                <a:solidFill>
                  <a:schemeClr val="tx1"/>
                </a:solidFill>
              </a:rPr>
              <a:t>React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Query</a:t>
            </a:r>
            <a:endParaRPr lang="hu-HU" sz="20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hu-HU" sz="2000" dirty="0" err="1">
                <a:solidFill>
                  <a:schemeClr val="tx1"/>
                </a:solidFill>
              </a:rPr>
              <a:t>React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Hook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Forms</a:t>
            </a:r>
            <a:endParaRPr lang="hu-HU" sz="20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hu-HU" sz="2000" dirty="0">
                <a:solidFill>
                  <a:schemeClr val="tx1"/>
                </a:solidFill>
              </a:rPr>
              <a:t>Microsoft </a:t>
            </a:r>
            <a:r>
              <a:rPr lang="hu-HU" sz="2000" dirty="0" err="1">
                <a:solidFill>
                  <a:schemeClr val="tx1"/>
                </a:solidFill>
              </a:rPr>
              <a:t>SignalR</a:t>
            </a:r>
            <a:r>
              <a:rPr lang="hu-HU" sz="2000" dirty="0">
                <a:solidFill>
                  <a:schemeClr val="tx1"/>
                </a:solidFill>
              </a:rPr>
              <a:t> JS könyvtára</a:t>
            </a:r>
          </a:p>
          <a:p>
            <a:pPr>
              <a:lnSpc>
                <a:spcPct val="100000"/>
              </a:lnSpc>
            </a:pPr>
            <a:r>
              <a:rPr lang="hu-HU" sz="2400" dirty="0">
                <a:solidFill>
                  <a:schemeClr val="tx1"/>
                </a:solidFill>
              </a:rPr>
              <a:t>Node.js</a:t>
            </a:r>
          </a:p>
          <a:p>
            <a:pPr lvl="1">
              <a:lnSpc>
                <a:spcPct val="100000"/>
              </a:lnSpc>
            </a:pPr>
            <a:r>
              <a:rPr lang="hu-HU" sz="2000" dirty="0" err="1">
                <a:solidFill>
                  <a:schemeClr val="tx1"/>
                </a:solidFill>
              </a:rPr>
              <a:t>Blob</a:t>
            </a:r>
            <a:r>
              <a:rPr lang="hu-HU" sz="2000" dirty="0">
                <a:solidFill>
                  <a:schemeClr val="tx1"/>
                </a:solidFill>
              </a:rPr>
              <a:t> Storage SDK</a:t>
            </a:r>
          </a:p>
          <a:p>
            <a:pPr lvl="1">
              <a:lnSpc>
                <a:spcPct val="100000"/>
              </a:lnSpc>
            </a:pPr>
            <a:r>
              <a:rPr lang="hu-HU" sz="2000" dirty="0">
                <a:solidFill>
                  <a:schemeClr val="tx1"/>
                </a:solidFill>
              </a:rPr>
              <a:t>Service </a:t>
            </a:r>
            <a:r>
              <a:rPr lang="hu-HU" sz="2000" dirty="0" err="1">
                <a:solidFill>
                  <a:schemeClr val="tx1"/>
                </a:solidFill>
              </a:rPr>
              <a:t>Bus</a:t>
            </a:r>
            <a:r>
              <a:rPr lang="hu-HU" sz="2000" dirty="0">
                <a:solidFill>
                  <a:schemeClr val="tx1"/>
                </a:solidFill>
              </a:rPr>
              <a:t> SDK</a:t>
            </a:r>
          </a:p>
          <a:p>
            <a:pPr lvl="1">
              <a:lnSpc>
                <a:spcPct val="100000"/>
              </a:lnSpc>
            </a:pPr>
            <a:r>
              <a:rPr lang="hu-HU" sz="2000" dirty="0" err="1">
                <a:solidFill>
                  <a:schemeClr val="tx1"/>
                </a:solidFill>
              </a:rPr>
              <a:t>Cosmos</a:t>
            </a:r>
            <a:r>
              <a:rPr lang="hu-HU" sz="2000" dirty="0">
                <a:solidFill>
                  <a:schemeClr val="tx1"/>
                </a:solidFill>
              </a:rPr>
              <a:t> DB SDK (ODM </a:t>
            </a:r>
            <a:r>
              <a:rPr lang="hu-HU" sz="2000" dirty="0" err="1">
                <a:solidFill>
                  <a:schemeClr val="tx1"/>
                </a:solidFill>
              </a:rPr>
              <a:t>incl</a:t>
            </a:r>
            <a:r>
              <a:rPr lang="hu-HU" sz="2000" dirty="0">
                <a:solidFill>
                  <a:schemeClr val="tx1"/>
                </a:solidFill>
              </a:rPr>
              <a:t>.)</a:t>
            </a:r>
          </a:p>
          <a:p>
            <a:pPr lvl="1">
              <a:lnSpc>
                <a:spcPct val="100000"/>
              </a:lnSpc>
            </a:pPr>
            <a:r>
              <a:rPr lang="hu-HU" sz="2000" dirty="0" err="1">
                <a:solidFill>
                  <a:schemeClr val="tx1"/>
                </a:solidFill>
              </a:rPr>
              <a:t>Jsonwebtoken</a:t>
            </a:r>
            <a:r>
              <a:rPr lang="hu-HU" sz="2000" dirty="0">
                <a:solidFill>
                  <a:schemeClr val="tx1"/>
                </a:solidFill>
              </a:rPr>
              <a:t> (JWT)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D070CCA0-85C4-4AEA-A243-735DBEA797D0}"/>
              </a:ext>
            </a:extLst>
          </p:cNvPr>
          <p:cNvSpPr txBox="1">
            <a:spLocks/>
          </p:cNvSpPr>
          <p:nvPr/>
        </p:nvSpPr>
        <p:spPr>
          <a:xfrm>
            <a:off x="6738935" y="1466850"/>
            <a:ext cx="5138739" cy="4136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dirty="0">
                <a:solidFill>
                  <a:schemeClr val="tx1"/>
                </a:solidFill>
              </a:rPr>
              <a:t>REST mindenhol</a:t>
            </a:r>
          </a:p>
          <a:p>
            <a:r>
              <a:rPr lang="hu-HU" sz="2400" dirty="0">
                <a:solidFill>
                  <a:schemeClr val="tx1"/>
                </a:solidFill>
              </a:rPr>
              <a:t>NPM</a:t>
            </a:r>
          </a:p>
          <a:p>
            <a:pPr lvl="1"/>
            <a:r>
              <a:rPr lang="hu-HU" sz="2000" dirty="0" err="1">
                <a:solidFill>
                  <a:schemeClr val="tx1"/>
                </a:solidFill>
              </a:rPr>
              <a:t>remark-auth</a:t>
            </a:r>
            <a:r>
              <a:rPr lang="hu-HU" sz="2000" dirty="0">
                <a:solidFill>
                  <a:schemeClr val="tx1"/>
                </a:solidFill>
              </a:rPr>
              <a:t> &amp; </a:t>
            </a:r>
            <a:r>
              <a:rPr lang="hu-HU" sz="2000" dirty="0" err="1">
                <a:solidFill>
                  <a:schemeClr val="tx1"/>
                </a:solidFill>
              </a:rPr>
              <a:t>remark-types</a:t>
            </a:r>
            <a:endParaRPr lang="hu-HU" sz="2000" dirty="0">
              <a:solidFill>
                <a:schemeClr val="tx1"/>
              </a:solidFill>
            </a:endParaRPr>
          </a:p>
          <a:p>
            <a:r>
              <a:rPr lang="hu-HU" sz="2400" dirty="0" err="1">
                <a:solidFill>
                  <a:schemeClr val="tx1"/>
                </a:solidFill>
              </a:rPr>
              <a:t>VSCode</a:t>
            </a:r>
            <a:endParaRPr lang="hu-HU" sz="2400" dirty="0">
              <a:solidFill>
                <a:schemeClr val="tx1"/>
              </a:solidFill>
            </a:endParaRPr>
          </a:p>
          <a:p>
            <a:pPr lvl="1"/>
            <a:r>
              <a:rPr lang="hu-HU" sz="2000" dirty="0">
                <a:solidFill>
                  <a:schemeClr val="tx1"/>
                </a:solidFill>
              </a:rPr>
              <a:t>Integrált </a:t>
            </a:r>
            <a:r>
              <a:rPr lang="hu-HU" sz="2000" dirty="0" err="1">
                <a:solidFill>
                  <a:schemeClr val="tx1"/>
                </a:solidFill>
              </a:rPr>
              <a:t>Azure</a:t>
            </a:r>
            <a:r>
              <a:rPr lang="hu-HU" sz="2000" dirty="0">
                <a:solidFill>
                  <a:schemeClr val="tx1"/>
                </a:solidFill>
              </a:rPr>
              <a:t> bővítményekkel</a:t>
            </a:r>
            <a:endParaRPr lang="hu-HU" sz="2400" dirty="0">
              <a:solidFill>
                <a:schemeClr val="tx1"/>
              </a:solidFill>
            </a:endParaRPr>
          </a:p>
          <a:p>
            <a:r>
              <a:rPr lang="hu-HU" sz="2400" dirty="0">
                <a:solidFill>
                  <a:schemeClr val="tx1"/>
                </a:solidFill>
              </a:rPr>
              <a:t>GitHub </a:t>
            </a:r>
            <a:r>
              <a:rPr lang="hu-HU" sz="2400" dirty="0" err="1">
                <a:solidFill>
                  <a:schemeClr val="tx1"/>
                </a:solidFill>
              </a:rPr>
              <a:t>Actions</a:t>
            </a:r>
            <a:endParaRPr lang="hu-HU" sz="2400" dirty="0">
              <a:solidFill>
                <a:schemeClr val="tx1"/>
              </a:solidFill>
            </a:endParaRPr>
          </a:p>
          <a:p>
            <a:pPr lvl="1"/>
            <a:r>
              <a:rPr lang="hu-HU" sz="2000" dirty="0" err="1">
                <a:solidFill>
                  <a:schemeClr val="tx1"/>
                </a:solidFill>
              </a:rPr>
              <a:t>Static</a:t>
            </a:r>
            <a:r>
              <a:rPr lang="hu-HU" sz="2000" dirty="0">
                <a:solidFill>
                  <a:schemeClr val="tx1"/>
                </a:solidFill>
              </a:rPr>
              <a:t> Web App, </a:t>
            </a:r>
            <a:r>
              <a:rPr lang="hu-HU" sz="2000" dirty="0" err="1">
                <a:solidFill>
                  <a:schemeClr val="tx1"/>
                </a:solidFill>
              </a:rPr>
              <a:t>Functions</a:t>
            </a:r>
            <a:r>
              <a:rPr lang="hu-HU" sz="2000" dirty="0">
                <a:solidFill>
                  <a:schemeClr val="tx1"/>
                </a:solidFill>
              </a:rPr>
              <a:t> és az NPM csomagok publikálására</a:t>
            </a:r>
          </a:p>
          <a:p>
            <a:r>
              <a:rPr lang="hu-HU" sz="2400" dirty="0" err="1">
                <a:solidFill>
                  <a:schemeClr val="tx1"/>
                </a:solidFill>
              </a:rPr>
              <a:t>Azure</a:t>
            </a:r>
            <a:r>
              <a:rPr lang="hu-HU" sz="2400" dirty="0">
                <a:solidFill>
                  <a:schemeClr val="tx1"/>
                </a:solidFill>
              </a:rPr>
              <a:t> </a:t>
            </a:r>
            <a:r>
              <a:rPr lang="hu-HU" sz="2400" dirty="0" err="1">
                <a:solidFill>
                  <a:schemeClr val="tx1"/>
                </a:solidFill>
              </a:rPr>
              <a:t>Application</a:t>
            </a:r>
            <a:r>
              <a:rPr lang="hu-HU" sz="2400" dirty="0">
                <a:solidFill>
                  <a:schemeClr val="tx1"/>
                </a:solidFill>
              </a:rPr>
              <a:t> </a:t>
            </a:r>
            <a:r>
              <a:rPr lang="hu-HU" sz="2400" dirty="0" err="1">
                <a:solidFill>
                  <a:schemeClr val="tx1"/>
                </a:solidFill>
              </a:rPr>
              <a:t>Insights</a:t>
            </a:r>
            <a:endParaRPr lang="hu-HU" sz="2400" dirty="0">
              <a:solidFill>
                <a:schemeClr val="tx1"/>
              </a:solidFill>
            </a:endParaRP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60A2979C-D0AC-4F7B-A119-2FC313BE2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889" y="379210"/>
            <a:ext cx="1038225" cy="1038225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2BA01EED-4C7C-41E7-AF31-4C3F9E001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856960" y="723002"/>
            <a:ext cx="1073448" cy="93255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76D71C9-D71D-468F-92A9-F2E407A3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562" y="106024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970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3B21D6-D918-43B3-BB76-CF108CFB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Kitekintés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8FD86E-51FA-4783-8D81-D648449FE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9" y="1657351"/>
            <a:ext cx="6638926" cy="351622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/>
                </a:solidFill>
              </a:rPr>
              <a:t>Ajánlórendszer fejlesztése: relevanciapontok</a:t>
            </a:r>
          </a:p>
          <a:p>
            <a:pPr lvl="1"/>
            <a:r>
              <a:rPr lang="hu-HU" sz="2400" dirty="0">
                <a:solidFill>
                  <a:schemeClr val="tx1"/>
                </a:solidFill>
              </a:rPr>
              <a:t>Ajánlott posztok, csatornák</a:t>
            </a:r>
          </a:p>
          <a:p>
            <a:pPr marL="457200" lvl="1" indent="0">
              <a:buNone/>
            </a:pPr>
            <a:endParaRPr lang="hu-HU" sz="24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hu-HU" sz="2400" dirty="0">
                <a:solidFill>
                  <a:schemeClr val="tx1"/>
                </a:solidFill>
              </a:rPr>
              <a:t>Kipróbálható: </a:t>
            </a:r>
            <a:r>
              <a:rPr lang="hu-HU" sz="2400" dirty="0">
                <a:solidFill>
                  <a:schemeClr val="tx1"/>
                </a:solidFill>
                <a:hlinkClick r:id="rId3"/>
              </a:rPr>
              <a:t>https://remark.triszt4n.xyz/</a:t>
            </a:r>
            <a:endParaRPr lang="hu-HU" sz="24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hu-HU" sz="2400" dirty="0" err="1">
                <a:solidFill>
                  <a:schemeClr val="tx1"/>
                </a:solidFill>
              </a:rPr>
              <a:t>Monorepó</a:t>
            </a:r>
            <a:r>
              <a:rPr lang="hu-HU" sz="2400" dirty="0">
                <a:solidFill>
                  <a:schemeClr val="tx1"/>
                </a:solidFill>
              </a:rPr>
              <a:t>: </a:t>
            </a:r>
            <a:r>
              <a:rPr lang="hu-HU" sz="2400" dirty="0">
                <a:solidFill>
                  <a:schemeClr val="tx1"/>
                </a:solidFill>
                <a:hlinkClick r:id="rId4"/>
              </a:rPr>
              <a:t>https://github.com/triszt4n/remark</a:t>
            </a:r>
            <a:endParaRPr lang="hu-HU" sz="24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hu-HU" sz="24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hu-H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37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8C4BDD-0748-4AF3-86A2-8CB49803BE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8FC6D6B-BB0E-41E8-A2F0-BF3CA52C7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0" dirty="0"/>
              <a:t>Piller Trisztán</a:t>
            </a:r>
          </a:p>
        </p:txBody>
      </p:sp>
    </p:spTree>
    <p:extLst>
      <p:ext uri="{BB962C8B-B14F-4D97-AF65-F5344CB8AC3E}">
        <p14:creationId xmlns:p14="http://schemas.microsoft.com/office/powerpoint/2010/main" val="215458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D7D8AC-452D-464B-8731-19F64AF7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sym typeface="Wingdings" panose="05000000000000000000" pitchFamily="2" charset="2"/>
              </a:rPr>
              <a:t>Ötlet: közösségi weboldal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5FF7A98-682D-48A2-985E-0DA385B63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05"/>
          <a:stretch/>
        </p:blipFill>
        <p:spPr>
          <a:xfrm>
            <a:off x="1714499" y="1152525"/>
            <a:ext cx="5625502" cy="3787441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26DCA42-EF54-4390-900D-36D58E94A0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550"/>
          <a:stretch/>
        </p:blipFill>
        <p:spPr>
          <a:xfrm>
            <a:off x="6118415" y="2544214"/>
            <a:ext cx="5644959" cy="3931401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983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D7D8AC-452D-464B-8731-19F64AF7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sym typeface="Wingdings" panose="05000000000000000000" pitchFamily="2" charset="2"/>
              </a:rPr>
              <a:t>Ötlet: közösségi weboldal</a:t>
            </a:r>
            <a:endParaRPr lang="hu-HU" dirty="0"/>
          </a:p>
        </p:txBody>
      </p:sp>
      <p:pic>
        <p:nvPicPr>
          <p:cNvPr id="8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0E6D5A49-6A27-45B6-958C-93C0E3CBB6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407"/>
          <a:stretch/>
        </p:blipFill>
        <p:spPr>
          <a:xfrm>
            <a:off x="1714498" y="1228723"/>
            <a:ext cx="2457451" cy="43822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09E020D-9A2F-4289-825C-98EA5D8BF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415" y="1228723"/>
            <a:ext cx="7153276" cy="5089941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42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D7D8AC-452D-464B-8731-19F64AF7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Megvalósítás: Monolit</a:t>
            </a:r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C553BB27-AC1C-41ED-A3BF-F42C770A7CDD}"/>
              </a:ext>
            </a:extLst>
          </p:cNvPr>
          <p:cNvSpPr txBox="1"/>
          <p:nvPr/>
        </p:nvSpPr>
        <p:spPr>
          <a:xfrm>
            <a:off x="1714498" y="1228725"/>
            <a:ext cx="69151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Minden funkcionalitás egy kódbázisban fut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/>
              <a:t>Prezentációs réteg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/>
              <a:t>Üzleti logikai réteg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/>
              <a:t>Adatelérési réteg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Változtatás </a:t>
            </a:r>
            <a:r>
              <a:rPr lang="hu-HU" sz="2400" dirty="0">
                <a:sym typeface="Wingdings" panose="05000000000000000000" pitchFamily="2" charset="2"/>
              </a:rPr>
              <a:t> újraindítás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ym typeface="Wingdings" panose="05000000000000000000" pitchFamily="2" charset="2"/>
              </a:rPr>
              <a:t>Hibákra érzékeny</a:t>
            </a:r>
            <a:endParaRPr lang="hu-HU" sz="2400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62532A7E-C39E-4ABC-9DFD-28D5119020E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38936" y="2913410"/>
            <a:ext cx="4759340" cy="356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0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D7D8AC-452D-464B-8731-19F64AF7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UPGRADE: </a:t>
            </a:r>
            <a:r>
              <a:rPr lang="hu-HU" dirty="0" err="1">
                <a:sym typeface="Wingdings" panose="05000000000000000000" pitchFamily="2" charset="2"/>
              </a:rPr>
              <a:t>Mikroszolgáltatások</a:t>
            </a: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4986788-94FC-4D2D-83B8-9E498B5C13DC}"/>
              </a:ext>
            </a:extLst>
          </p:cNvPr>
          <p:cNvSpPr txBox="1"/>
          <p:nvPr/>
        </p:nvSpPr>
        <p:spPr>
          <a:xfrm>
            <a:off x="1714499" y="1228725"/>
            <a:ext cx="36762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u="sng" dirty="0"/>
              <a:t>Előnyök: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Elosztott felelősségek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Design </a:t>
            </a:r>
            <a:r>
              <a:rPr lang="hu-HU" sz="2400" dirty="0" err="1"/>
              <a:t>for</a:t>
            </a:r>
            <a:r>
              <a:rPr lang="hu-HU" sz="2400" dirty="0"/>
              <a:t> </a:t>
            </a:r>
            <a:r>
              <a:rPr lang="hu-HU" sz="2400" dirty="0" err="1"/>
              <a:t>failure</a:t>
            </a:r>
            <a:endParaRPr lang="hu-H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Konténerizálás</a:t>
            </a:r>
            <a:r>
              <a:rPr lang="hu-HU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Gyors telepítés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CBE188A-D705-4CB5-9D3E-77B3C13FEFF5}"/>
              </a:ext>
            </a:extLst>
          </p:cNvPr>
          <p:cNvSpPr txBox="1"/>
          <p:nvPr/>
        </p:nvSpPr>
        <p:spPr>
          <a:xfrm>
            <a:off x="1714499" y="3429000"/>
            <a:ext cx="35147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u="sng" dirty="0"/>
              <a:t>Hátrányok: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Belső kommunikáció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Infrastuktúra</a:t>
            </a:r>
            <a:r>
              <a:rPr lang="hu-HU" sz="2400" dirty="0"/>
              <a:t>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Debugging</a:t>
            </a:r>
            <a:r>
              <a:rPr lang="hu-HU" sz="2400" dirty="0"/>
              <a:t> nehéz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44B8BDF4-1083-4973-9F04-35F991E34CD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43039" y="2486889"/>
            <a:ext cx="7020335" cy="402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2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8A601A-BE3A-4B45-AE1D-402F9E88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UPGRADE: </a:t>
            </a:r>
            <a:r>
              <a:rPr lang="hu-HU" dirty="0" err="1"/>
              <a:t>Serverless</a:t>
            </a:r>
            <a:endParaRPr lang="hu-HU" dirty="0"/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44D95DA9-D324-4CE5-A02D-D012417A85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14550" y="1228725"/>
            <a:ext cx="8571848" cy="510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8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8A601A-BE3A-4B45-AE1D-402F9E88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Megvalósítás felhőben + </a:t>
            </a:r>
            <a:r>
              <a:rPr lang="hu-HU" dirty="0" err="1"/>
              <a:t>serverless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9D5EEB3-15B9-44E2-BC80-E991C7253F98}"/>
              </a:ext>
            </a:extLst>
          </p:cNvPr>
          <p:cNvSpPr txBox="1"/>
          <p:nvPr/>
        </p:nvSpPr>
        <p:spPr>
          <a:xfrm>
            <a:off x="1714499" y="1695591"/>
            <a:ext cx="50244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u="sng" dirty="0"/>
              <a:t>Előnyök: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Skálázhatóság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b="1" dirty="0"/>
              <a:t>Nincs szükség infrastruktúra menedzsmentre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Dinamikus szolgáltatásbekötés (agilitás)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Felelősségek hatékony elosztása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Cserélhető komponensek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Költséghatékony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51592D7-BA85-40F7-B1A9-095E5B2E7F70}"/>
              </a:ext>
            </a:extLst>
          </p:cNvPr>
          <p:cNvSpPr txBox="1"/>
          <p:nvPr/>
        </p:nvSpPr>
        <p:spPr>
          <a:xfrm>
            <a:off x="6738936" y="1695591"/>
            <a:ext cx="47577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u="sng" dirty="0"/>
              <a:t>Hátrányok: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Vendor</a:t>
            </a:r>
            <a:r>
              <a:rPr lang="hu-HU" sz="2400" dirty="0"/>
              <a:t> </a:t>
            </a:r>
            <a:r>
              <a:rPr lang="hu-HU" sz="2400" dirty="0" err="1"/>
              <a:t>lock</a:t>
            </a:r>
            <a:r>
              <a:rPr lang="hu-HU" sz="2400" dirty="0"/>
              <a:t>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Számításigényes feladatokra érzékeny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Cold</a:t>
            </a:r>
            <a:r>
              <a:rPr lang="hu-HU" sz="2400" dirty="0"/>
              <a:t>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0224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D7D8AC-452D-464B-8731-19F64AF7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ym typeface="Wingdings" panose="05000000000000000000" pitchFamily="2" charset="2"/>
              </a:rPr>
              <a:t>Felhasználóhitelesítés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B78777C-45DB-4A15-9D11-5E8989FDB5D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5274" y="1362075"/>
            <a:ext cx="10333760" cy="511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8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D7D8AC-452D-464B-8731-19F64AF7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ym typeface="Wingdings" panose="05000000000000000000" pitchFamily="2" charset="2"/>
              </a:rPr>
              <a:t>Értesítéskiküldés folyamata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CF3A708-CBD5-4D8A-9AF9-E13E50DE57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3623" y="1529395"/>
            <a:ext cx="11424753" cy="472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1110"/>
      </p:ext>
    </p:extLst>
  </p:cSld>
  <p:clrMapOvr>
    <a:masterClrMapping/>
  </p:clrMapOvr>
</p:sld>
</file>

<file path=ppt/theme/theme1.xml><?xml version="1.0" encoding="utf-8"?>
<a:theme xmlns:a="http://schemas.openxmlformats.org/drawingml/2006/main" name="Jelvény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TM10001106[[fn=Jelvény]]</Template>
  <TotalTime>1177</TotalTime>
  <Words>402</Words>
  <Application>Microsoft Office PowerPoint</Application>
  <PresentationFormat>Szélesvásznú</PresentationFormat>
  <Paragraphs>96</Paragraphs>
  <Slides>12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Segoe UI</vt:lpstr>
      <vt:lpstr>Jelvény</vt:lpstr>
      <vt:lpstr>Azure serverless szolgáltatásokra épülő mikroszolgáltatás architektúrájú rendszer megvalósítása</vt:lpstr>
      <vt:lpstr>Ötlet: közösségi weboldal</vt:lpstr>
      <vt:lpstr>Ötlet: közösségi weboldal</vt:lpstr>
      <vt:lpstr>Megvalósítás: Monolit</vt:lpstr>
      <vt:lpstr>UPGRADE: Mikroszolgáltatások</vt:lpstr>
      <vt:lpstr>UPGRADE: Serverless</vt:lpstr>
      <vt:lpstr>Megvalósítás felhőben + serverless</vt:lpstr>
      <vt:lpstr>Felhasználóhitelesítés</vt:lpstr>
      <vt:lpstr>Értesítéskiküldés folyamata</vt:lpstr>
      <vt:lpstr>Felhasznált technológiák</vt:lpstr>
      <vt:lpstr>Kitekintés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Trisztán Piller</dc:creator>
  <cp:lastModifiedBy>Trisztán Piller</cp:lastModifiedBy>
  <cp:revision>38</cp:revision>
  <dcterms:created xsi:type="dcterms:W3CDTF">2022-05-10T08:12:02Z</dcterms:created>
  <dcterms:modified xsi:type="dcterms:W3CDTF">2022-05-23T01:21:10Z</dcterms:modified>
</cp:coreProperties>
</file>