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28.png" ContentType="image/png"/>
  <Override PartName="/ppt/media/image1.jpeg" ContentType="image/jpeg"/>
  <Override PartName="/ppt/media/image8.png" ContentType="image/png"/>
  <Override PartName="/ppt/media/image3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29.jpeg" ContentType="image/jpeg"/>
  <Override PartName="/ppt/media/image10.png" ContentType="image/png"/>
  <Override PartName="/ppt/media/image11.jpeg" ContentType="image/jpeg"/>
  <Override PartName="/ppt/media/image18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8291175" cy="92106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0494269035749286"/>
          <c:y val="0.100286532951289"/>
          <c:w val="0.69615237121309"/>
          <c:h val="0.863149370873303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MILITARI</c:v>
                </c:pt>
              </c:strCache>
            </c:strRef>
          </c:tx>
          <c:spPr>
            <a:solidFill>
              <a:srgbClr val="41aebd"/>
            </a:solidFill>
            <a:ln>
              <a:noFill/>
            </a:ln>
          </c:spPr>
          <c:explosion val="25"/>
          <c:dPt>
            <c:idx val="0"/>
            <c:explosion val="25"/>
            <c:spPr>
              <a:solidFill>
                <a:srgbClr val="41aebd"/>
              </a:solidFill>
              <a:ln>
                <a:noFill/>
              </a:ln>
            </c:spPr>
          </c:dPt>
          <c:dPt>
            <c:idx val="1"/>
            <c:explosion val="25"/>
            <c:spPr>
              <a:solidFill>
                <a:srgbClr val="ffffff"/>
              </a:solidFill>
              <a:ln>
                <a:noFill/>
              </a:ln>
            </c:spPr>
          </c:dPt>
          <c:dPt>
            <c:idx val="2"/>
            <c:explosion val="25"/>
            <c:spPr>
              <a:solidFill>
                <a:srgbClr val="a2cf49"/>
              </a:solidFill>
              <a:ln>
                <a:noFill/>
              </a:ln>
            </c:spPr>
          </c:dPt>
          <c:dPt>
            <c:idx val="3"/>
            <c:explosion val="25"/>
            <c:spPr>
              <a:solidFill>
                <a:srgbClr val="00b050"/>
              </a:solidFill>
              <a:ln>
                <a:noFill/>
              </a:ln>
            </c:spPr>
          </c:dPt>
          <c:dPt>
            <c:idx val="4"/>
            <c:explosion val="25"/>
            <c:spPr>
              <a:solidFill>
                <a:srgbClr val="f4de3a"/>
              </a:solidFill>
              <a:ln>
                <a:noFill/>
              </a:ln>
            </c:spPr>
          </c:dPt>
          <c:dPt>
            <c:idx val="5"/>
            <c:explosion val="25"/>
            <c:spPr>
              <a:solidFill>
                <a:srgbClr val="fee0a4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1" sz="3200" spc="-1" strike="noStrike">
                      <a:solidFill>
                        <a:srgbClr val="19167f"/>
                      </a:solidFill>
                      <a:latin typeface="Corbe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1" sz="3200" spc="-1" strike="noStrike">
                      <a:solidFill>
                        <a:srgbClr val="19167f"/>
                      </a:solidFill>
                      <a:latin typeface="Corbe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txPr>
                <a:bodyPr/>
                <a:lstStyle/>
                <a:p>
                  <a:pPr>
                    <a:defRPr b="1" sz="3200" spc="-1" strike="noStrike">
                      <a:solidFill>
                        <a:srgbClr val="19167f"/>
                      </a:solidFill>
                      <a:latin typeface="Corbe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txPr>
                <a:bodyPr/>
                <a:lstStyle/>
                <a:p>
                  <a:pPr>
                    <a:defRPr b="1" sz="3200" spc="-1" strike="noStrike">
                      <a:solidFill>
                        <a:srgbClr val="19167f"/>
                      </a:solidFill>
                      <a:latin typeface="Corbe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4"/>
              <c:txPr>
                <a:bodyPr/>
                <a:lstStyle/>
                <a:p>
                  <a:pPr>
                    <a:defRPr b="1" sz="3200" spc="-1" strike="noStrike">
                      <a:solidFill>
                        <a:srgbClr val="19167f"/>
                      </a:solidFill>
                      <a:latin typeface="Corbe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5"/>
              <c:txPr>
                <a:bodyPr/>
                <a:lstStyle/>
                <a:p>
                  <a:pPr>
                    <a:defRPr b="1" sz="3200" spc="-1" strike="noStrike">
                      <a:solidFill>
                        <a:srgbClr val="19167f"/>
                      </a:solidFill>
                      <a:latin typeface="Corbe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1" sz="3200" spc="-1" strike="noStrike">
                    <a:solidFill>
                      <a:srgbClr val="19167f"/>
                    </a:solidFill>
                    <a:latin typeface="Corbel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ABRUZZO</c:v>
                </c:pt>
                <c:pt idx="1">
                  <c:v>PUGLIA</c:v>
                </c:pt>
                <c:pt idx="2">
                  <c:v>CAMPANIA</c:v>
                </c:pt>
                <c:pt idx="3">
                  <c:v>LAZIO</c:v>
                </c:pt>
                <c:pt idx="4">
                  <c:v>MOLISE</c:v>
                </c:pt>
                <c:pt idx="5">
                  <c:v>ALTRE 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105</c:v>
                </c:pt>
                <c:pt idx="1">
                  <c:v>47</c:v>
                </c:pt>
                <c:pt idx="2">
                  <c:v>21</c:v>
                </c:pt>
                <c:pt idx="3">
                  <c:v>8</c:v>
                </c:pt>
                <c:pt idx="4">
                  <c:v>4</c:v>
                </c:pt>
                <c:pt idx="5">
                  <c:v>24</c:v>
                </c:pt>
              </c:numCache>
            </c:numRef>
          </c:val>
        </c:ser>
        <c:firstSliceAng val="0"/>
      </c:pieChart>
      <c:spPr>
        <a:solidFill>
          <a:srgbClr val="000000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1" sz="2800" spc="-1" strike="noStrike">
              <a:solidFill>
                <a:srgbClr val="19167f"/>
              </a:solidFill>
              <a:latin typeface="Corbe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3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Vendite</c:v>
                </c:pt>
              </c:strCache>
            </c:strRef>
          </c:tx>
          <c:spPr>
            <a:solidFill>
              <a:srgbClr val="41aebd"/>
            </a:solidFill>
            <a:ln>
              <a:solidFill>
                <a:srgbClr val="00b050"/>
              </a:solidFill>
            </a:ln>
          </c:spPr>
          <c:explosion val="25"/>
          <c:dPt>
            <c:idx val="0"/>
            <c:explosion val="25"/>
            <c:spPr>
              <a:solidFill>
                <a:srgbClr val="41aebd"/>
              </a:solidFill>
              <a:ln>
                <a:solidFill>
                  <a:srgbClr val="00b050"/>
                </a:solidFill>
              </a:ln>
            </c:spPr>
          </c:dPt>
          <c:dPt>
            <c:idx val="1"/>
            <c:explosion val="25"/>
            <c:spPr>
              <a:solidFill>
                <a:srgbClr val="608f3d"/>
              </a:solidFill>
              <a:ln>
                <a:solidFill>
                  <a:srgbClr val="608f3d"/>
                </a:solidFill>
              </a:ln>
            </c:spPr>
          </c:dPt>
          <c:dPt>
            <c:idx val="2"/>
            <c:explosion val="25"/>
            <c:spPr>
              <a:solidFill>
                <a:srgbClr val="fcb11c"/>
              </a:solidFill>
              <a:ln>
                <a:solidFill>
                  <a:srgbClr val="00b050"/>
                </a:solidFill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1" sz="2800" spc="-1" strike="noStrike">
                      <a:solidFill>
                        <a:srgbClr val="19167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1" sz="2800" spc="-1" strike="noStrike">
                      <a:solidFill>
                        <a:srgbClr val="19167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txPr>
                <a:bodyPr/>
                <a:lstStyle/>
                <a:p>
                  <a:pPr>
                    <a:defRPr b="1" sz="2800" spc="-1" strike="noStrike">
                      <a:solidFill>
                        <a:srgbClr val="19167f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1" sz="2800" spc="-1" strike="noStrike">
                    <a:solidFill>
                      <a:srgbClr val="19167f"/>
                    </a:solidFill>
                    <a:latin typeface="Arial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Fuori Regione</c:v>
                </c:pt>
                <c:pt idx="1">
                  <c:v>Fuori Provincia</c:v>
                </c:pt>
                <c:pt idx="2">
                  <c:v>In Provincia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</c:v>
                </c:pt>
                <c:pt idx="1">
                  <c:v>56</c:v>
                </c:pt>
                <c:pt idx="2">
                  <c:v>153</c:v>
                </c:pt>
              </c:numCache>
            </c:numRef>
          </c:val>
        </c:ser>
      </c:pie3DChart>
    </c:plotArea>
    <c:legend>
      <c:layout>
        <c:manualLayout>
          <c:xMode val="edge"/>
          <c:yMode val="edge"/>
          <c:x val="0.61588460169514"/>
          <c:y val="0.0596254147476848"/>
          <c:w val="0.359831965352504"/>
          <c:h val="0.476235923339771"/>
        </c:manualLayout>
      </c:layout>
      <c:spPr>
        <a:noFill/>
        <a:ln>
          <a:noFill/>
        </a:ln>
      </c:spPr>
      <c:txPr>
        <a:bodyPr/>
        <a:lstStyle/>
        <a:p>
          <a:pPr>
            <a:defRPr b="1" sz="2800" spc="-1" strike="noStrike">
              <a:solidFill>
                <a:srgbClr val="19167f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3100" spc="-1" strike="noStrike">
                <a:solidFill>
                  <a:srgbClr val="ffffff"/>
                </a:solidFill>
                <a:latin typeface="Corbel"/>
              </a:rPr>
              <a:t>Fai clic per spostare la diapositiva</a:t>
            </a:r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B786CE8-0916-4410-9A89-7E51B672B8E2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44280" y="696960"/>
            <a:ext cx="6922800" cy="348588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00560" y="4415400"/>
            <a:ext cx="5608440" cy="418320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0" y="942912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44280" y="696960"/>
            <a:ext cx="6922800" cy="348588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00560" y="4415400"/>
            <a:ext cx="5608440" cy="418320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0" y="942912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44280" y="696960"/>
            <a:ext cx="6922800" cy="348588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00560" y="4415400"/>
            <a:ext cx="5608440" cy="418320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0" y="942912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44280" y="696960"/>
            <a:ext cx="6922800" cy="348588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00560" y="4415400"/>
            <a:ext cx="5608440" cy="418320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0" y="942912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44280" y="696960"/>
            <a:ext cx="6922800" cy="348588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00560" y="4415400"/>
            <a:ext cx="5608440" cy="418320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0" y="942912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800208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67040" y="5289480"/>
            <a:ext cx="800208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67040" y="52894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67440" y="52894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72800" y="24562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478560" y="24562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67040" y="52894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72800" y="52894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478560" y="52894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067040" y="2456280"/>
            <a:ext cx="8002080" cy="542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800208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067040" y="635400"/>
            <a:ext cx="16309440" cy="7115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067040" y="52894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67040" y="2456280"/>
            <a:ext cx="8002080" cy="542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67440" y="52894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67040" y="5289480"/>
            <a:ext cx="800208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800208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67040" y="5289480"/>
            <a:ext cx="800208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067040" y="52894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67440" y="52894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772800" y="24562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478560" y="24562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067040" y="52894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772800" y="52894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478560" y="5289480"/>
            <a:ext cx="25765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800208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67040" y="635400"/>
            <a:ext cx="16309440" cy="7115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67040" y="52894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542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67440" y="52894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31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67440" y="2456280"/>
            <a:ext cx="390492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7040" y="5289480"/>
            <a:ext cx="8002080" cy="258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35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7040" y="635400"/>
            <a:ext cx="16309440" cy="1534680"/>
          </a:xfrm>
          <a:prstGeom prst="rect">
            <a:avLst/>
          </a:prstGeom>
        </p:spPr>
        <p:txBody>
          <a:bodyPr lIns="157320" rIns="157320" tIns="78480" bIns="78480" anchor="ctr">
            <a:noAutofit/>
          </a:bodyPr>
          <a:p>
            <a:pPr>
              <a:lnSpc>
                <a:spcPct val="90000"/>
              </a:lnSpc>
            </a:pPr>
            <a:r>
              <a:rPr b="0" lang="it-IT" sz="7600" spc="-1" strike="noStrike">
                <a:solidFill>
                  <a:srgbClr val="ededed"/>
                </a:solidFill>
                <a:latin typeface="Corbel"/>
              </a:rPr>
              <a:t>Fare clic per modificare lo stile del titolo</a:t>
            </a:r>
            <a:endParaRPr b="0" lang="it-IT" sz="7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67040" y="2456280"/>
            <a:ext cx="8002080" cy="5423760"/>
          </a:xfrm>
          <a:prstGeom prst="rect">
            <a:avLst/>
          </a:prstGeom>
        </p:spPr>
        <p:txBody>
          <a:bodyPr lIns="157320" rIns="157320" tIns="78480" bIns="78480">
            <a:noAutofit/>
          </a:bodyPr>
          <a:p>
            <a:pPr marL="294480" indent="-294120">
              <a:lnSpc>
                <a:spcPct val="90000"/>
              </a:lnSpc>
              <a:spcBef>
                <a:spcPts val="1290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4100" spc="-1" strike="noStrike">
                <a:solidFill>
                  <a:srgbClr val="ededed"/>
                </a:solidFill>
                <a:latin typeface="Corbel"/>
              </a:rPr>
              <a:t>Fare clic per modificare stili del testo dello schema</a:t>
            </a:r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  <a:p>
            <a:pPr lvl="1" marL="883800" indent="-294120">
              <a:lnSpc>
                <a:spcPct val="90000"/>
              </a:lnSpc>
              <a:spcBef>
                <a:spcPts val="643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3400" spc="-1" strike="noStrike">
                <a:solidFill>
                  <a:srgbClr val="ededed"/>
                </a:solidFill>
                <a:latin typeface="Corbel"/>
              </a:rPr>
              <a:t>Secondo livello</a:t>
            </a:r>
            <a:endParaRPr b="0" lang="it-IT" sz="3400" spc="-1" strike="noStrike">
              <a:solidFill>
                <a:srgbClr val="ededed"/>
              </a:solidFill>
              <a:latin typeface="Corbel"/>
            </a:endParaRPr>
          </a:p>
          <a:p>
            <a:pPr lvl="2" marL="1473120" indent="-294120">
              <a:lnSpc>
                <a:spcPct val="90000"/>
              </a:lnSpc>
              <a:spcBef>
                <a:spcPts val="643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2700" spc="-1" strike="noStrike">
                <a:solidFill>
                  <a:srgbClr val="ededed"/>
                </a:solidFill>
                <a:latin typeface="Corbel"/>
              </a:rPr>
              <a:t>Terzo livello</a:t>
            </a:r>
            <a:endParaRPr b="0" lang="it-IT" sz="2700" spc="-1" strike="noStrike">
              <a:solidFill>
                <a:srgbClr val="ededed"/>
              </a:solidFill>
              <a:latin typeface="Corbel"/>
            </a:endParaRPr>
          </a:p>
          <a:p>
            <a:pPr lvl="3" marL="2062440" indent="-294120">
              <a:lnSpc>
                <a:spcPct val="90000"/>
              </a:lnSpc>
              <a:spcBef>
                <a:spcPts val="643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ededed"/>
                </a:solidFill>
                <a:latin typeface="Corbel"/>
              </a:rPr>
              <a:t>Quarto livello</a:t>
            </a:r>
            <a:endParaRPr b="0" lang="it-IT" sz="2400" spc="-1" strike="noStrike">
              <a:solidFill>
                <a:srgbClr val="ededed"/>
              </a:solidFill>
              <a:latin typeface="Corbel"/>
            </a:endParaRPr>
          </a:p>
          <a:p>
            <a:pPr lvl="4" marL="2651760" indent="-294120">
              <a:lnSpc>
                <a:spcPct val="90000"/>
              </a:lnSpc>
              <a:spcBef>
                <a:spcPts val="643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ededed"/>
                </a:solidFill>
                <a:latin typeface="Corbel"/>
              </a:rPr>
              <a:t>Quinto livello</a:t>
            </a:r>
            <a:endParaRPr b="0" lang="it-IT" sz="24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374400" y="2456280"/>
            <a:ext cx="8002080" cy="5423760"/>
          </a:xfrm>
          <a:prstGeom prst="rect">
            <a:avLst/>
          </a:prstGeom>
        </p:spPr>
        <p:txBody>
          <a:bodyPr lIns="157320" rIns="157320" tIns="78480" bIns="78480">
            <a:noAutofit/>
          </a:bodyPr>
          <a:p>
            <a:pPr marL="294480" indent="-294120">
              <a:lnSpc>
                <a:spcPct val="90000"/>
              </a:lnSpc>
              <a:spcBef>
                <a:spcPts val="1290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4100" spc="-1" strike="noStrike">
                <a:solidFill>
                  <a:srgbClr val="ededed"/>
                </a:solidFill>
                <a:latin typeface="Corbel"/>
              </a:rPr>
              <a:t>Fare clic per modificare stili del testo dello schema</a:t>
            </a:r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  <a:p>
            <a:pPr lvl="1" marL="883800" indent="-294120">
              <a:lnSpc>
                <a:spcPct val="90000"/>
              </a:lnSpc>
              <a:spcBef>
                <a:spcPts val="643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3400" spc="-1" strike="noStrike">
                <a:solidFill>
                  <a:srgbClr val="ededed"/>
                </a:solidFill>
                <a:latin typeface="Corbel"/>
              </a:rPr>
              <a:t>Secondo livello</a:t>
            </a:r>
            <a:endParaRPr b="0" lang="it-IT" sz="3400" spc="-1" strike="noStrike">
              <a:solidFill>
                <a:srgbClr val="ededed"/>
              </a:solidFill>
              <a:latin typeface="Corbel"/>
            </a:endParaRPr>
          </a:p>
          <a:p>
            <a:pPr lvl="2" marL="1473120" indent="-294120">
              <a:lnSpc>
                <a:spcPct val="90000"/>
              </a:lnSpc>
              <a:spcBef>
                <a:spcPts val="643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2700" spc="-1" strike="noStrike">
                <a:solidFill>
                  <a:srgbClr val="ededed"/>
                </a:solidFill>
                <a:latin typeface="Corbel"/>
              </a:rPr>
              <a:t>Terzo livello</a:t>
            </a:r>
            <a:endParaRPr b="0" lang="it-IT" sz="2700" spc="-1" strike="noStrike">
              <a:solidFill>
                <a:srgbClr val="ededed"/>
              </a:solidFill>
              <a:latin typeface="Corbel"/>
            </a:endParaRPr>
          </a:p>
          <a:p>
            <a:pPr lvl="3" marL="2062440" indent="-294120">
              <a:lnSpc>
                <a:spcPct val="90000"/>
              </a:lnSpc>
              <a:spcBef>
                <a:spcPts val="643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ededed"/>
                </a:solidFill>
                <a:latin typeface="Corbel"/>
              </a:rPr>
              <a:t>Quarto livello</a:t>
            </a:r>
            <a:endParaRPr b="0" lang="it-IT" sz="2400" spc="-1" strike="noStrike">
              <a:solidFill>
                <a:srgbClr val="ededed"/>
              </a:solidFill>
              <a:latin typeface="Corbel"/>
            </a:endParaRPr>
          </a:p>
          <a:p>
            <a:pPr lvl="4" marL="2651760" indent="-294120">
              <a:lnSpc>
                <a:spcPct val="90000"/>
              </a:lnSpc>
              <a:spcBef>
                <a:spcPts val="643"/>
              </a:spcBef>
              <a:buClr>
                <a:srgbClr val="ededed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ededed"/>
                </a:solidFill>
                <a:latin typeface="Corbel"/>
              </a:rPr>
              <a:t>Quinto livello</a:t>
            </a:r>
            <a:endParaRPr b="0" lang="it-IT" sz="24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257480" y="8537040"/>
            <a:ext cx="4115160" cy="489960"/>
          </a:xfrm>
          <a:prstGeom prst="rect">
            <a:avLst/>
          </a:prstGeom>
        </p:spPr>
        <p:txBody>
          <a:bodyPr lIns="157320" rIns="157320" tIns="78480" bIns="78480"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058800" y="8537040"/>
            <a:ext cx="6172920" cy="489960"/>
          </a:xfrm>
          <a:prstGeom prst="rect">
            <a:avLst/>
          </a:prstGeom>
        </p:spPr>
        <p:txBody>
          <a:bodyPr lIns="157320" rIns="157320" tIns="78480" bIns="7848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500" spc="-1" strike="noStrike">
                <a:solidFill>
                  <a:srgbClr val="ededed"/>
                </a:solidFill>
                <a:latin typeface="Corbel"/>
              </a:rPr>
              <a:t>Fonte: direttive Comando Interregionale 2014</a:t>
            </a:r>
            <a:endParaRPr b="0" lang="it-IT" sz="15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2918240" y="8537040"/>
            <a:ext cx="4115160" cy="489960"/>
          </a:xfrm>
          <a:prstGeom prst="rect">
            <a:avLst/>
          </a:prstGeom>
        </p:spPr>
        <p:txBody>
          <a:bodyPr lIns="157320" rIns="157320" tIns="78480" bIns="78480" anchor="ctr">
            <a:noAutofit/>
          </a:bodyPr>
          <a:p>
            <a:pPr algn="r">
              <a:lnSpc>
                <a:spcPct val="100000"/>
              </a:lnSpc>
            </a:pPr>
            <a:fld id="{148366AD-1012-4DEA-A8D3-322CA1DDBDCE}" type="slidenum">
              <a:rPr b="0" lang="it-IT" sz="1500" spc="-1" strike="noStrike">
                <a:solidFill>
                  <a:srgbClr val="ededed"/>
                </a:solidFill>
                <a:latin typeface="Corbel"/>
              </a:rPr>
              <a:t>&lt;numero&gt;</a:t>
            </a:fld>
            <a:endParaRPr b="0" lang="it-IT" sz="15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35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315240" y="5995440"/>
            <a:ext cx="13718160" cy="1604160"/>
          </a:xfrm>
          <a:prstGeom prst="rect">
            <a:avLst/>
          </a:prstGeom>
        </p:spPr>
        <p:txBody>
          <a:bodyPr lIns="157320" rIns="157320" tIns="78480" bIns="78480">
            <a:normAutofit fontScale="19000"/>
          </a:bodyPr>
          <a:p>
            <a:pPr algn="r">
              <a:lnSpc>
                <a:spcPct val="90000"/>
              </a:lnSpc>
            </a:pPr>
            <a:r>
              <a:rPr b="0" lang="it-IT" sz="12400" spc="-389" strike="noStrike">
                <a:solidFill>
                  <a:srgbClr val="e3e3e3"/>
                </a:solidFill>
                <a:latin typeface="Corbel"/>
              </a:rPr>
              <a:t>Fare clic per modificare lo stile del titolo</a:t>
            </a:r>
            <a:endParaRPr b="0" lang="it-IT" sz="1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1257480" y="8537040"/>
            <a:ext cx="4115160" cy="489960"/>
          </a:xfrm>
          <a:prstGeom prst="rect">
            <a:avLst/>
          </a:prstGeom>
        </p:spPr>
        <p:txBody>
          <a:bodyPr lIns="157320" rIns="157320" tIns="78480" bIns="78480"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6058800" y="8537040"/>
            <a:ext cx="6172920" cy="489960"/>
          </a:xfrm>
          <a:prstGeom prst="rect">
            <a:avLst/>
          </a:prstGeom>
        </p:spPr>
        <p:txBody>
          <a:bodyPr lIns="157320" rIns="157320" tIns="78480" bIns="7848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500" spc="-1" strike="noStrike">
                <a:solidFill>
                  <a:srgbClr val="ededed"/>
                </a:solidFill>
                <a:latin typeface="Corbel"/>
              </a:rPr>
              <a:t>Fonte: direttive Comando Interregionale 2014</a:t>
            </a:r>
            <a:endParaRPr b="0" lang="it-IT" sz="15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12918240" y="8537040"/>
            <a:ext cx="4115160" cy="489960"/>
          </a:xfrm>
          <a:prstGeom prst="rect">
            <a:avLst/>
          </a:prstGeom>
        </p:spPr>
        <p:txBody>
          <a:bodyPr lIns="157320" rIns="157320" tIns="78480" bIns="78480" anchor="ctr">
            <a:noAutofit/>
          </a:bodyPr>
          <a:p>
            <a:pPr algn="r">
              <a:lnSpc>
                <a:spcPct val="100000"/>
              </a:lnSpc>
            </a:pPr>
            <a:fld id="{532DDAF3-90A7-4371-9918-99815348BFB6}" type="slidenum">
              <a:rPr b="0" lang="it-IT" sz="1500" spc="-1" strike="noStrike">
                <a:solidFill>
                  <a:srgbClr val="ededed"/>
                </a:solidFill>
                <a:latin typeface="Corbel"/>
              </a:rPr>
              <a:t>&lt;numero&gt;</a:t>
            </a:fld>
            <a:endParaRPr b="0" lang="it-IT" sz="15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914400" y="2154960"/>
            <a:ext cx="16461720" cy="534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4100" spc="-1" strike="noStrike">
                <a:solidFill>
                  <a:srgbClr val="ededed"/>
                </a:solidFill>
                <a:latin typeface="Corbel"/>
              </a:rPr>
              <a:t>Fai clic per modificare il formato del testo della struttura</a:t>
            </a:r>
            <a:endParaRPr b="0" lang="it-IT" sz="4100" spc="-1" strike="noStrike">
              <a:solidFill>
                <a:srgbClr val="ededed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00" spc="-1" strike="noStrike">
                <a:solidFill>
                  <a:srgbClr val="ededed"/>
                </a:solidFill>
                <a:latin typeface="Corbel"/>
              </a:rPr>
              <a:t>Secondo livello struttura</a:t>
            </a:r>
            <a:endParaRPr b="0" lang="it-IT" sz="2700" spc="-1" strike="noStrike">
              <a:solidFill>
                <a:srgbClr val="ededed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ededed"/>
                </a:solidFill>
                <a:latin typeface="Corbel"/>
              </a:rPr>
              <a:t>Terzo livello struttura</a:t>
            </a:r>
            <a:endParaRPr b="0" lang="it-IT" sz="2400" spc="-1" strike="noStrike">
              <a:solidFill>
                <a:srgbClr val="ededed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ededed"/>
                </a:solidFill>
                <a:latin typeface="Corbel"/>
              </a:rPr>
              <a:t>Quarto livello struttura</a:t>
            </a:r>
            <a:endParaRPr b="0" lang="it-IT" sz="2400" spc="-1" strike="noStrike">
              <a:solidFill>
                <a:srgbClr val="ededed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ededed"/>
                </a:solidFill>
                <a:latin typeface="Corbel"/>
              </a:rPr>
              <a:t>Quinto livello struttura</a:t>
            </a:r>
            <a:endParaRPr b="0" lang="it-IT" sz="2000" spc="-1" strike="noStrike">
              <a:solidFill>
                <a:srgbClr val="ededed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ededed"/>
                </a:solidFill>
                <a:latin typeface="Corbel"/>
              </a:rPr>
              <a:t>Sesto livello struttura</a:t>
            </a:r>
            <a:endParaRPr b="0" lang="it-IT" sz="2000" spc="-1" strike="noStrike">
              <a:solidFill>
                <a:srgbClr val="ededed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ededed"/>
                </a:solidFill>
                <a:latin typeface="Corbel"/>
              </a:rPr>
              <a:t>Settimo livello struttura</a:t>
            </a:r>
            <a:endParaRPr b="0" lang="it-IT" sz="20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chart" Target="../charts/chart1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chart" Target="../charts/chart2.xml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840880" y="4400640"/>
            <a:ext cx="609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Immagine 6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pSp>
        <p:nvGrpSpPr>
          <p:cNvPr id="91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grpSp>
        <p:nvGrpSpPr>
          <p:cNvPr id="93" name="Group 3"/>
          <p:cNvGrpSpPr/>
          <p:nvPr/>
        </p:nvGrpSpPr>
        <p:grpSpPr>
          <a:xfrm>
            <a:off x="4401360" y="1300680"/>
            <a:ext cx="9252000" cy="2548440"/>
            <a:chOff x="4401360" y="1300680"/>
            <a:chExt cx="9252000" cy="2548440"/>
          </a:xfrm>
        </p:grpSpPr>
        <p:sp>
          <p:nvSpPr>
            <p:cNvPr id="94" name="CustomShape 4"/>
            <p:cNvSpPr/>
            <p:nvPr/>
          </p:nvSpPr>
          <p:spPr>
            <a:xfrm>
              <a:off x="4401360" y="1300680"/>
              <a:ext cx="9252000" cy="254844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7383600" y="1601280"/>
              <a:ext cx="5334480" cy="194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2100"/>
                </a:spcAft>
              </a:pPr>
              <a:r>
                <a:rPr b="1" lang="it-IT" sz="6000" spc="-1" strike="noStrike">
                  <a:solidFill>
                    <a:srgbClr val="684501"/>
                  </a:solidFill>
                  <a:latin typeface="Corbel"/>
                </a:rPr>
                <a:t>Personale</a:t>
              </a:r>
              <a:endParaRPr b="0" lang="it-IT" sz="6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23920" y="5731920"/>
            <a:ext cx="5235120" cy="5536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algn="ctr" blurRad="225425" dir="5228255" dist="50462">
              <a:srgbClr val="000000">
                <a:alpha val="33000"/>
              </a:srgbClr>
            </a:outerShdw>
          </a:effectLst>
          <a:scene3d>
            <a:camera fov="3300000" prst="perspectiveFront">
              <a:rot lat="486000" lon="19530000" rev="174000"/>
            </a:camera>
            <a:lightRig dir="t" rig="brightRoom"/>
          </a:scene3d>
          <a:sp3d extrusionH="254000" contourW="19050">
            <a:bevelB prst="angle" w="82550" h="44450"/>
            <a:extrusionClr>
              <a:schemeClr val="bg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2600" spc="-1" strike="noStrike">
                <a:solidFill>
                  <a:srgbClr val="ffff00"/>
                </a:solidFill>
                <a:latin typeface="Corbel"/>
              </a:rPr>
              <a:t>Lgt. CS Virgilio CORNACCHIO</a:t>
            </a:r>
            <a:endParaRPr b="0" lang="it-IT" sz="2600" spc="-1" strike="noStrike">
              <a:latin typeface="Arial"/>
            </a:endParaRPr>
          </a:p>
        </p:txBody>
      </p:sp>
      <p:pic>
        <p:nvPicPr>
          <p:cNvPr id="181" name="Immagine 45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82" name="Table 2"/>
          <p:cNvGraphicFramePr/>
          <p:nvPr/>
        </p:nvGraphicFramePr>
        <p:xfrm>
          <a:off x="4824360" y="2335320"/>
          <a:ext cx="12634920" cy="5405040"/>
        </p:xfrm>
        <a:graphic>
          <a:graphicData uri="http://schemas.openxmlformats.org/drawingml/2006/table">
            <a:tbl>
              <a:tblPr/>
              <a:tblGrid>
                <a:gridCol w="4886640"/>
                <a:gridCol w="2435760"/>
                <a:gridCol w="2504520"/>
                <a:gridCol w="2808000"/>
              </a:tblGrid>
              <a:tr h="1098360">
                <a:tc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ORGANICA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EFFETTIVA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DIFFERENZA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+ / -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</a:tr>
              <a:tr h="6105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05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8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05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983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 FINANZIERI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57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APP./ FIN. (Cont. Mare)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09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3" name="CustomShape 3"/>
          <p:cNvSpPr/>
          <p:nvPr/>
        </p:nvSpPr>
        <p:spPr>
          <a:xfrm>
            <a:off x="2029320" y="355320"/>
            <a:ext cx="13542840" cy="19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5500" spc="-1" strike="noStrike">
                <a:solidFill>
                  <a:srgbClr val="cf8b03"/>
                </a:solidFill>
                <a:latin typeface="Corbel"/>
              </a:rPr>
              <a:t>TENENZA ORTONA</a:t>
            </a:r>
            <a:endParaRPr b="0" lang="it-IT" sz="5500" spc="-1" strike="noStrike">
              <a:latin typeface="Arial"/>
            </a:endParaRPr>
          </a:p>
        </p:txBody>
      </p:sp>
      <p:pic>
        <p:nvPicPr>
          <p:cNvPr id="184" name="Immagine 9" descr=""/>
          <p:cNvPicPr/>
          <p:nvPr/>
        </p:nvPicPr>
        <p:blipFill>
          <a:blip r:embed="rId2"/>
          <a:stretch/>
        </p:blipFill>
        <p:spPr>
          <a:xfrm>
            <a:off x="1408680" y="2612880"/>
            <a:ext cx="2241720" cy="294876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3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9466560" y="8265960"/>
            <a:ext cx="480240" cy="3952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11462400" y="789840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4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840880" y="4400640"/>
            <a:ext cx="609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Immagine 6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90" name="Table 2"/>
          <p:cNvGraphicFramePr/>
          <p:nvPr/>
        </p:nvGraphicFramePr>
        <p:xfrm>
          <a:off x="728280" y="2495160"/>
          <a:ext cx="8416800" cy="5329080"/>
        </p:xfrm>
        <a:graphic>
          <a:graphicData uri="http://schemas.openxmlformats.org/drawingml/2006/table">
            <a:tbl>
              <a:tblPr/>
              <a:tblGrid>
                <a:gridCol w="2532240"/>
                <a:gridCol w="2850840"/>
                <a:gridCol w="3033720"/>
              </a:tblGrid>
              <a:tr h="578520">
                <a:tc gridSpan="3"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MILITARE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ee0a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634680"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Regione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608f3d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Nr.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608f3d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608f3d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ABRUZZO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3cb1c0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105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3cb1c0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50,2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3cb1c0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PUGLIA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47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22,5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CAMPANIA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9aca3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9aca39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10,0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9aca39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LAZIO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00ff86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8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00ff86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3,8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00ff86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MOLISE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7e043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7e043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1,9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7e043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Altre 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de7b6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de7b6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11,6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fde7b6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209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100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41aebd"/>
                      </a:solidFill>
                    </a:lnL>
                    <a:lnR w="12240">
                      <a:solidFill>
                        <a:srgbClr val="41aebd"/>
                      </a:solidFill>
                    </a:lnR>
                    <a:lnT w="12240">
                      <a:solidFill>
                        <a:srgbClr val="41aebd"/>
                      </a:solidFill>
                    </a:lnT>
                    <a:lnB w="12240">
                      <a:solidFill>
                        <a:srgbClr val="41aebd"/>
                      </a:solidFill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2029320" y="17892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ORIGINI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192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11578320" y="833472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  <p:graphicFrame>
        <p:nvGraphicFramePr>
          <p:cNvPr id="194" name="Grafico 1"/>
          <p:cNvGraphicFramePr/>
          <p:nvPr/>
        </p:nvGraphicFramePr>
        <p:xfrm>
          <a:off x="9400680" y="2526120"/>
          <a:ext cx="8448480" cy="577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4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840880" y="4400640"/>
            <a:ext cx="609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Immagine 6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97" name="Table 2"/>
          <p:cNvGraphicFramePr/>
          <p:nvPr/>
        </p:nvGraphicFramePr>
        <p:xfrm>
          <a:off x="533520" y="2894400"/>
          <a:ext cx="8783640" cy="4373280"/>
        </p:xfrm>
        <a:graphic>
          <a:graphicData uri="http://schemas.openxmlformats.org/drawingml/2006/table">
            <a:tbl>
              <a:tblPr/>
              <a:tblGrid>
                <a:gridCol w="3746160"/>
                <a:gridCol w="3145680"/>
                <a:gridCol w="1891800"/>
              </a:tblGrid>
              <a:tr h="1381680"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Provenienza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Nr. militari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</a:tr>
              <a:tr h="76320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Fuori regione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8e1cb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076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Fuori provincia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88b33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56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27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20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In provincia 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(meno di 40 Km)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a708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153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73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Table 3"/>
          <p:cNvGraphicFramePr/>
          <p:nvPr/>
        </p:nvGraphicFramePr>
        <p:xfrm>
          <a:off x="515880" y="7551720"/>
          <a:ext cx="6940800" cy="724680"/>
        </p:xfrm>
        <a:graphic>
          <a:graphicData uri="http://schemas.openxmlformats.org/drawingml/2006/table">
            <a:tbl>
              <a:tblPr/>
              <a:tblGrid>
                <a:gridCol w="3803760"/>
                <a:gridCol w="3137040"/>
              </a:tblGrid>
              <a:tr h="7250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TOTALE MILITARI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209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99" name="CustomShape 4"/>
          <p:cNvSpPr/>
          <p:nvPr/>
        </p:nvSpPr>
        <p:spPr>
          <a:xfrm>
            <a:off x="2029320" y="35532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PENDOLARISMO</a:t>
            </a:r>
            <a:endParaRPr b="0" lang="it-IT" sz="6200" spc="-1" strike="noStrike">
              <a:latin typeface="Arial"/>
            </a:endParaRPr>
          </a:p>
        </p:txBody>
      </p:sp>
      <p:graphicFrame>
        <p:nvGraphicFramePr>
          <p:cNvPr id="200" name="Grafico 1"/>
          <p:cNvGraphicFramePr/>
          <p:nvPr/>
        </p:nvGraphicFramePr>
        <p:xfrm>
          <a:off x="9450360" y="3105000"/>
          <a:ext cx="8341200" cy="504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1" name="Picture 4" descr=""/>
          <p:cNvPicPr/>
          <p:nvPr/>
        </p:nvPicPr>
        <p:blipFill>
          <a:blip r:embed="rId3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202" name="CustomShape 5"/>
          <p:cNvSpPr/>
          <p:nvPr/>
        </p:nvSpPr>
        <p:spPr>
          <a:xfrm>
            <a:off x="11437920" y="798516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5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840880" y="4400640"/>
            <a:ext cx="609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Immagine 6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205" name="Table 2"/>
          <p:cNvGraphicFramePr/>
          <p:nvPr/>
        </p:nvGraphicFramePr>
        <p:xfrm>
          <a:off x="1652760" y="2634480"/>
          <a:ext cx="14883840" cy="4578480"/>
        </p:xfrm>
        <a:graphic>
          <a:graphicData uri="http://schemas.openxmlformats.org/drawingml/2006/table">
            <a:tbl>
              <a:tblPr/>
              <a:tblGrid>
                <a:gridCol w="5693400"/>
                <a:gridCol w="2324520"/>
                <a:gridCol w="2417400"/>
                <a:gridCol w="2216160"/>
                <a:gridCol w="2232360"/>
              </a:tblGrid>
              <a:tr h="644040"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CATEGORIA</a:t>
                      </a:r>
                      <a:endParaRPr b="0" lang="it-IT" sz="28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= &lt; 30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31/40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41/50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51&gt;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28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28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28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28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38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50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0920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28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28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31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0920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28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e Finanzieri</a:t>
                      </a:r>
                      <a:endParaRPr b="0" lang="it-IT" sz="28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38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9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28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28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93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101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932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2800" spc="-1" strike="noStrike">
                          <a:solidFill>
                            <a:srgbClr val="30471f"/>
                          </a:solidFill>
                          <a:latin typeface="Arial"/>
                          <a:ea typeface="Times New Roman"/>
                        </a:rPr>
                        <a:t>INCIDENZA IN PERCENTUALE</a:t>
                      </a:r>
                      <a:endParaRPr b="0" lang="it-IT" sz="28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486b2e"/>
                          </a:solidFill>
                          <a:latin typeface="Arial"/>
                        </a:rPr>
                        <a:t>2,87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486b2e"/>
                          </a:solidFill>
                          <a:latin typeface="Arial"/>
                        </a:rPr>
                        <a:t>4,31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486b2e"/>
                          </a:solidFill>
                          <a:latin typeface="Arial"/>
                        </a:rPr>
                        <a:t>44,50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486b2e"/>
                          </a:solidFill>
                          <a:latin typeface="Arial"/>
                        </a:rPr>
                        <a:t>48,32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Table 3"/>
          <p:cNvGraphicFramePr/>
          <p:nvPr/>
        </p:nvGraphicFramePr>
        <p:xfrm>
          <a:off x="1668960" y="7722720"/>
          <a:ext cx="8048160" cy="590400"/>
        </p:xfrm>
        <a:graphic>
          <a:graphicData uri="http://schemas.openxmlformats.org/drawingml/2006/table">
            <a:tbl>
              <a:tblPr/>
              <a:tblGrid>
                <a:gridCol w="5708160"/>
                <a:gridCol w="2340000"/>
              </a:tblGrid>
              <a:tr h="590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2800" spc="-1" strike="noStrike">
                          <a:latin typeface="Arial"/>
                        </a:rPr>
                        <a:t>ETÀ MEDIA</a:t>
                      </a:r>
                      <a:endParaRPr b="0" lang="it-IT" sz="28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49,42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4"/>
          <p:cNvSpPr/>
          <p:nvPr/>
        </p:nvSpPr>
        <p:spPr>
          <a:xfrm>
            <a:off x="2029320" y="35532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FASCIA DI ETA’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209" name="CustomShape 5"/>
          <p:cNvSpPr/>
          <p:nvPr/>
        </p:nvSpPr>
        <p:spPr>
          <a:xfrm>
            <a:off x="10549800" y="773424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68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840880" y="4400640"/>
            <a:ext cx="609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Immagine 6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212" name="Table 2"/>
          <p:cNvGraphicFramePr/>
          <p:nvPr/>
        </p:nvGraphicFramePr>
        <p:xfrm>
          <a:off x="543960" y="2365920"/>
          <a:ext cx="17202600" cy="5304240"/>
        </p:xfrm>
        <a:graphic>
          <a:graphicData uri="http://schemas.openxmlformats.org/drawingml/2006/table">
            <a:tbl>
              <a:tblPr/>
              <a:tblGrid>
                <a:gridCol w="5904360"/>
                <a:gridCol w="4428000"/>
                <a:gridCol w="4286520"/>
                <a:gridCol w="2583720"/>
              </a:tblGrid>
              <a:tr h="1034280"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CATEGORIA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IMPIEGO OPERATIVO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IMPIEGO NON OPERATIVO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89b13e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89b13e"/>
                    </a:solidFill>
                  </a:tcPr>
                </a:tc>
              </a:tr>
              <a:tr h="634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634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71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90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634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35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49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634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6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e Finanzieri</a:t>
                      </a:r>
                      <a:endParaRPr b="0" lang="it-IT" sz="36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34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63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78520"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140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69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209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7560" marR="75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034280"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30471f"/>
                          </a:solidFill>
                          <a:latin typeface="Arial"/>
                          <a:ea typeface="Times New Roman"/>
                        </a:rPr>
                        <a:t>INCIDENZA IN PERCENTUALE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30471f"/>
                          </a:solidFill>
                          <a:latin typeface="Arial"/>
                          <a:ea typeface="Times New Roman"/>
                        </a:rPr>
                        <a:t>67 %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30471f"/>
                          </a:solidFill>
                          <a:latin typeface="Arial"/>
                          <a:ea typeface="Times New Roman"/>
                        </a:rPr>
                        <a:t>33%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30471f"/>
                          </a:solidFill>
                          <a:latin typeface="Arial"/>
                          <a:ea typeface="Times New Roman"/>
                        </a:rPr>
                        <a:t>100%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3"/>
          <p:cNvSpPr/>
          <p:nvPr/>
        </p:nvSpPr>
        <p:spPr>
          <a:xfrm>
            <a:off x="2069280" y="23616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SETTORE DI IMPIEGO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11747880" y="830160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753280" y="948240"/>
            <a:ext cx="12584520" cy="1547640"/>
          </a:xfrm>
          <a:prstGeom prst="rect">
            <a:avLst/>
          </a:prstGeom>
          <a:noFill/>
          <a:ln>
            <a:noFill/>
          </a:ln>
        </p:spPr>
        <p:txBody>
          <a:bodyPr lIns="157320" rIns="157320" tIns="78480" bIns="78480" anchor="ctr">
            <a:normAutofit/>
          </a:bodyPr>
          <a:p>
            <a:pPr algn="ctr">
              <a:lnSpc>
                <a:spcPct val="100000"/>
              </a:lnSpc>
            </a:pPr>
            <a:r>
              <a:rPr b="1" lang="it-IT" sz="4800" spc="-1" strike="noStrike">
                <a:solidFill>
                  <a:srgbClr val="ffc000"/>
                </a:solidFill>
                <a:latin typeface="Arial"/>
              </a:rPr>
              <a:t>STRUTTURA</a:t>
            </a:r>
            <a:endParaRPr b="0" lang="it-IT" sz="4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840880" y="4400640"/>
            <a:ext cx="609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1089360" y="588600"/>
            <a:ext cx="1663560" cy="1547640"/>
          </a:xfrm>
          <a:prstGeom prst="rect">
            <a:avLst/>
          </a:prstGeom>
          <a:ln>
            <a:noFill/>
          </a:ln>
        </p:spPr>
      </p:pic>
      <p:pic>
        <p:nvPicPr>
          <p:cNvPr id="99" name="Immagine 6" descr=""/>
          <p:cNvPicPr/>
          <p:nvPr/>
        </p:nvPicPr>
        <p:blipFill>
          <a:blip r:embed="rId2"/>
          <a:stretch/>
        </p:blipFill>
        <p:spPr>
          <a:xfrm>
            <a:off x="14717520" y="73728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sp>
        <p:nvSpPr>
          <p:cNvPr id="100" name="Line 3"/>
          <p:cNvSpPr/>
          <p:nvPr/>
        </p:nvSpPr>
        <p:spPr>
          <a:xfrm flipH="1">
            <a:off x="2322360" y="8287560"/>
            <a:ext cx="4680" cy="104400"/>
          </a:xfrm>
          <a:prstGeom prst="line">
            <a:avLst/>
          </a:prstGeom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7607160" y="2163600"/>
            <a:ext cx="3350160" cy="773640"/>
          </a:xfrm>
          <a:prstGeom prst="rect">
            <a:avLst/>
          </a:prstGeom>
          <a:solidFill>
            <a:srgbClr val="99974b"/>
          </a:solidFill>
          <a:ln w="9360">
            <a:solidFill>
              <a:srgbClr val="ffff00"/>
            </a:solidFill>
            <a:miter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freezing">
              <a:rot lat="0" lon="0" rev="6000000"/>
            </a:lightRig>
          </a:scene3d>
          <a:sp3d contourW="12700" prstMaterial="plastic">
            <a:bevelT w="44450" h="25400"/>
            <a:contourClr>
              <a:schemeClr val="accent3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136080" rIns="136080" tIns="68040" bIns="680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200" spc="-1" strike="noStrike">
                <a:solidFill>
                  <a:srgbClr val="ffffff"/>
                </a:solidFill>
                <a:latin typeface="Arial Narrow"/>
              </a:rPr>
              <a:t>COMANDANTE 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850320" y="2705760"/>
            <a:ext cx="6000840" cy="230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360">
            <a:solidFill>
              <a:srgbClr val="ff9900"/>
            </a:solidFill>
            <a:miter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freezing">
              <a:rot lat="0" lon="0" rev="6000000"/>
            </a:lightRig>
          </a:scene3d>
          <a:sp3d contourW="12700" prstMaterial="plastic">
            <a:bevelT w="44450" h="25400"/>
            <a:contourClr>
              <a:schemeClr val="accent3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136080" rIns="136080" tIns="68040" bIns="680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ffffff"/>
                </a:solidFill>
                <a:latin typeface="Arial Narrow"/>
              </a:rPr>
              <a:t>UFFICIO COMANDO</a:t>
            </a:r>
            <a:endParaRPr b="0" lang="it-IT" sz="2400" spc="-1" strike="noStrike">
              <a:latin typeface="Arial"/>
            </a:endParaRPr>
          </a:p>
          <a:p>
            <a:pPr marL="625320" indent="-350640">
              <a:lnSpc>
                <a:spcPct val="100000"/>
              </a:lnSpc>
              <a:buClr>
                <a:srgbClr val="000099"/>
              </a:buClr>
              <a:buSzPct val="80000"/>
              <a:buFont typeface="Arial"/>
              <a:buChar char="•"/>
            </a:pPr>
            <a:r>
              <a:rPr b="1" lang="it-IT" sz="2400" spc="-1" strike="noStrike">
                <a:solidFill>
                  <a:srgbClr val="ffffff"/>
                </a:solidFill>
                <a:latin typeface="Arial Narrow"/>
              </a:rPr>
              <a:t>Sezione Personale, Prot. Sociale e AA.GG. </a:t>
            </a:r>
            <a:endParaRPr b="0" lang="it-IT" sz="2400" spc="-1" strike="noStrike">
              <a:latin typeface="Arial"/>
            </a:endParaRPr>
          </a:p>
          <a:p>
            <a:pPr marL="625320" indent="-350640">
              <a:lnSpc>
                <a:spcPct val="100000"/>
              </a:lnSpc>
              <a:buClr>
                <a:srgbClr val="000099"/>
              </a:buClr>
              <a:buSzPct val="80000"/>
              <a:buFont typeface="Arial"/>
              <a:buChar char="•"/>
            </a:pPr>
            <a:r>
              <a:rPr b="1" lang="it-IT" sz="2400" spc="-1" strike="noStrike">
                <a:solidFill>
                  <a:srgbClr val="ffffff"/>
                </a:solidFill>
                <a:latin typeface="Arial Narrow"/>
              </a:rPr>
              <a:t>Sezione Operazioni e Programmazione</a:t>
            </a:r>
            <a:endParaRPr b="0" lang="it-IT" sz="2400" spc="-1" strike="noStrike">
              <a:latin typeface="Arial"/>
            </a:endParaRPr>
          </a:p>
          <a:p>
            <a:pPr marL="625320" indent="-350640">
              <a:lnSpc>
                <a:spcPct val="100000"/>
              </a:lnSpc>
              <a:buClr>
                <a:srgbClr val="000099"/>
              </a:buClr>
              <a:buSzPct val="80000"/>
              <a:buFont typeface="Arial"/>
              <a:buChar char="•"/>
            </a:pPr>
            <a:r>
              <a:rPr b="1" lang="it-IT" sz="2400" spc="-1" strike="noStrike">
                <a:solidFill>
                  <a:srgbClr val="ffffff"/>
                </a:solidFill>
                <a:latin typeface="Arial Narrow"/>
              </a:rPr>
              <a:t>Sezione Coordinamento Informativo</a:t>
            </a:r>
            <a:endParaRPr b="0" lang="it-IT" sz="2400" spc="-1" strike="noStrike">
              <a:latin typeface="Arial"/>
            </a:endParaRPr>
          </a:p>
          <a:p>
            <a:pPr marL="625320" indent="-350640">
              <a:lnSpc>
                <a:spcPct val="100000"/>
              </a:lnSpc>
              <a:buClr>
                <a:srgbClr val="000099"/>
              </a:buClr>
              <a:buSzPct val="80000"/>
              <a:buFont typeface="Arial"/>
              <a:buChar char="•"/>
            </a:pPr>
            <a:r>
              <a:rPr b="1" lang="it-IT" sz="2400" spc="-1" strike="noStrike">
                <a:solidFill>
                  <a:srgbClr val="ffffff"/>
                </a:solidFill>
                <a:latin typeface="Arial Narrow"/>
              </a:rPr>
              <a:t>Sezione Logistico-Amministrativa</a:t>
            </a:r>
            <a:endParaRPr b="0" lang="it-IT" sz="2400" spc="-1" strike="noStrike">
              <a:latin typeface="Arial"/>
            </a:endParaRPr>
          </a:p>
          <a:p>
            <a:pPr marL="625320" indent="-350640">
              <a:lnSpc>
                <a:spcPct val="100000"/>
              </a:lnSpc>
              <a:buClr>
                <a:srgbClr val="000099"/>
              </a:buClr>
              <a:buSzPct val="80000"/>
              <a:buFont typeface="Arial"/>
              <a:buChar char="•"/>
            </a:pPr>
            <a:r>
              <a:rPr b="1" lang="it-IT" sz="2400" spc="-1" strike="noStrike">
                <a:solidFill>
                  <a:srgbClr val="ffffff"/>
                </a:solidFill>
                <a:latin typeface="Arial Narrow"/>
              </a:rPr>
              <a:t>Sala Operativa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6176880" y="7438680"/>
            <a:ext cx="3171600" cy="900720"/>
          </a:xfrm>
          <a:prstGeom prst="rect">
            <a:avLst/>
          </a:prstGeom>
          <a:solidFill>
            <a:schemeClr val="accent3"/>
          </a:solidFill>
          <a:ln w="9360">
            <a:solidFill>
              <a:srgbClr val="92d050"/>
            </a:solidFill>
            <a:miter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freezing">
              <a:rot lat="0" lon="0" rev="6000000"/>
            </a:lightRig>
          </a:scene3d>
          <a:sp3d contourW="12700" prstMaterial="plastic">
            <a:bevelT w="44450" h="25400"/>
            <a:contourClr>
              <a:schemeClr val="accent3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136080" rIns="136080" tIns="68040" bIns="680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ff"/>
                </a:solidFill>
                <a:latin typeface="Arial Narrow"/>
              </a:rPr>
              <a:t>COMPAGNIA DI VASTO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2444760" y="5387040"/>
            <a:ext cx="3925080" cy="932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360">
            <a:solidFill>
              <a:srgbClr val="92d050"/>
            </a:solidFill>
            <a:miter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freezing">
              <a:rot lat="0" lon="0" rev="6000000"/>
            </a:lightRig>
          </a:scene3d>
          <a:sp3d contourW="12700" prstMaterial="plastic">
            <a:bevelT w="44450" h="25400"/>
            <a:contourClr>
              <a:schemeClr val="accent3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136080" rIns="136080" tIns="68040" bIns="680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ff"/>
                </a:solidFill>
                <a:latin typeface="Arial Narrow"/>
              </a:rPr>
              <a:t>NUCLEO PEF DI CHIETI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3080520" y="7421760"/>
            <a:ext cx="2878200" cy="900720"/>
          </a:xfrm>
          <a:prstGeom prst="rect">
            <a:avLst/>
          </a:prstGeom>
          <a:solidFill>
            <a:schemeClr val="accent3"/>
          </a:solidFill>
          <a:ln w="9360">
            <a:solidFill>
              <a:srgbClr val="92d050"/>
            </a:solidFill>
            <a:miter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freezing">
              <a:rot lat="0" lon="0" rev="6000000"/>
            </a:lightRig>
          </a:scene3d>
          <a:sp3d contourW="12700" prstMaterial="plastic">
            <a:bevelT w="44450" h="25400"/>
            <a:contourClr>
              <a:schemeClr val="accent3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136080" rIns="136080" tIns="68040" bIns="680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ff"/>
                </a:solidFill>
                <a:latin typeface="Arial Narrow"/>
              </a:rPr>
              <a:t>COMPAGNIA DI CHIETI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9566280" y="7457040"/>
            <a:ext cx="3170520" cy="914040"/>
          </a:xfrm>
          <a:prstGeom prst="rect">
            <a:avLst/>
          </a:prstGeom>
          <a:solidFill>
            <a:schemeClr val="accent3"/>
          </a:solidFill>
          <a:ln w="9360">
            <a:solidFill>
              <a:srgbClr val="92d050"/>
            </a:solidFill>
            <a:miter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freezing">
              <a:rot lat="0" lon="0" rev="6000000"/>
            </a:lightRig>
          </a:scene3d>
          <a:sp3d contourW="12700" prstMaterial="plastic">
            <a:bevelT w="44450" h="25400"/>
            <a:contourClr>
              <a:schemeClr val="accent3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136080" rIns="136080" tIns="68040" bIns="680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ff"/>
                </a:solidFill>
                <a:latin typeface="Arial Narrow"/>
              </a:rPr>
              <a:t>COMPAGNIA DI LANCIANO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13150800" y="7457040"/>
            <a:ext cx="2878200" cy="934920"/>
          </a:xfrm>
          <a:prstGeom prst="rect">
            <a:avLst/>
          </a:prstGeom>
          <a:solidFill>
            <a:schemeClr val="accent3"/>
          </a:solidFill>
          <a:ln w="9360">
            <a:solidFill>
              <a:srgbClr val="66ccff"/>
            </a:solidFill>
            <a:miter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freezing">
              <a:rot lat="0" lon="0" rev="6000000"/>
            </a:lightRig>
          </a:scene3d>
          <a:sp3d contourW="12700" prstMaterial="plastic">
            <a:bevelT w="44450" h="25400"/>
            <a:contourClr>
              <a:schemeClr val="accent3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136080" rIns="136080" tIns="68040" bIns="680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ff"/>
                </a:solidFill>
                <a:latin typeface="Arial Narrow"/>
              </a:rPr>
              <a:t>TENENZA DI ORTONA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2338920" y="526320"/>
            <a:ext cx="1325052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4800" spc="-1" strike="noStrike">
                <a:solidFill>
                  <a:srgbClr val="ffc000"/>
                </a:solidFill>
                <a:latin typeface="Arial"/>
              </a:rPr>
              <a:t>ORGANIGRAMMA</a:t>
            </a:r>
            <a:endParaRPr b="0" lang="it-IT" sz="48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4389120" y="7015680"/>
            <a:ext cx="1045692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 flipH="1" rot="16200000">
            <a:off x="10212840" y="6436440"/>
            <a:ext cx="35208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 rot="5400000">
            <a:off x="8692920" y="5264280"/>
            <a:ext cx="360" cy="12240"/>
          </a:xfrm>
          <a:prstGeom prst="bentConnector3">
            <a:avLst>
              <a:gd name="adj1" fmla="val -2147483647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 flipV="1">
            <a:off x="6370200" y="5807520"/>
            <a:ext cx="2911680" cy="144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 rot="5400000">
            <a:off x="3033720" y="7156440"/>
            <a:ext cx="275760" cy="648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 flipH="1" rot="16200000">
            <a:off x="4212000" y="7201800"/>
            <a:ext cx="35208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 flipH="1" rot="16200000">
            <a:off x="9091080" y="5618880"/>
            <a:ext cx="352080" cy="360"/>
          </a:xfrm>
          <a:prstGeom prst="bentConnector3">
            <a:avLst>
              <a:gd name="adj1" fmla="val -711008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 flipV="1">
            <a:off x="6851520" y="4080240"/>
            <a:ext cx="2430360" cy="39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10175400" y="5675760"/>
            <a:ext cx="3925080" cy="932760"/>
          </a:xfrm>
          <a:prstGeom prst="rect">
            <a:avLst/>
          </a:prstGeom>
          <a:solidFill>
            <a:srgbClr val="006600"/>
          </a:solidFill>
          <a:ln w="9360">
            <a:solidFill>
              <a:srgbClr val="92d050"/>
            </a:solidFill>
            <a:miter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freezing">
              <a:rot lat="0" lon="0" rev="6000000"/>
            </a:lightRig>
          </a:scene3d>
          <a:sp3d contourW="12700" prstMaterial="plastic">
            <a:bevelT w="44450" h="25400"/>
            <a:contourClr>
              <a:schemeClr val="accent3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136080" rIns="136080" tIns="68040" bIns="680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ff"/>
                </a:solidFill>
                <a:latin typeface="Arial Narrow"/>
              </a:rPr>
              <a:t>GRUPPO  CHIETI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 flipH="1" rot="16200000">
            <a:off x="11833200" y="6817680"/>
            <a:ext cx="35208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 flipH="1" rot="16200000">
            <a:off x="14669280" y="7201800"/>
            <a:ext cx="35208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3"/>
          <p:cNvSpPr/>
          <p:nvPr/>
        </p:nvSpPr>
        <p:spPr>
          <a:xfrm flipH="1" rot="16200000">
            <a:off x="10959120" y="7212240"/>
            <a:ext cx="35208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 flipH="1" rot="16200000">
            <a:off x="7585560" y="7218000"/>
            <a:ext cx="35208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9260640" y="5802120"/>
            <a:ext cx="896760" cy="41220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1468880" y="791208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365040" y="243000"/>
            <a:ext cx="1663560" cy="1547640"/>
          </a:xfrm>
          <a:prstGeom prst="rect">
            <a:avLst/>
          </a:prstGeom>
          <a:ln>
            <a:noFill/>
          </a:ln>
        </p:spPr>
      </p:pic>
      <p:pic>
        <p:nvPicPr>
          <p:cNvPr id="125" name="Immagine 50" descr=""/>
          <p:cNvPicPr/>
          <p:nvPr/>
        </p:nvPicPr>
        <p:blipFill>
          <a:blip r:embed="rId2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26" name="Table 2"/>
          <p:cNvGraphicFramePr/>
          <p:nvPr/>
        </p:nvGraphicFramePr>
        <p:xfrm>
          <a:off x="883440" y="1842840"/>
          <a:ext cx="16536240" cy="5346720"/>
        </p:xfrm>
        <a:graphic>
          <a:graphicData uri="http://schemas.openxmlformats.org/drawingml/2006/table">
            <a:tbl>
              <a:tblPr/>
              <a:tblGrid>
                <a:gridCol w="5346720"/>
                <a:gridCol w="2820600"/>
                <a:gridCol w="3409560"/>
                <a:gridCol w="4959360"/>
              </a:tblGrid>
              <a:tr h="1097640">
                <a:tc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64812c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ORGANICA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64812c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EFFETTIVA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64812c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DIFFERENZA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+ / -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64812c"/>
                    </a:solidFill>
                  </a:tcPr>
                </a:tc>
              </a:tr>
              <a:tr h="61020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8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020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83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020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020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 FINANZIERI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68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62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976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 FINANZIERI (Cont. Mare)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020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207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209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7" name="CustomShape 3"/>
          <p:cNvSpPr/>
          <p:nvPr/>
        </p:nvSpPr>
        <p:spPr>
          <a:xfrm>
            <a:off x="2029320" y="355320"/>
            <a:ext cx="1354284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2029320" y="7827480"/>
            <a:ext cx="3575520" cy="6969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57320" rIns="157320" tIns="78480" bIns="7848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002060"/>
                </a:solidFill>
                <a:latin typeface="Corbel"/>
              </a:rPr>
              <a:t>DETTAGLI REPARTI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580200" y="8616600"/>
            <a:ext cx="480240" cy="5277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8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87920" y="6197760"/>
            <a:ext cx="6419520" cy="5842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algn="ctr" blurRad="225425" dir="5228255" dist="50462">
              <a:srgbClr val="000000">
                <a:alpha val="33000"/>
              </a:srgbClr>
            </a:outerShdw>
          </a:effectLst>
          <a:scene3d>
            <a:camera fov="3300000" prst="perspectiveFront">
              <a:rot lat="486000" lon="19530000" rev="174000"/>
            </a:camera>
            <a:lightRig dir="t" rig="brightRoom"/>
          </a:scene3d>
          <a:sp3d extrusionH="254000" contourW="19050">
            <a:bevelB prst="angle" w="82550" h="44450"/>
            <a:extrusionClr>
              <a:schemeClr val="bg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00"/>
                </a:solidFill>
                <a:latin typeface="Corbel"/>
              </a:rPr>
              <a:t>Col. Serafino FIORE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131" name="Immagine 46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32" name="Table 2"/>
          <p:cNvGraphicFramePr/>
          <p:nvPr/>
        </p:nvGraphicFramePr>
        <p:xfrm>
          <a:off x="5718960" y="2280240"/>
          <a:ext cx="12391560" cy="5585760"/>
        </p:xfrm>
        <a:graphic>
          <a:graphicData uri="http://schemas.openxmlformats.org/drawingml/2006/table">
            <a:tbl>
              <a:tblPr/>
              <a:tblGrid>
                <a:gridCol w="4122360"/>
                <a:gridCol w="2619000"/>
                <a:gridCol w="2616120"/>
                <a:gridCol w="3034080"/>
              </a:tblGrid>
              <a:tr h="1442880">
                <a:tc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ORGANICA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EFFETTIVA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DIFFERENZA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+ / -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</a:tr>
              <a:tr h="760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976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 FINANZIERI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0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3" name="CustomShape 3"/>
          <p:cNvSpPr/>
          <p:nvPr/>
        </p:nvSpPr>
        <p:spPr>
          <a:xfrm>
            <a:off x="2029320" y="23616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COMANDO PROVINCIALE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9430560" y="8469360"/>
            <a:ext cx="480240" cy="3952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12104280" y="825300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3"/>
          <a:stretch/>
        </p:blipFill>
        <p:spPr>
          <a:xfrm>
            <a:off x="558000" y="3600720"/>
            <a:ext cx="2919600" cy="251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0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5440" y="4624200"/>
            <a:ext cx="5235120" cy="5842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algn="ctr" blurRad="225425" dir="5228255" dist="50462">
              <a:srgbClr val="000000">
                <a:alpha val="33000"/>
              </a:srgbClr>
            </a:outerShdw>
          </a:effectLst>
          <a:scene3d>
            <a:camera fov="3300000" prst="perspectiveFront">
              <a:rot lat="486000" lon="19530000" rev="174000"/>
            </a:camera>
            <a:lightRig dir="t" rig="brightRoom"/>
          </a:scene3d>
          <a:sp3d extrusionH="254000" contourW="19050">
            <a:bevelB prst="angle" w="82550" h="44450"/>
            <a:extrusionClr>
              <a:schemeClr val="bg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00"/>
                </a:solidFill>
                <a:latin typeface="Corbel"/>
              </a:rPr>
              <a:t>T. Col. Giuseppe PASTORELLI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139" name="Immagine 62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40" name="Table 2"/>
          <p:cNvGraphicFramePr/>
          <p:nvPr/>
        </p:nvGraphicFramePr>
        <p:xfrm>
          <a:off x="4851000" y="2462040"/>
          <a:ext cx="13142160" cy="5585760"/>
        </p:xfrm>
        <a:graphic>
          <a:graphicData uri="http://schemas.openxmlformats.org/drawingml/2006/table">
            <a:tbl>
              <a:tblPr/>
              <a:tblGrid>
                <a:gridCol w="4172040"/>
                <a:gridCol w="2902680"/>
                <a:gridCol w="2917440"/>
                <a:gridCol w="3150000"/>
              </a:tblGrid>
              <a:tr h="1442880">
                <a:tc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ORGANICA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EFFETTIVA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DIFFERENZA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+ / -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</a:tr>
              <a:tr h="760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976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 FINANZIERI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0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1" name="CustomShape 3"/>
          <p:cNvSpPr/>
          <p:nvPr/>
        </p:nvSpPr>
        <p:spPr>
          <a:xfrm>
            <a:off x="2029320" y="35532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NUCLEO PEF CHIETI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9763920" y="8499240"/>
            <a:ext cx="480240" cy="3952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11964600" y="844956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3"/>
          <a:stretch/>
        </p:blipFill>
        <p:spPr>
          <a:xfrm>
            <a:off x="427320" y="5598720"/>
            <a:ext cx="2864160" cy="245052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>
            <a:off x="226080" y="8197560"/>
            <a:ext cx="5235120" cy="5842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algn="ctr" blurRad="225425" dir="5228255" dist="50462">
              <a:srgbClr val="000000">
                <a:alpha val="33000"/>
              </a:srgbClr>
            </a:outerShdw>
          </a:effectLst>
          <a:scene3d>
            <a:camera fov="3300000" prst="perspectiveFront">
              <a:rot lat="486000" lon="19530000" rev="174000"/>
            </a:camera>
            <a:lightRig dir="t" rig="brightRoom"/>
          </a:scene3d>
          <a:sp3d extrusionH="254000" contourW="19050">
            <a:bevelB prst="angle" w="82550" h="44450"/>
            <a:extrusionClr>
              <a:schemeClr val="bg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00"/>
                </a:solidFill>
                <a:latin typeface="Corbel"/>
              </a:rPr>
              <a:t>Magg.</a:t>
            </a:r>
            <a:r>
              <a:rPr b="1" lang="it-IT" sz="2400" spc="-1" strike="noStrike">
                <a:solidFill>
                  <a:srgbClr val="f4de3a"/>
                </a:solidFill>
                <a:latin typeface="Corbel"/>
              </a:rPr>
              <a:t> </a:t>
            </a:r>
            <a:r>
              <a:rPr b="1" lang="it-IT" sz="2800" spc="-1" strike="noStrike">
                <a:solidFill>
                  <a:srgbClr val="ffff00"/>
                </a:solidFill>
                <a:latin typeface="Corbel"/>
              </a:rPr>
              <a:t>Vincenzo</a:t>
            </a:r>
            <a:r>
              <a:rPr b="1" lang="it-IT" sz="2400" spc="-1" strike="noStrike">
                <a:solidFill>
                  <a:srgbClr val="f4de3a"/>
                </a:solidFill>
                <a:latin typeface="Corbel"/>
              </a:rPr>
              <a:t> </a:t>
            </a:r>
            <a:r>
              <a:rPr b="1" lang="it-IT" sz="2800" spc="-1" strike="noStrike">
                <a:solidFill>
                  <a:srgbClr val="ffff00"/>
                </a:solidFill>
                <a:latin typeface="Corbel"/>
              </a:rPr>
              <a:t>PIETRANTONI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4"/>
          <a:stretch/>
        </p:blipFill>
        <p:spPr>
          <a:xfrm>
            <a:off x="427320" y="1784160"/>
            <a:ext cx="294876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0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86200" y="5884920"/>
            <a:ext cx="5235120" cy="5842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algn="ctr" blurRad="225425" dir="5228255" dist="50462">
              <a:srgbClr val="000000">
                <a:alpha val="33000"/>
              </a:srgbClr>
            </a:outerShdw>
          </a:effectLst>
          <a:scene3d>
            <a:camera fov="3300000" prst="perspectiveFront">
              <a:rot lat="486000" lon="19530000" rev="174000"/>
            </a:camera>
            <a:lightRig dir="t" rig="brightRoom"/>
          </a:scene3d>
          <a:sp3d extrusionH="254000" contourW="19050">
            <a:bevelB prst="angle" w="82550" h="44450"/>
            <a:extrusionClr>
              <a:schemeClr val="bg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00"/>
                </a:solidFill>
                <a:latin typeface="Corbel"/>
              </a:rPr>
              <a:t>Ten. Col. Emiliano SESSA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149" name="Immagine 46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50" name="Table 2"/>
          <p:cNvGraphicFramePr/>
          <p:nvPr/>
        </p:nvGraphicFramePr>
        <p:xfrm>
          <a:off x="5130000" y="2369520"/>
          <a:ext cx="12847680" cy="5585760"/>
        </p:xfrm>
        <a:graphic>
          <a:graphicData uri="http://schemas.openxmlformats.org/drawingml/2006/table">
            <a:tbl>
              <a:tblPr/>
              <a:tblGrid>
                <a:gridCol w="4078800"/>
                <a:gridCol w="2837520"/>
                <a:gridCol w="2892600"/>
                <a:gridCol w="3038760"/>
              </a:tblGrid>
              <a:tr h="1442880">
                <a:tc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ORGANICA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EFFETTIVA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DIFFERENZA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+ / -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</a:tr>
              <a:tr h="760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976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 FINANZIERI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0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1" name="CustomShape 3"/>
          <p:cNvSpPr/>
          <p:nvPr/>
        </p:nvSpPr>
        <p:spPr>
          <a:xfrm>
            <a:off x="2029320" y="35532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GRUPPO CHIETI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152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10221120" y="8525880"/>
            <a:ext cx="480240" cy="3952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11964600" y="832392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55" name="Immagine 1" descr=""/>
          <p:cNvPicPr/>
          <p:nvPr/>
        </p:nvPicPr>
        <p:blipFill>
          <a:blip r:embed="rId3"/>
          <a:stretch/>
        </p:blipFill>
        <p:spPr>
          <a:xfrm>
            <a:off x="903600" y="3291840"/>
            <a:ext cx="2923200" cy="229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1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86200" y="5884920"/>
            <a:ext cx="5235120" cy="5842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algn="ctr" blurRad="225425" dir="5228255" dist="50462">
              <a:srgbClr val="000000">
                <a:alpha val="33000"/>
              </a:srgbClr>
            </a:outerShdw>
          </a:effectLst>
          <a:scene3d>
            <a:camera fov="3300000" prst="perspectiveFront">
              <a:rot lat="486000" lon="19530000" rev="174000"/>
            </a:camera>
            <a:lightRig dir="t" rig="brightRoom"/>
          </a:scene3d>
          <a:sp3d extrusionH="254000" contourW="19050">
            <a:bevelB prst="angle" w="82550" h="44450"/>
            <a:extrusionClr>
              <a:schemeClr val="bg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00"/>
                </a:solidFill>
                <a:latin typeface="Corbel"/>
              </a:rPr>
              <a:t>Cap. Giuseppe LAGANA’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157" name="Immagine 46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58" name="Table 2"/>
          <p:cNvGraphicFramePr/>
          <p:nvPr/>
        </p:nvGraphicFramePr>
        <p:xfrm>
          <a:off x="5130000" y="2369520"/>
          <a:ext cx="12847680" cy="5585760"/>
        </p:xfrm>
        <a:graphic>
          <a:graphicData uri="http://schemas.openxmlformats.org/drawingml/2006/table">
            <a:tbl>
              <a:tblPr/>
              <a:tblGrid>
                <a:gridCol w="4078800"/>
                <a:gridCol w="2837520"/>
                <a:gridCol w="2892600"/>
                <a:gridCol w="3038760"/>
              </a:tblGrid>
              <a:tr h="1442880">
                <a:tc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ORGANICA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EFFETTIVA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DIFFERENZA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+ / -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</a:tr>
              <a:tr h="760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976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 FINANZIERI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0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27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9" name="CustomShape 3"/>
          <p:cNvSpPr/>
          <p:nvPr/>
        </p:nvSpPr>
        <p:spPr>
          <a:xfrm>
            <a:off x="2029320" y="35532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COMPAGNIA CHIETI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160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10221120" y="8525880"/>
            <a:ext cx="480240" cy="3952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11964600" y="832392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3"/>
          <a:stretch/>
        </p:blipFill>
        <p:spPr>
          <a:xfrm>
            <a:off x="1264320" y="2558160"/>
            <a:ext cx="2606040" cy="300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37880" y="6159600"/>
            <a:ext cx="5235120" cy="5536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algn="ctr" blurRad="225425" dir="5228255" dist="50462">
              <a:srgbClr val="000000">
                <a:alpha val="33000"/>
              </a:srgbClr>
            </a:outerShdw>
          </a:effectLst>
          <a:scene3d>
            <a:camera fov="3300000" prst="perspectiveFront">
              <a:rot lat="486000" lon="19530000" rev="174000"/>
            </a:camera>
            <a:lightRig dir="t" rig="brightRoom"/>
          </a:scene3d>
          <a:sp3d extrusionH="254000" contourW="19050">
            <a:bevelB prst="angle" w="82550" h="44450"/>
            <a:extrusionClr>
              <a:schemeClr val="bg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2600" spc="-1" strike="noStrike">
                <a:solidFill>
                  <a:srgbClr val="ffff00"/>
                </a:solidFill>
                <a:latin typeface="Corbel"/>
              </a:rPr>
              <a:t>Cap. Marco FOLADORE</a:t>
            </a:r>
            <a:endParaRPr b="0" lang="it-IT" sz="2600" spc="-1" strike="noStrike">
              <a:latin typeface="Arial"/>
            </a:endParaRPr>
          </a:p>
        </p:txBody>
      </p:sp>
      <p:pic>
        <p:nvPicPr>
          <p:cNvPr id="165" name="Immagine 47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66" name="Table 2"/>
          <p:cNvGraphicFramePr/>
          <p:nvPr/>
        </p:nvGraphicFramePr>
        <p:xfrm>
          <a:off x="4758120" y="2465640"/>
          <a:ext cx="13118400" cy="5585760"/>
        </p:xfrm>
        <a:graphic>
          <a:graphicData uri="http://schemas.openxmlformats.org/drawingml/2006/table">
            <a:tbl>
              <a:tblPr/>
              <a:tblGrid>
                <a:gridCol w="4164480"/>
                <a:gridCol w="2897280"/>
                <a:gridCol w="2756520"/>
                <a:gridCol w="3300120"/>
              </a:tblGrid>
              <a:tr h="1442880">
                <a:tc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ORGANICA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EFFETTIVA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DIFFERENZA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+ / -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</a:tr>
              <a:tr h="760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UFFICIALI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ISPETTORI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16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SOVRINTENDENTI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8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976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APPUNTATI  FINANZIERI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0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40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7" name="CustomShape 3"/>
          <p:cNvSpPr/>
          <p:nvPr/>
        </p:nvSpPr>
        <p:spPr>
          <a:xfrm>
            <a:off x="2029320" y="35532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COMPAGNIA VASTO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10166760" y="8608320"/>
            <a:ext cx="480240" cy="3952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11871720" y="846432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3"/>
          <a:stretch/>
        </p:blipFill>
        <p:spPr>
          <a:xfrm>
            <a:off x="723600" y="2885040"/>
            <a:ext cx="2854800" cy="296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2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35760" y="6226200"/>
            <a:ext cx="5235120" cy="5842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algn="ctr" blurRad="225425" dir="5228255" dist="50462">
              <a:srgbClr val="000000">
                <a:alpha val="33000"/>
              </a:srgbClr>
            </a:outerShdw>
          </a:effectLst>
          <a:scene3d>
            <a:camera fov="3300000" prst="perspectiveFront">
              <a:rot lat="486000" lon="19530000" rev="174000"/>
            </a:camera>
            <a:lightRig dir="t" rig="brightRoom"/>
          </a:scene3d>
          <a:sp3d extrusionH="254000" contourW="19050">
            <a:bevelB prst="angle" w="82550" h="44450"/>
            <a:extrusionClr>
              <a:schemeClr val="bg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157320" rIns="157320" tIns="78480" bIns="7848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ffff00"/>
                </a:solidFill>
                <a:latin typeface="Corbel"/>
              </a:rPr>
              <a:t>Cap. Alessandro SPADA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173" name="Immagine 45" descr=""/>
          <p:cNvPicPr/>
          <p:nvPr/>
        </p:nvPicPr>
        <p:blipFill>
          <a:blip r:embed="rId1"/>
          <a:stretch/>
        </p:blipFill>
        <p:spPr>
          <a:xfrm>
            <a:off x="15204600" y="236160"/>
            <a:ext cx="2905560" cy="1353960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algn="tl" dir="0" rotWithShape="0">
              <a:srgbClr val="000000"/>
            </a:outerShdw>
          </a:effectLst>
        </p:spPr>
      </p:pic>
      <p:graphicFrame>
        <p:nvGraphicFramePr>
          <p:cNvPr id="174" name="Table 2"/>
          <p:cNvGraphicFramePr/>
          <p:nvPr/>
        </p:nvGraphicFramePr>
        <p:xfrm>
          <a:off x="5596920" y="2442600"/>
          <a:ext cx="12021480" cy="5585760"/>
        </p:xfrm>
        <a:graphic>
          <a:graphicData uri="http://schemas.openxmlformats.org/drawingml/2006/table">
            <a:tbl>
              <a:tblPr/>
              <a:tblGrid>
                <a:gridCol w="3816360"/>
                <a:gridCol w="2655000"/>
                <a:gridCol w="2688120"/>
                <a:gridCol w="2862000"/>
              </a:tblGrid>
              <a:tr h="1442880">
                <a:tc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ORGANICA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EFFETTIVA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DIFFERENZA</a:t>
                      </a:r>
                      <a:endParaRPr b="0" lang="it-IT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+ / -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a2cf49"/>
                    </a:solidFill>
                  </a:tcPr>
                </a:tc>
              </a:tr>
              <a:tr h="76068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Corbel"/>
                        </a:rPr>
                        <a:t>UFFICIALI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Corbel"/>
                        </a:rPr>
                        <a:t>ISPETTORI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76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Corbel"/>
                        </a:rPr>
                        <a:t>SOVRINTENDENTI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9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7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976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3200" spc="-1" strike="noStrike">
                          <a:solidFill>
                            <a:srgbClr val="002060"/>
                          </a:solidFill>
                          <a:latin typeface="Corbel"/>
                        </a:rPr>
                        <a:t>APPUNTATI  FINANZIERI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13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11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-2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1040">
                <a:tc>
                  <a:txBody>
                    <a:bodyPr lIns="182880" rIns="182880" tIns="61200" bIns="61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Corbel"/>
                        </a:rPr>
                        <a:t>TOTALE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002060"/>
                          </a:solidFill>
                          <a:latin typeface="Arial"/>
                        </a:rPr>
                        <a:t>30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82880" rIns="182880" tIns="61200" bIns="612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3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-5</a:t>
                      </a:r>
                      <a:endParaRPr b="0" lang="it-IT" sz="3200" spc="-1" strike="noStrike">
                        <a:latin typeface="Arial"/>
                      </a:endParaRPr>
                    </a:p>
                  </a:txBody>
                  <a:tcPr marL="182880" marR="18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5" name="CustomShape 3"/>
          <p:cNvSpPr/>
          <p:nvPr/>
        </p:nvSpPr>
        <p:spPr>
          <a:xfrm>
            <a:off x="2029320" y="355320"/>
            <a:ext cx="1354284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PERSONALE </a:t>
            </a:r>
            <a:endParaRPr b="0" lang="it-IT" sz="6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6200" spc="-1" strike="noStrike">
                <a:solidFill>
                  <a:srgbClr val="cf8b03"/>
                </a:solidFill>
                <a:latin typeface="Corbel"/>
              </a:rPr>
              <a:t>COMPAGNIA LANCIANO</a:t>
            </a:r>
            <a:endParaRPr b="0" lang="it-IT" sz="6200" spc="-1" strike="noStrike">
              <a:latin typeface="Arial"/>
            </a:endParaRPr>
          </a:p>
        </p:txBody>
      </p:sp>
      <p:pic>
        <p:nvPicPr>
          <p:cNvPr id="176" name="Picture 4" descr=""/>
          <p:cNvPicPr/>
          <p:nvPr/>
        </p:nvPicPr>
        <p:blipFill>
          <a:blip r:embed="rId2"/>
          <a:stretch/>
        </p:blipFill>
        <p:spPr>
          <a:xfrm>
            <a:off x="903600" y="236160"/>
            <a:ext cx="1663560" cy="154764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9872280" y="8425800"/>
            <a:ext cx="480240" cy="3952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11624400" y="8431200"/>
            <a:ext cx="6004800" cy="52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7320" rIns="157320" tIns="78480" bIns="78480">
            <a:spAutoFit/>
          </a:bodyPr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19167f"/>
                </a:solidFill>
                <a:latin typeface="Corbel"/>
              </a:rPr>
              <a:t>Fonte dati: atti a disposizione del Comando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79" name="3A3F5A2C-47D9-4F75-AABC-7D07E32B9DC8" descr=""/>
          <p:cNvPicPr/>
          <p:nvPr/>
        </p:nvPicPr>
        <p:blipFill>
          <a:blip r:embed="rId3"/>
          <a:stretch/>
        </p:blipFill>
        <p:spPr>
          <a:xfrm>
            <a:off x="1110240" y="2422080"/>
            <a:ext cx="3219480" cy="353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after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3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TC104033923[[fn=Profondità]]</Template>
  <TotalTime>27260</TotalTime>
  <Application>LibreOffice/6.2.0.3$Windows_X86_64 LibreOffice_project/98c6a8a1c6c7b144ce3cc729e34964b47ce25d62</Application>
  <Words>609</Words>
  <Paragraphs>370</Paragraphs>
  <Company>Guardia di Finanza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2014-10-16T08:04:16Z</dcterms:created>
  <dc:creator>MO Di Blasio Settimio</dc:creator>
  <dc:description/>
  <dc:language>it-IT</dc:language>
  <cp:lastModifiedBy>Di Blasio Settimio - MAR.O</cp:lastModifiedBy>
  <cp:lastPrinted>2019-10-29T10:51:07Z</cp:lastPrinted>
  <dcterms:modified xsi:type="dcterms:W3CDTF">2021-03-01T10:29:16Z</dcterms:modified>
  <cp:revision>3661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Guardia di Finanza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Personalizzato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